
<file path=[Content_Types].xml><?xml version="1.0" encoding="utf-8"?>
<Types xmlns="http://schemas.openxmlformats.org/package/2006/content-types">
  <Default Extension="rels" ContentType="application/vnd.openxmlformats-package.relationships+xml"/>
  <Override PartName="/ppt/slides/slide14.xml" ContentType="application/vnd.openxmlformats-officedocument.presentationml.slide+xml"/>
  <Override PartName="/ppt/notesSlides/notesSlide16.xml" ContentType="application/vnd.openxmlformats-officedocument.presentationml.notesSlide+xml"/>
  <Default Extension="xml" ContentType="application/xml"/>
  <Override PartName="/ppt/tableStyles.xml" ContentType="application/vnd.openxmlformats-officedocument.presentationml.tableStyles+xml"/>
  <Override PartName="/ppt/notesSlides/notesSlide31.xml" ContentType="application/vnd.openxmlformats-officedocument.presentationml.notesSlide+xml"/>
  <Override PartName="/ppt/notesSlides/notesSlide1.xml" ContentType="application/vnd.openxmlformats-officedocument.presentationml.notesSlide+xml"/>
  <Override PartName="/ppt/slides/slide28.xml" ContentType="application/vnd.openxmlformats-officedocument.presentationml.slide+xml"/>
  <Override PartName="/ppt/slides/slide21.xml" ContentType="application/vnd.openxmlformats-officedocument.presentationml.slide+xml"/>
  <Override PartName="/ppt/notesSlides/notesSlide23.xml" ContentType="application/vnd.openxmlformats-officedocument.presentationml.notesSlide+xml"/>
  <Override PartName="/ppt/slides/slide5.xml" ContentType="application/vnd.openxmlformats-officedocument.presentationml.slide+xml"/>
  <Override PartName="/ppt/notesSlides/notesSlide9.xml" ContentType="application/vnd.openxmlformats-officedocument.presentationml.notes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notesSlides/notesSlide15.xml" ContentType="application/vnd.openxmlformats-officedocument.presentationml.notesSlide+xml"/>
  <Override PartName="/docProps/core.xml" ContentType="application/vnd.openxmlformats-package.core-properties+xml"/>
  <Override PartName="/ppt/notesSlides/notesSlide7.xml" ContentType="application/vnd.openxmlformats-officedocument.presentationml.notesSlide+xml"/>
  <Override PartName="/ppt/notesSlides/notesSlide30.xml" ContentType="application/vnd.openxmlformats-officedocument.presentationml.notesSlide+xml"/>
  <Override PartName="/ppt/slides/slide27.xml" ContentType="application/vnd.openxmlformats-officedocument.presentationml.slide+xml"/>
  <Override PartName="/ppt/notesSlides/notesSlide29.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slides/slide4.xml" ContentType="application/vnd.openxmlformats-officedocument.presentationml.slide+xml"/>
  <Override PartName="/ppt/slides/slide19.xml" ContentType="application/vnd.openxmlformats-officedocument.presentationml.slide+xml"/>
  <Override PartName="/ppt/notesSlides/notesSlide8.xml" ContentType="application/vnd.openxmlformats-officedocument.presentationml.notesSlide+xml"/>
  <Override PartName="/ppt/slideLayouts/slideLayout4.xml" ContentType="application/vnd.openxmlformats-officedocument.presentationml.slideLayout+xml"/>
  <Override PartName="/ppt/slides/slide12.xml" ContentType="application/vnd.openxmlformats-officedocument.presentationml.slide+xml"/>
  <Override PartName="/ppt/notesSlides/notesSlide14.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slides/slide26.xml" ContentType="application/vnd.openxmlformats-officedocument.presentationml.slide+xml"/>
  <Override PartName="/ppt/notesSlides/notesSlide28.xml" ContentType="application/vnd.openxmlformats-officedocument.presentationml.notesSlide+xml"/>
  <Override PartName="/ppt/notesSlides/notesSlide21.xml" ContentType="application/vnd.openxmlformats-officedocument.presentationml.notesSlide+xml"/>
  <Override PartName="/ppt/slides/slide3.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11.xml" ContentType="application/vnd.openxmlformats-officedocument.presentationml.slide+xml"/>
  <Override PartName="/ppt/notesSlides/notesSlide13.xml" ContentType="application/vnd.openxmlformats-officedocument.presentationml.notesSlide+xml"/>
  <Override PartName="/ppt/notesSlides/notesSlide5.xml" ContentType="application/vnd.openxmlformats-officedocument.presentationml.notesSlide+xml"/>
  <Override PartName="/ppt/slides/slide25.xml" ContentType="application/vnd.openxmlformats-officedocument.presentationml.slide+xml"/>
  <Override PartName="/ppt/notesSlides/notesSlide27.xml" ContentType="application/vnd.openxmlformats-officedocument.presentationml.notesSlide+xml"/>
  <Override PartName="/ppt/slides/slide9.xml" ContentType="application/vnd.openxmlformats-officedocument.presentationml.slide+xml"/>
  <Override PartName="/ppt/slideLayouts/slideLayout9.xml" ContentType="application/vnd.openxmlformats-officedocument.presentationml.slideLayout+xml"/>
  <Override PartName="/ppt/notesSlides/notesSlide20.xml" ContentType="application/vnd.openxmlformats-officedocument.presentationml.notes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17.xml" ContentType="application/vnd.openxmlformats-officedocument.presentationml.slide+xml"/>
  <Override PartName="/ppt/notesSlides/notesSlide19.xml" ContentType="application/vnd.openxmlformats-officedocument.presentationml.notesSlide+xml"/>
  <Override PartName="/ppt/slides/slide10.xml" ContentType="application/vnd.openxmlformats-officedocument.presentationml.slide+xml"/>
  <Override PartName="/ppt/notesSlides/notesSlide12.xml" ContentType="application/vnd.openxmlformats-officedocument.presentationml.notesSlide+xml"/>
  <Override PartName="/docProps/app.xml" ContentType="application/vnd.openxmlformats-officedocument.extended-properties+xml"/>
  <Override PartName="/ppt/notesSlides/notesSlide4.xml" ContentType="application/vnd.openxmlformats-officedocument.presentationml.notesSlide+xml"/>
  <Override PartName="/ppt/slides/slide24.xml" ContentType="application/vnd.openxmlformats-officedocument.presentationml.slide+xml"/>
  <Override PartName="/ppt/notesSlides/notesSlide10.xml" ContentType="application/vnd.openxmlformats-officedocument.presentationml.notesSlide+xml"/>
  <Override PartName="/ppt/notesSlides/notesSlide26.xml" ContentType="application/vnd.openxmlformats-officedocument.presentationml.notesSlide+xml"/>
  <Override PartName="/ppt/slides/slide8.xml" ContentType="application/vnd.openxmlformats-officedocument.presentationml.slide+xml"/>
  <Override PartName="/ppt/slideLayouts/slideLayout8.xml" ContentType="application/vnd.openxmlformats-officedocument.presentationml.slideLayout+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Override PartName="/ppt/notesSlides/notesSlide18.xml" ContentType="application/vnd.openxmlformats-officedocument.presentationml.notesSlide+xml"/>
  <Default Extension="jpeg" ContentType="image/jpeg"/>
  <Override PartName="/ppt/viewProps.xml" ContentType="application/vnd.openxmlformats-officedocument.presentationml.viewProps+xml"/>
  <Override PartName="/ppt/notesSlides/notesSlide11.xml" ContentType="application/vnd.openxmlformats-officedocument.presentationml.notesSlide+xml"/>
  <Override PartName="/ppt/notesSlides/notesSlide3.xml" ContentType="application/vnd.openxmlformats-officedocument.presentationml.notesSlide+xml"/>
  <Override PartName="/ppt/theme/theme2.xml" ContentType="application/vnd.openxmlformats-officedocument.theme+xml"/>
  <Override PartName="/ppt/slideLayouts/slideLayout11.xml" ContentType="application/vnd.openxmlformats-officedocument.presentationml.slideLayout+xml"/>
  <Override PartName="/ppt/slides/slide23.xml" ContentType="application/vnd.openxmlformats-officedocument.presentationml.slide+xml"/>
  <Override PartName="/ppt/notesSlides/notesSlide25.xml" ContentType="application/vnd.openxmlformats-officedocument.presentationml.notesSlide+xml"/>
  <Override PartName="/ppt/slides/slide7.xml" ContentType="application/vnd.openxmlformats-officedocument.presentationml.slide+xml"/>
  <Override PartName="/ppt/slideLayouts/slideLayout7.xml" ContentType="application/vnd.openxmlformats-officedocument.presentationml.slideLayout+xml"/>
  <Override PartName="/ppt/notesMasters/notesMaster1.xml" ContentType="application/vnd.openxmlformats-officedocument.presentationml.notesMaster+xml"/>
  <Override PartName="/ppt/slides/slide15.xml" ContentType="application/vnd.openxmlformats-officedocument.presentationml.slide+xml"/>
  <Override PartName="/ppt/notesSlides/notesSlide17.xml" ContentType="application/vnd.openxmlformats-officedocument.presentationml.notesSlide+xml"/>
  <Override PartName="/ppt/notesSlides/notesSlide2.xml" ContentType="application/vnd.openxmlformats-officedocument.presentationml.notesSlide+xml"/>
  <Override PartName="/ppt/slides/slide29.xml" ContentType="application/vnd.openxmlformats-officedocument.presentationml.slide+xml"/>
  <Override PartName="/ppt/theme/theme1.xml" ContentType="application/vnd.openxmlformats-officedocument.theme+xml"/>
  <Override PartName="/ppt/slides/slide22.xml" ContentType="application/vnd.openxmlformats-officedocument.presentationml.slide+xml"/>
  <Override PartName="/ppt/presentation.xml" ContentType="application/vnd.openxmlformats-officedocument.presentationml.presentation.main+xml"/>
  <Override PartName="/ppt/notesSlides/notesSlide24.xml" ContentType="application/vnd.openxmlformats-officedocument.presentationml.notesSlide+xml"/>
  <Override PartName="/ppt/slides/slide6.xml" ContentType="application/vnd.openxmlformats-officedocument.presentationml.slide+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s/slide31.xml" ContentType="application/vnd.openxmlformats-officedocument.presentationml.slide+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33"/>
  </p:notesMasterIdLst>
  <p:sldIdLst>
    <p:sldId id="256" r:id="rId2"/>
    <p:sldId id="257" r:id="rId3"/>
    <p:sldId id="258" r:id="rId4"/>
    <p:sldId id="259" r:id="rId5"/>
    <p:sldId id="260" r:id="rId6"/>
    <p:sldId id="292" r:id="rId7"/>
    <p:sldId id="293" r:id="rId8"/>
    <p:sldId id="294" r:id="rId9"/>
    <p:sldId id="295" r:id="rId10"/>
    <p:sldId id="296" r:id="rId11"/>
    <p:sldId id="297" r:id="rId12"/>
    <p:sldId id="298" r:id="rId13"/>
    <p:sldId id="299" r:id="rId14"/>
    <p:sldId id="300" r:id="rId15"/>
    <p:sldId id="301" r:id="rId16"/>
    <p:sldId id="302" r:id="rId17"/>
    <p:sldId id="303" r:id="rId18"/>
    <p:sldId id="304" r:id="rId19"/>
    <p:sldId id="305" r:id="rId20"/>
    <p:sldId id="306" r:id="rId21"/>
    <p:sldId id="307" r:id="rId22"/>
    <p:sldId id="308" r:id="rId23"/>
    <p:sldId id="309" r:id="rId24"/>
    <p:sldId id="310" r:id="rId25"/>
    <p:sldId id="311" r:id="rId26"/>
    <p:sldId id="312" r:id="rId27"/>
    <p:sldId id="313" r:id="rId28"/>
    <p:sldId id="314" r:id="rId29"/>
    <p:sldId id="315" r:id="rId30"/>
    <p:sldId id="316" r:id="rId31"/>
    <p:sldId id="291" r:id="rId3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98" d="100"/>
          <a:sy n="98" d="100"/>
        </p:scale>
        <p:origin x="-640" y="-1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DD262E-168C-4479-AAFE-6589A2D2BA9F}" type="datetimeFigureOut">
              <a:rPr lang="fr-FR" smtClean="0"/>
              <a:pPr/>
              <a:t>1/11/13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D4F2E5-F43F-4714-8DCD-0EB531C1051D}" type="slidenum">
              <a:rPr lang="fr-FR" smtClean="0"/>
              <a:pPr/>
              <a:t>‹#›</a:t>
            </a:fld>
            <a:endParaRPr lang="fr-F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48165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1</a:t>
            </a:fld>
            <a:endParaRPr lang="fr-F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10</a:t>
            </a:fld>
            <a:endParaRPr lang="fr-F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11</a:t>
            </a:fld>
            <a:endParaRPr lang="fr-F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12</a:t>
            </a:fld>
            <a:endParaRPr lang="fr-F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13</a:t>
            </a:fld>
            <a:endParaRPr lang="fr-F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14</a:t>
            </a:fld>
            <a:endParaRPr lang="fr-F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15</a:t>
            </a:fld>
            <a:endParaRPr lang="fr-F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16</a:t>
            </a:fld>
            <a:endParaRPr lang="fr-F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17</a:t>
            </a:fld>
            <a:endParaRPr lang="fr-F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18</a:t>
            </a:fld>
            <a:endParaRPr lang="fr-F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19</a:t>
            </a:fld>
            <a:endParaRPr 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2</a:t>
            </a:fld>
            <a:endParaRPr lang="fr-F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20</a:t>
            </a:fld>
            <a:endParaRPr lang="fr-F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21</a:t>
            </a:fld>
            <a:endParaRPr lang="fr-F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22</a:t>
            </a:fld>
            <a:endParaRPr lang="fr-F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23</a:t>
            </a:fld>
            <a:endParaRPr lang="fr-F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24</a:t>
            </a:fld>
            <a:endParaRPr lang="fr-FR"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25</a:t>
            </a:fld>
            <a:endParaRPr lang="fr-F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26</a:t>
            </a:fld>
            <a:endParaRPr lang="fr-FR"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27</a:t>
            </a:fld>
            <a:endParaRPr lang="fr-FR"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28</a:t>
            </a:fld>
            <a:endParaRPr lang="fr-FR"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solidFill>
                  <a:prstClr val="black"/>
                </a:solidFill>
              </a:rPr>
              <a:pPr/>
              <a:t>29</a:t>
            </a:fld>
            <a:endParaRPr lang="fr-FR" dirty="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3</a:t>
            </a:fld>
            <a:endParaRPr lang="fr-F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30</a:t>
            </a:fld>
            <a:endParaRPr lang="fr-FR"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31</a:t>
            </a:fld>
            <a:endParaRPr lang="fr-F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4</a:t>
            </a:fld>
            <a:endParaRPr lang="fr-F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5</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6</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7</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8</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1E1C89D-EFCF-4BF4-8133-EF4BF3348267}" type="datetime1">
              <a:rPr lang="fr-FR" smtClean="0"/>
              <a:pPr/>
              <a:t>1/11/13</a:t>
            </a:fld>
            <a:endParaRPr lang="fr-FR"/>
          </a:p>
        </p:txBody>
      </p:sp>
      <p:sp>
        <p:nvSpPr>
          <p:cNvPr id="5" name="Espace réservé du pied de page 4"/>
          <p:cNvSpPr>
            <a:spLocks noGrp="1"/>
          </p:cNvSpPr>
          <p:nvPr>
            <p:ph type="ftr" sz="quarter" idx="11"/>
          </p:nvPr>
        </p:nvSpPr>
        <p:spPr/>
        <p:txBody>
          <a:bodyPr/>
          <a:lstStyle/>
          <a:p>
            <a:r>
              <a:rPr lang="fr-FR" smtClean="0"/>
              <a:t>Crée par CACPO le XX/XX/2013</a:t>
            </a:r>
            <a:endParaRPr lang="fr-FR"/>
          </a:p>
        </p:txBody>
      </p:sp>
      <p:sp>
        <p:nvSpPr>
          <p:cNvPr id="6" name="Espace réservé du numéro de diapositive 5"/>
          <p:cNvSpPr>
            <a:spLocks noGrp="1"/>
          </p:cNvSpPr>
          <p:nvPr>
            <p:ph type="sldNum" sz="quarter" idx="12"/>
          </p:nvPr>
        </p:nvSpPr>
        <p:spPr/>
        <p:txBody>
          <a:bodyPr/>
          <a:lstStyle/>
          <a:p>
            <a:fld id="{E0865DE3-B933-49B1-87B3-37F61215514A}"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EC543F5-3929-47A1-97FD-DB2719576962}" type="datetime1">
              <a:rPr lang="fr-FR" smtClean="0"/>
              <a:pPr/>
              <a:t>1/11/13</a:t>
            </a:fld>
            <a:endParaRPr lang="fr-FR"/>
          </a:p>
        </p:txBody>
      </p:sp>
      <p:sp>
        <p:nvSpPr>
          <p:cNvPr id="5" name="Espace réservé du pied de page 4"/>
          <p:cNvSpPr>
            <a:spLocks noGrp="1"/>
          </p:cNvSpPr>
          <p:nvPr>
            <p:ph type="ftr" sz="quarter" idx="11"/>
          </p:nvPr>
        </p:nvSpPr>
        <p:spPr/>
        <p:txBody>
          <a:bodyPr/>
          <a:lstStyle/>
          <a:p>
            <a:r>
              <a:rPr lang="fr-FR" smtClean="0"/>
              <a:t>Crée par CACPO le XX/XX/2013</a:t>
            </a:r>
            <a:endParaRPr lang="fr-FR"/>
          </a:p>
        </p:txBody>
      </p:sp>
      <p:sp>
        <p:nvSpPr>
          <p:cNvPr id="6" name="Espace réservé du numéro de diapositive 5"/>
          <p:cNvSpPr>
            <a:spLocks noGrp="1"/>
          </p:cNvSpPr>
          <p:nvPr>
            <p:ph type="sldNum" sz="quarter" idx="12"/>
          </p:nvPr>
        </p:nvSpPr>
        <p:spPr/>
        <p:txBody>
          <a:bodyPr/>
          <a:lstStyle/>
          <a:p>
            <a:fld id="{E0865DE3-B933-49B1-87B3-37F61215514A}"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F689824-C3AA-4DCA-B430-26D2E2721FDB}" type="datetime1">
              <a:rPr lang="fr-FR" smtClean="0"/>
              <a:pPr/>
              <a:t>1/11/13</a:t>
            </a:fld>
            <a:endParaRPr lang="fr-FR"/>
          </a:p>
        </p:txBody>
      </p:sp>
      <p:sp>
        <p:nvSpPr>
          <p:cNvPr id="5" name="Espace réservé du pied de page 4"/>
          <p:cNvSpPr>
            <a:spLocks noGrp="1"/>
          </p:cNvSpPr>
          <p:nvPr>
            <p:ph type="ftr" sz="quarter" idx="11"/>
          </p:nvPr>
        </p:nvSpPr>
        <p:spPr/>
        <p:txBody>
          <a:bodyPr/>
          <a:lstStyle/>
          <a:p>
            <a:r>
              <a:rPr lang="fr-FR" smtClean="0"/>
              <a:t>Crée par CACPO le XX/XX/2013</a:t>
            </a:r>
            <a:endParaRPr lang="fr-FR"/>
          </a:p>
        </p:txBody>
      </p:sp>
      <p:sp>
        <p:nvSpPr>
          <p:cNvPr id="6" name="Espace réservé du numéro de diapositive 5"/>
          <p:cNvSpPr>
            <a:spLocks noGrp="1"/>
          </p:cNvSpPr>
          <p:nvPr>
            <p:ph type="sldNum" sz="quarter" idx="12"/>
          </p:nvPr>
        </p:nvSpPr>
        <p:spPr/>
        <p:txBody>
          <a:bodyPr/>
          <a:lstStyle/>
          <a:p>
            <a:fld id="{E0865DE3-B933-49B1-87B3-37F61215514A}"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8964B2E-4740-4225-8B14-EED8A60EBE46}" type="datetime1">
              <a:rPr lang="fr-FR" smtClean="0"/>
              <a:pPr/>
              <a:t>1/11/13</a:t>
            </a:fld>
            <a:endParaRPr lang="fr-FR"/>
          </a:p>
        </p:txBody>
      </p:sp>
      <p:sp>
        <p:nvSpPr>
          <p:cNvPr id="5" name="Espace réservé du pied de page 4"/>
          <p:cNvSpPr>
            <a:spLocks noGrp="1"/>
          </p:cNvSpPr>
          <p:nvPr>
            <p:ph type="ftr" sz="quarter" idx="11"/>
          </p:nvPr>
        </p:nvSpPr>
        <p:spPr/>
        <p:txBody>
          <a:bodyPr/>
          <a:lstStyle/>
          <a:p>
            <a:r>
              <a:rPr lang="fr-FR" smtClean="0"/>
              <a:t>Crée par CACPO le XX/XX/2013</a:t>
            </a:r>
            <a:endParaRPr lang="fr-FR"/>
          </a:p>
        </p:txBody>
      </p:sp>
      <p:sp>
        <p:nvSpPr>
          <p:cNvPr id="6" name="Espace réservé du numéro de diapositive 5"/>
          <p:cNvSpPr>
            <a:spLocks noGrp="1"/>
          </p:cNvSpPr>
          <p:nvPr>
            <p:ph type="sldNum" sz="quarter" idx="12"/>
          </p:nvPr>
        </p:nvSpPr>
        <p:spPr/>
        <p:txBody>
          <a:bodyPr/>
          <a:lstStyle/>
          <a:p>
            <a:fld id="{E0865DE3-B933-49B1-87B3-37F61215514A}"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D4008D1-FD7E-4B8B-9540-FC3AE48728A4}" type="datetime1">
              <a:rPr lang="fr-FR" smtClean="0"/>
              <a:pPr/>
              <a:t>1/11/13</a:t>
            </a:fld>
            <a:endParaRPr lang="fr-FR"/>
          </a:p>
        </p:txBody>
      </p:sp>
      <p:sp>
        <p:nvSpPr>
          <p:cNvPr id="5" name="Espace réservé du pied de page 4"/>
          <p:cNvSpPr>
            <a:spLocks noGrp="1"/>
          </p:cNvSpPr>
          <p:nvPr>
            <p:ph type="ftr" sz="quarter" idx="11"/>
          </p:nvPr>
        </p:nvSpPr>
        <p:spPr/>
        <p:txBody>
          <a:bodyPr/>
          <a:lstStyle/>
          <a:p>
            <a:r>
              <a:rPr lang="fr-FR" smtClean="0"/>
              <a:t>Crée par CACPO le XX/XX/2013</a:t>
            </a:r>
            <a:endParaRPr lang="fr-FR"/>
          </a:p>
        </p:txBody>
      </p:sp>
      <p:sp>
        <p:nvSpPr>
          <p:cNvPr id="6" name="Espace réservé du numéro de diapositive 5"/>
          <p:cNvSpPr>
            <a:spLocks noGrp="1"/>
          </p:cNvSpPr>
          <p:nvPr>
            <p:ph type="sldNum" sz="quarter" idx="12"/>
          </p:nvPr>
        </p:nvSpPr>
        <p:spPr/>
        <p:txBody>
          <a:bodyPr/>
          <a:lstStyle/>
          <a:p>
            <a:fld id="{E0865DE3-B933-49B1-87B3-37F61215514A}"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7728BD1-232B-43E7-BE70-E513FAAE1B74}" type="datetime1">
              <a:rPr lang="fr-FR" smtClean="0"/>
              <a:pPr/>
              <a:t>1/11/13</a:t>
            </a:fld>
            <a:endParaRPr lang="fr-FR"/>
          </a:p>
        </p:txBody>
      </p:sp>
      <p:sp>
        <p:nvSpPr>
          <p:cNvPr id="6" name="Espace réservé du pied de page 5"/>
          <p:cNvSpPr>
            <a:spLocks noGrp="1"/>
          </p:cNvSpPr>
          <p:nvPr>
            <p:ph type="ftr" sz="quarter" idx="11"/>
          </p:nvPr>
        </p:nvSpPr>
        <p:spPr/>
        <p:txBody>
          <a:bodyPr/>
          <a:lstStyle/>
          <a:p>
            <a:r>
              <a:rPr lang="fr-FR" smtClean="0"/>
              <a:t>Crée par CACPO le XX/XX/2013</a:t>
            </a:r>
            <a:endParaRPr lang="fr-FR"/>
          </a:p>
        </p:txBody>
      </p:sp>
      <p:sp>
        <p:nvSpPr>
          <p:cNvPr id="7" name="Espace réservé du numéro de diapositive 6"/>
          <p:cNvSpPr>
            <a:spLocks noGrp="1"/>
          </p:cNvSpPr>
          <p:nvPr>
            <p:ph type="sldNum" sz="quarter" idx="12"/>
          </p:nvPr>
        </p:nvSpPr>
        <p:spPr/>
        <p:txBody>
          <a:bodyPr/>
          <a:lstStyle/>
          <a:p>
            <a:fld id="{E0865DE3-B933-49B1-87B3-37F61215514A}"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F317268-6890-4EC2-BB6D-53A4063E75D4}" type="datetime1">
              <a:rPr lang="fr-FR" smtClean="0"/>
              <a:pPr/>
              <a:t>1/11/13</a:t>
            </a:fld>
            <a:endParaRPr lang="fr-FR"/>
          </a:p>
        </p:txBody>
      </p:sp>
      <p:sp>
        <p:nvSpPr>
          <p:cNvPr id="8" name="Espace réservé du pied de page 7"/>
          <p:cNvSpPr>
            <a:spLocks noGrp="1"/>
          </p:cNvSpPr>
          <p:nvPr>
            <p:ph type="ftr" sz="quarter" idx="11"/>
          </p:nvPr>
        </p:nvSpPr>
        <p:spPr/>
        <p:txBody>
          <a:bodyPr/>
          <a:lstStyle/>
          <a:p>
            <a:r>
              <a:rPr lang="fr-FR" smtClean="0"/>
              <a:t>Crée par CACPO le XX/XX/2013</a:t>
            </a:r>
            <a:endParaRPr lang="fr-FR"/>
          </a:p>
        </p:txBody>
      </p:sp>
      <p:sp>
        <p:nvSpPr>
          <p:cNvPr id="9" name="Espace réservé du numéro de diapositive 8"/>
          <p:cNvSpPr>
            <a:spLocks noGrp="1"/>
          </p:cNvSpPr>
          <p:nvPr>
            <p:ph type="sldNum" sz="quarter" idx="12"/>
          </p:nvPr>
        </p:nvSpPr>
        <p:spPr/>
        <p:txBody>
          <a:bodyPr/>
          <a:lstStyle/>
          <a:p>
            <a:fld id="{E0865DE3-B933-49B1-87B3-37F61215514A}"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20F3DA8-F8F5-408E-BE30-6759C4DAA2AC}" type="datetime1">
              <a:rPr lang="fr-FR" smtClean="0"/>
              <a:pPr/>
              <a:t>1/11/13</a:t>
            </a:fld>
            <a:endParaRPr lang="fr-FR"/>
          </a:p>
        </p:txBody>
      </p:sp>
      <p:sp>
        <p:nvSpPr>
          <p:cNvPr id="4" name="Espace réservé du pied de page 3"/>
          <p:cNvSpPr>
            <a:spLocks noGrp="1"/>
          </p:cNvSpPr>
          <p:nvPr>
            <p:ph type="ftr" sz="quarter" idx="11"/>
          </p:nvPr>
        </p:nvSpPr>
        <p:spPr/>
        <p:txBody>
          <a:bodyPr/>
          <a:lstStyle/>
          <a:p>
            <a:r>
              <a:rPr lang="fr-FR" smtClean="0"/>
              <a:t>Crée par CACPO le XX/XX/2013</a:t>
            </a:r>
            <a:endParaRPr lang="fr-FR"/>
          </a:p>
        </p:txBody>
      </p:sp>
      <p:sp>
        <p:nvSpPr>
          <p:cNvPr id="5" name="Espace réservé du numéro de diapositive 4"/>
          <p:cNvSpPr>
            <a:spLocks noGrp="1"/>
          </p:cNvSpPr>
          <p:nvPr>
            <p:ph type="sldNum" sz="quarter" idx="12"/>
          </p:nvPr>
        </p:nvSpPr>
        <p:spPr/>
        <p:txBody>
          <a:bodyPr/>
          <a:lstStyle/>
          <a:p>
            <a:fld id="{E0865DE3-B933-49B1-87B3-37F61215514A}"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B3BABDA-8A03-4DEB-820E-0D0433FFB45F}" type="datetime1">
              <a:rPr lang="fr-FR" smtClean="0"/>
              <a:pPr/>
              <a:t>1/11/13</a:t>
            </a:fld>
            <a:endParaRPr lang="fr-FR"/>
          </a:p>
        </p:txBody>
      </p:sp>
      <p:sp>
        <p:nvSpPr>
          <p:cNvPr id="3" name="Espace réservé du pied de page 2"/>
          <p:cNvSpPr>
            <a:spLocks noGrp="1"/>
          </p:cNvSpPr>
          <p:nvPr>
            <p:ph type="ftr" sz="quarter" idx="11"/>
          </p:nvPr>
        </p:nvSpPr>
        <p:spPr/>
        <p:txBody>
          <a:bodyPr/>
          <a:lstStyle/>
          <a:p>
            <a:r>
              <a:rPr lang="fr-FR" smtClean="0"/>
              <a:t>Crée par CACPO le XX/XX/2013</a:t>
            </a:r>
            <a:endParaRPr lang="fr-FR"/>
          </a:p>
        </p:txBody>
      </p:sp>
      <p:sp>
        <p:nvSpPr>
          <p:cNvPr id="4" name="Espace réservé du numéro de diapositive 3"/>
          <p:cNvSpPr>
            <a:spLocks noGrp="1"/>
          </p:cNvSpPr>
          <p:nvPr>
            <p:ph type="sldNum" sz="quarter" idx="12"/>
          </p:nvPr>
        </p:nvSpPr>
        <p:spPr/>
        <p:txBody>
          <a:bodyPr/>
          <a:lstStyle/>
          <a:p>
            <a:fld id="{E0865DE3-B933-49B1-87B3-37F61215514A}"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AC9CCAF-E20C-44ED-ABFA-6907E2FCB482}" type="datetime1">
              <a:rPr lang="fr-FR" smtClean="0"/>
              <a:pPr/>
              <a:t>1/11/13</a:t>
            </a:fld>
            <a:endParaRPr lang="fr-FR"/>
          </a:p>
        </p:txBody>
      </p:sp>
      <p:sp>
        <p:nvSpPr>
          <p:cNvPr id="6" name="Espace réservé du pied de page 5"/>
          <p:cNvSpPr>
            <a:spLocks noGrp="1"/>
          </p:cNvSpPr>
          <p:nvPr>
            <p:ph type="ftr" sz="quarter" idx="11"/>
          </p:nvPr>
        </p:nvSpPr>
        <p:spPr/>
        <p:txBody>
          <a:bodyPr/>
          <a:lstStyle/>
          <a:p>
            <a:r>
              <a:rPr lang="fr-FR" smtClean="0"/>
              <a:t>Crée par CACPO le XX/XX/2013</a:t>
            </a:r>
            <a:endParaRPr lang="fr-FR"/>
          </a:p>
        </p:txBody>
      </p:sp>
      <p:sp>
        <p:nvSpPr>
          <p:cNvPr id="7" name="Espace réservé du numéro de diapositive 6"/>
          <p:cNvSpPr>
            <a:spLocks noGrp="1"/>
          </p:cNvSpPr>
          <p:nvPr>
            <p:ph type="sldNum" sz="quarter" idx="12"/>
          </p:nvPr>
        </p:nvSpPr>
        <p:spPr/>
        <p:txBody>
          <a:bodyPr/>
          <a:lstStyle/>
          <a:p>
            <a:fld id="{E0865DE3-B933-49B1-87B3-37F61215514A}"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6820644-AAB8-47F4-85EC-C954367CF278}" type="datetime1">
              <a:rPr lang="fr-FR" smtClean="0"/>
              <a:pPr/>
              <a:t>1/11/13</a:t>
            </a:fld>
            <a:endParaRPr lang="fr-FR"/>
          </a:p>
        </p:txBody>
      </p:sp>
      <p:sp>
        <p:nvSpPr>
          <p:cNvPr id="6" name="Espace réservé du pied de page 5"/>
          <p:cNvSpPr>
            <a:spLocks noGrp="1"/>
          </p:cNvSpPr>
          <p:nvPr>
            <p:ph type="ftr" sz="quarter" idx="11"/>
          </p:nvPr>
        </p:nvSpPr>
        <p:spPr/>
        <p:txBody>
          <a:bodyPr/>
          <a:lstStyle/>
          <a:p>
            <a:r>
              <a:rPr lang="fr-FR" smtClean="0"/>
              <a:t>Crée par CACPO le XX/XX/2013</a:t>
            </a:r>
            <a:endParaRPr lang="fr-FR"/>
          </a:p>
        </p:txBody>
      </p:sp>
      <p:sp>
        <p:nvSpPr>
          <p:cNvPr id="7" name="Espace réservé du numéro de diapositive 6"/>
          <p:cNvSpPr>
            <a:spLocks noGrp="1"/>
          </p:cNvSpPr>
          <p:nvPr>
            <p:ph type="sldNum" sz="quarter" idx="12"/>
          </p:nvPr>
        </p:nvSpPr>
        <p:spPr/>
        <p:txBody>
          <a:bodyPr/>
          <a:lstStyle/>
          <a:p>
            <a:fld id="{E0865DE3-B933-49B1-87B3-37F61215514A}"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833B40-361B-438F-AACF-CCEC54A1E68F}" type="datetime1">
              <a:rPr lang="fr-FR" smtClean="0"/>
              <a:pPr/>
              <a:t>1/11/13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Crée par CACPO le XX/XX/2013</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865DE3-B933-49B1-87B3-37F61215514A}"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COURS THEORIQUES PLONGEE</a:t>
            </a:r>
            <a:endParaRPr lang="fr-FR" dirty="0"/>
          </a:p>
        </p:txBody>
      </p:sp>
      <p:sp>
        <p:nvSpPr>
          <p:cNvPr id="3" name="Sous-titre 2"/>
          <p:cNvSpPr>
            <a:spLocks noGrp="1"/>
          </p:cNvSpPr>
          <p:nvPr>
            <p:ph type="subTitle" idx="1"/>
          </p:nvPr>
        </p:nvSpPr>
        <p:spPr>
          <a:xfrm>
            <a:off x="1371600" y="3886200"/>
            <a:ext cx="6400800" cy="1126976"/>
          </a:xfrm>
        </p:spPr>
        <p:txBody>
          <a:bodyPr/>
          <a:lstStyle/>
          <a:p>
            <a:r>
              <a:rPr lang="fr-FR" dirty="0" smtClean="0">
                <a:solidFill>
                  <a:schemeClr val="tx1"/>
                </a:solidFill>
              </a:rPr>
              <a:t>NIVEAU 2</a:t>
            </a:r>
          </a:p>
          <a:p>
            <a:r>
              <a:rPr lang="fr-FR" sz="1800" i="1" dirty="0" smtClean="0">
                <a:solidFill>
                  <a:schemeClr val="tx1"/>
                </a:solidFill>
              </a:rPr>
              <a:t>(1</a:t>
            </a:r>
            <a:r>
              <a:rPr lang="fr-FR" sz="1800" i="1" baseline="30000" dirty="0" smtClean="0">
                <a:solidFill>
                  <a:schemeClr val="tx1"/>
                </a:solidFill>
              </a:rPr>
              <a:t>ère</a:t>
            </a:r>
            <a:r>
              <a:rPr lang="fr-FR" sz="1800" i="1" dirty="0" smtClean="0">
                <a:solidFill>
                  <a:schemeClr val="tx1"/>
                </a:solidFill>
              </a:rPr>
              <a:t> partie)</a:t>
            </a:r>
            <a:endParaRPr lang="fr-FR" sz="1800" i="1" dirty="0">
              <a:solidFill>
                <a:schemeClr val="tx1"/>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285729"/>
            <a:ext cx="5500726" cy="714379"/>
          </a:xfrm>
        </p:spPr>
        <p:txBody>
          <a:bodyPr>
            <a:normAutofit/>
          </a:bodyPr>
          <a:lstStyle/>
          <a:p>
            <a:pPr marL="571500" indent="-571500" algn="l">
              <a:buFont typeface="+mj-lt"/>
              <a:buAutoNum type="romanUcPeriod" startAt="2"/>
            </a:pPr>
            <a:r>
              <a:rPr lang="fr-FR" sz="2800" b="1" u="sng" dirty="0" smtClean="0"/>
              <a:t>LES PRESSIONS</a:t>
            </a:r>
            <a:endParaRPr lang="fr-FR" sz="2800" b="1" u="sng" dirty="0"/>
          </a:p>
        </p:txBody>
      </p:sp>
      <p:sp>
        <p:nvSpPr>
          <p:cNvPr id="3" name="Sous-titre 2"/>
          <p:cNvSpPr>
            <a:spLocks noGrp="1"/>
          </p:cNvSpPr>
          <p:nvPr>
            <p:ph type="subTitle" idx="1"/>
          </p:nvPr>
        </p:nvSpPr>
        <p:spPr>
          <a:xfrm>
            <a:off x="323528" y="1450678"/>
            <a:ext cx="8643998" cy="1080120"/>
          </a:xfrm>
        </p:spPr>
        <p:txBody>
          <a:bodyPr>
            <a:normAutofit/>
          </a:bodyPr>
          <a:lstStyle/>
          <a:p>
            <a:pPr algn="l"/>
            <a:r>
              <a:rPr lang="fr-FR" sz="2000" dirty="0" smtClean="0">
                <a:solidFill>
                  <a:schemeClr val="tx1"/>
                </a:solidFill>
              </a:rPr>
              <a:t>	En plongée, tout ce qui se rapporte à la pression est très important; en effet c’est elle, par ses variations, qui gouverne les phénomènes physiques qui agissent sur notre corps.</a:t>
            </a:r>
            <a:endParaRPr lang="fr-FR" sz="2000" dirty="0">
              <a:solidFill>
                <a:schemeClr val="tx1"/>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6" name="Titre 1"/>
          <p:cNvSpPr txBox="1">
            <a:spLocks/>
          </p:cNvSpPr>
          <p:nvPr/>
        </p:nvSpPr>
        <p:spPr>
          <a:xfrm>
            <a:off x="1000100" y="1000109"/>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a:tabLst/>
              <a:defRPr/>
            </a:pPr>
            <a:r>
              <a:rPr lang="fr-FR" sz="2000" b="1" i="1" u="sng" dirty="0" smtClean="0">
                <a:latin typeface="+mj-lt"/>
                <a:ea typeface="+mj-ea"/>
                <a:cs typeface="+mj-cs"/>
              </a:rPr>
              <a:t>Justification</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7" name="Titre 1"/>
          <p:cNvSpPr txBox="1">
            <a:spLocks/>
          </p:cNvSpPr>
          <p:nvPr/>
        </p:nvSpPr>
        <p:spPr>
          <a:xfrm>
            <a:off x="1152003" y="2492896"/>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2"/>
              <a:tabLst/>
              <a:defRPr/>
            </a:pPr>
            <a:r>
              <a:rPr lang="fr-FR" sz="2000" b="1" i="1" u="sng" dirty="0" smtClean="0">
                <a:latin typeface="+mj-lt"/>
                <a:ea typeface="+mj-ea"/>
                <a:cs typeface="+mj-cs"/>
              </a:rPr>
              <a:t>Rappels</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8" name="Sous-titre 2"/>
          <p:cNvSpPr txBox="1">
            <a:spLocks/>
          </p:cNvSpPr>
          <p:nvPr/>
        </p:nvSpPr>
        <p:spPr>
          <a:xfrm>
            <a:off x="452253" y="2923664"/>
            <a:ext cx="8440227" cy="338565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2000" dirty="0" smtClean="0">
                <a:solidFill>
                  <a:schemeClr val="tx1"/>
                </a:solidFill>
              </a:rPr>
              <a:t>	P= pression (en bar, b)   F= force (kg)   S= surface (cm</a:t>
            </a:r>
            <a:r>
              <a:rPr lang="fr-FR" sz="2000" baseline="30000" dirty="0" smtClean="0">
                <a:solidFill>
                  <a:schemeClr val="tx1"/>
                </a:solidFill>
              </a:rPr>
              <a:t>2</a:t>
            </a:r>
            <a:r>
              <a:rPr lang="fr-FR" sz="2000" dirty="0" smtClean="0">
                <a:solidFill>
                  <a:schemeClr val="tx1"/>
                </a:solidFill>
              </a:rPr>
              <a:t>)</a:t>
            </a:r>
          </a:p>
          <a:p>
            <a:pPr algn="l"/>
            <a:r>
              <a:rPr lang="fr-FR" sz="2000" dirty="0">
                <a:solidFill>
                  <a:schemeClr val="tx1"/>
                </a:solidFill>
              </a:rPr>
              <a:t>	</a:t>
            </a:r>
            <a:r>
              <a:rPr lang="fr-FR" sz="2000" b="1" dirty="0" smtClean="0">
                <a:solidFill>
                  <a:srgbClr val="FF0000"/>
                </a:solidFill>
              </a:rPr>
              <a:t>P = F / S</a:t>
            </a:r>
          </a:p>
          <a:p>
            <a:pPr algn="l"/>
            <a:r>
              <a:rPr lang="fr-FR" sz="2000" dirty="0" smtClean="0">
                <a:solidFill>
                  <a:schemeClr val="tx1"/>
                </a:solidFill>
              </a:rPr>
              <a:t>	La </a:t>
            </a:r>
            <a:r>
              <a:rPr lang="fr-FR" sz="2000" b="1" dirty="0" smtClean="0">
                <a:solidFill>
                  <a:schemeClr val="tx1"/>
                </a:solidFill>
              </a:rPr>
              <a:t>pression atmosphérique</a:t>
            </a:r>
            <a:r>
              <a:rPr lang="fr-FR" sz="2000" dirty="0" smtClean="0">
                <a:solidFill>
                  <a:schemeClr val="tx1"/>
                </a:solidFill>
              </a:rPr>
              <a:t> est la pression exercée par le poids de l’air.  Elle diminue donc avec l’altitude. (</a:t>
            </a:r>
            <a:r>
              <a:rPr lang="fr-FR" sz="2000" i="1" dirty="0" smtClean="0">
                <a:solidFill>
                  <a:schemeClr val="tx1"/>
                </a:solidFill>
              </a:rPr>
              <a:t>plus on va monter, moins il y aura de quantité d’air au dessus de nous</a:t>
            </a:r>
            <a:r>
              <a:rPr lang="fr-FR" sz="2000" dirty="0" smtClean="0">
                <a:solidFill>
                  <a:schemeClr val="tx1"/>
                </a:solidFill>
              </a:rPr>
              <a:t>)</a:t>
            </a:r>
          </a:p>
          <a:p>
            <a:pPr algn="l"/>
            <a:r>
              <a:rPr lang="fr-FR" sz="2000" dirty="0">
                <a:solidFill>
                  <a:schemeClr val="tx1"/>
                </a:solidFill>
              </a:rPr>
              <a:t>	</a:t>
            </a:r>
            <a:r>
              <a:rPr lang="fr-FR" sz="2000" dirty="0" smtClean="0">
                <a:solidFill>
                  <a:schemeClr val="tx1"/>
                </a:solidFill>
              </a:rPr>
              <a:t>Au niveau de la mer, elle est de 1 bar, elle diminue d’environ 0,1 bar par 1000m en altitude. (ainsi à 2000m, 0,8 b) </a:t>
            </a:r>
            <a:r>
              <a:rPr lang="fr-FR" sz="2000" i="1" dirty="0" smtClean="0">
                <a:solidFill>
                  <a:schemeClr val="tx1"/>
                </a:solidFill>
              </a:rPr>
              <a:t>c’est une simplification</a:t>
            </a:r>
          </a:p>
          <a:p>
            <a:pPr algn="l"/>
            <a:r>
              <a:rPr lang="fr-FR" sz="2000" i="1" dirty="0">
                <a:solidFill>
                  <a:schemeClr val="tx1"/>
                </a:solidFill>
              </a:rPr>
              <a:t>	</a:t>
            </a:r>
            <a:r>
              <a:rPr lang="fr-FR" sz="2000" dirty="0" smtClean="0">
                <a:solidFill>
                  <a:schemeClr val="tx1"/>
                </a:solidFill>
              </a:rPr>
              <a:t>La </a:t>
            </a:r>
            <a:r>
              <a:rPr lang="fr-FR" sz="2000" b="1" dirty="0" smtClean="0">
                <a:solidFill>
                  <a:schemeClr val="tx1"/>
                </a:solidFill>
              </a:rPr>
              <a:t>pression relative </a:t>
            </a:r>
            <a:r>
              <a:rPr lang="fr-FR" sz="2000" dirty="0" smtClean="0">
                <a:solidFill>
                  <a:schemeClr val="tx1"/>
                </a:solidFill>
              </a:rPr>
              <a:t>(ou hydrostatique) est la pression exercée par le poids de l’eau.</a:t>
            </a:r>
          </a:p>
          <a:p>
            <a:pPr algn="l"/>
            <a:r>
              <a:rPr lang="fr-FR" sz="2000" dirty="0">
                <a:solidFill>
                  <a:schemeClr val="tx1"/>
                </a:solidFill>
              </a:rPr>
              <a:t>	</a:t>
            </a:r>
            <a:r>
              <a:rPr lang="fr-FR" sz="2000" b="1" dirty="0" smtClean="0">
                <a:solidFill>
                  <a:srgbClr val="FF0000"/>
                </a:solidFill>
              </a:rPr>
              <a:t>P. relative = Profondeur en mètres / 10</a:t>
            </a:r>
            <a:endParaRPr lang="fr-FR" sz="2000" dirty="0">
              <a:solidFill>
                <a:schemeClr val="tx1"/>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9762911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8" name="Sous-titre 2"/>
          <p:cNvSpPr txBox="1">
            <a:spLocks/>
          </p:cNvSpPr>
          <p:nvPr/>
        </p:nvSpPr>
        <p:spPr>
          <a:xfrm>
            <a:off x="452253" y="404664"/>
            <a:ext cx="8440227" cy="568863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2000" dirty="0" smtClean="0">
                <a:solidFill>
                  <a:schemeClr val="tx1"/>
                </a:solidFill>
              </a:rPr>
              <a:t>	Pression relative à 0 m est de 0 bar.</a:t>
            </a:r>
          </a:p>
          <a:p>
            <a:pPr algn="l"/>
            <a:r>
              <a:rPr lang="fr-FR" sz="2000" dirty="0">
                <a:solidFill>
                  <a:schemeClr val="tx1"/>
                </a:solidFill>
              </a:rPr>
              <a:t>	Pression relative à </a:t>
            </a:r>
            <a:r>
              <a:rPr lang="fr-FR" sz="2000" dirty="0" smtClean="0">
                <a:solidFill>
                  <a:schemeClr val="tx1"/>
                </a:solidFill>
              </a:rPr>
              <a:t>10 </a:t>
            </a:r>
            <a:r>
              <a:rPr lang="fr-FR" sz="2000" dirty="0">
                <a:solidFill>
                  <a:schemeClr val="tx1"/>
                </a:solidFill>
              </a:rPr>
              <a:t>m est de </a:t>
            </a:r>
            <a:r>
              <a:rPr lang="fr-FR" sz="2000" dirty="0" smtClean="0">
                <a:solidFill>
                  <a:schemeClr val="tx1"/>
                </a:solidFill>
              </a:rPr>
              <a:t>1 </a:t>
            </a:r>
            <a:r>
              <a:rPr lang="fr-FR" sz="2000" dirty="0">
                <a:solidFill>
                  <a:schemeClr val="tx1"/>
                </a:solidFill>
              </a:rPr>
              <a:t>bar.</a:t>
            </a:r>
          </a:p>
          <a:p>
            <a:pPr algn="l"/>
            <a:r>
              <a:rPr lang="fr-FR" sz="2000" dirty="0" smtClean="0">
                <a:solidFill>
                  <a:schemeClr val="tx1"/>
                </a:solidFill>
              </a:rPr>
              <a:t>	</a:t>
            </a:r>
            <a:r>
              <a:rPr lang="fr-FR" sz="2000" dirty="0">
                <a:solidFill>
                  <a:schemeClr val="tx1"/>
                </a:solidFill>
              </a:rPr>
              <a:t>Pression relative à </a:t>
            </a:r>
            <a:r>
              <a:rPr lang="fr-FR" sz="2000" dirty="0" smtClean="0">
                <a:solidFill>
                  <a:schemeClr val="tx1"/>
                </a:solidFill>
              </a:rPr>
              <a:t>30 </a:t>
            </a:r>
            <a:r>
              <a:rPr lang="fr-FR" sz="2000" dirty="0">
                <a:solidFill>
                  <a:schemeClr val="tx1"/>
                </a:solidFill>
              </a:rPr>
              <a:t>m est de </a:t>
            </a:r>
            <a:r>
              <a:rPr lang="fr-FR" sz="2000" dirty="0" smtClean="0">
                <a:solidFill>
                  <a:schemeClr val="tx1"/>
                </a:solidFill>
              </a:rPr>
              <a:t>3 bars.</a:t>
            </a:r>
            <a:endParaRPr lang="fr-FR" sz="2000" dirty="0">
              <a:solidFill>
                <a:schemeClr val="tx1"/>
              </a:solidFill>
            </a:endParaRPr>
          </a:p>
          <a:p>
            <a:pPr algn="l"/>
            <a:r>
              <a:rPr lang="fr-FR" sz="2000" dirty="0" smtClean="0">
                <a:solidFill>
                  <a:schemeClr val="tx1"/>
                </a:solidFill>
              </a:rPr>
              <a:t>	</a:t>
            </a:r>
            <a:r>
              <a:rPr lang="fr-FR" sz="2000" dirty="0">
                <a:solidFill>
                  <a:schemeClr val="tx1"/>
                </a:solidFill>
              </a:rPr>
              <a:t>Pression relative à </a:t>
            </a:r>
            <a:r>
              <a:rPr lang="fr-FR" sz="2000" dirty="0" smtClean="0">
                <a:solidFill>
                  <a:schemeClr val="tx1"/>
                </a:solidFill>
              </a:rPr>
              <a:t>43 </a:t>
            </a:r>
            <a:r>
              <a:rPr lang="fr-FR" sz="2000" dirty="0">
                <a:solidFill>
                  <a:schemeClr val="tx1"/>
                </a:solidFill>
              </a:rPr>
              <a:t>m est de </a:t>
            </a:r>
            <a:r>
              <a:rPr lang="fr-FR" sz="2000" dirty="0" smtClean="0">
                <a:solidFill>
                  <a:schemeClr val="tx1"/>
                </a:solidFill>
              </a:rPr>
              <a:t>4,3 bars.</a:t>
            </a:r>
            <a:endParaRPr lang="fr-FR" sz="2000" dirty="0">
              <a:solidFill>
                <a:schemeClr val="tx1"/>
              </a:solidFill>
            </a:endParaRPr>
          </a:p>
          <a:p>
            <a:pPr algn="l"/>
            <a:r>
              <a:rPr lang="fr-FR" sz="2000" dirty="0" smtClean="0">
                <a:solidFill>
                  <a:schemeClr val="tx1"/>
                </a:solidFill>
              </a:rPr>
              <a:t>	Si la pression </a:t>
            </a:r>
            <a:r>
              <a:rPr lang="fr-FR" sz="2000" dirty="0">
                <a:solidFill>
                  <a:schemeClr val="tx1"/>
                </a:solidFill>
              </a:rPr>
              <a:t>relative </a:t>
            </a:r>
            <a:r>
              <a:rPr lang="fr-FR" sz="2000" dirty="0" smtClean="0">
                <a:solidFill>
                  <a:schemeClr val="tx1"/>
                </a:solidFill>
              </a:rPr>
              <a:t>est </a:t>
            </a:r>
            <a:r>
              <a:rPr lang="fr-FR" sz="2000" dirty="0">
                <a:solidFill>
                  <a:schemeClr val="tx1"/>
                </a:solidFill>
              </a:rPr>
              <a:t>de </a:t>
            </a:r>
            <a:r>
              <a:rPr lang="fr-FR" sz="2000" dirty="0" smtClean="0">
                <a:solidFill>
                  <a:schemeClr val="tx1"/>
                </a:solidFill>
              </a:rPr>
              <a:t>4 bars. La prof. est de 40m</a:t>
            </a:r>
            <a:endParaRPr lang="fr-FR" sz="2000" dirty="0">
              <a:solidFill>
                <a:schemeClr val="tx1"/>
              </a:solidFill>
            </a:endParaRPr>
          </a:p>
          <a:p>
            <a:pPr algn="l"/>
            <a:r>
              <a:rPr lang="fr-FR" sz="2000" dirty="0" smtClean="0">
                <a:solidFill>
                  <a:schemeClr val="tx1"/>
                </a:solidFill>
              </a:rPr>
              <a:t>	</a:t>
            </a:r>
            <a:r>
              <a:rPr lang="fr-FR" sz="2000" dirty="0">
                <a:solidFill>
                  <a:schemeClr val="tx1"/>
                </a:solidFill>
              </a:rPr>
              <a:t>Si la pression relative est de </a:t>
            </a:r>
            <a:r>
              <a:rPr lang="fr-FR" sz="2000" dirty="0" smtClean="0">
                <a:solidFill>
                  <a:schemeClr val="tx1"/>
                </a:solidFill>
              </a:rPr>
              <a:t>5,2 </a:t>
            </a:r>
            <a:r>
              <a:rPr lang="fr-FR" sz="2000" dirty="0">
                <a:solidFill>
                  <a:schemeClr val="tx1"/>
                </a:solidFill>
              </a:rPr>
              <a:t>bars. La prof. est de </a:t>
            </a:r>
            <a:r>
              <a:rPr lang="fr-FR" sz="2000" dirty="0" smtClean="0">
                <a:solidFill>
                  <a:schemeClr val="tx1"/>
                </a:solidFill>
              </a:rPr>
              <a:t>52m</a:t>
            </a:r>
            <a:endParaRPr lang="fr-FR" sz="2000" dirty="0">
              <a:solidFill>
                <a:schemeClr val="tx1"/>
              </a:solidFill>
            </a:endParaRPr>
          </a:p>
          <a:p>
            <a:pPr algn="l"/>
            <a:r>
              <a:rPr lang="fr-FR" sz="2000" dirty="0" smtClean="0">
                <a:solidFill>
                  <a:schemeClr val="tx1"/>
                </a:solidFill>
              </a:rPr>
              <a:t>	La </a:t>
            </a:r>
            <a:r>
              <a:rPr lang="fr-FR" sz="2000" b="1" dirty="0" smtClean="0">
                <a:solidFill>
                  <a:schemeClr val="tx1"/>
                </a:solidFill>
              </a:rPr>
              <a:t>pression absolue </a:t>
            </a:r>
            <a:r>
              <a:rPr lang="fr-FR" sz="2000" dirty="0" smtClean="0">
                <a:solidFill>
                  <a:schemeClr val="tx1"/>
                </a:solidFill>
              </a:rPr>
              <a:t>est la pression réelle subie dans l’eau.</a:t>
            </a:r>
          </a:p>
          <a:p>
            <a:pPr algn="l"/>
            <a:r>
              <a:rPr lang="fr-FR" sz="2000" dirty="0">
                <a:solidFill>
                  <a:schemeClr val="tx1"/>
                </a:solidFill>
              </a:rPr>
              <a:t>	</a:t>
            </a:r>
            <a:r>
              <a:rPr lang="fr-FR" sz="2000" b="1" dirty="0" smtClean="0">
                <a:solidFill>
                  <a:srgbClr val="FF0000"/>
                </a:solidFill>
              </a:rPr>
              <a:t>P. absolue  = P. </a:t>
            </a:r>
            <a:r>
              <a:rPr lang="fr-FR" sz="2000" b="1" dirty="0" err="1" smtClean="0">
                <a:solidFill>
                  <a:srgbClr val="FF0000"/>
                </a:solidFill>
              </a:rPr>
              <a:t>atmos</a:t>
            </a:r>
            <a:r>
              <a:rPr lang="fr-FR" sz="2000" b="1" dirty="0" smtClean="0">
                <a:solidFill>
                  <a:srgbClr val="FF0000"/>
                </a:solidFill>
              </a:rPr>
              <a:t>. + P. relative</a:t>
            </a:r>
          </a:p>
          <a:p>
            <a:pPr algn="l"/>
            <a:r>
              <a:rPr lang="fr-FR" sz="2000" dirty="0">
                <a:solidFill>
                  <a:schemeClr val="tx1"/>
                </a:solidFill>
              </a:rPr>
              <a:t>	</a:t>
            </a:r>
            <a:r>
              <a:rPr lang="fr-FR" sz="2000" dirty="0" smtClean="0">
                <a:solidFill>
                  <a:schemeClr val="tx1"/>
                </a:solidFill>
              </a:rPr>
              <a:t>Pression absolue </a:t>
            </a:r>
            <a:r>
              <a:rPr lang="fr-FR" sz="2000" dirty="0">
                <a:solidFill>
                  <a:schemeClr val="tx1"/>
                </a:solidFill>
              </a:rPr>
              <a:t>à 0 m est de </a:t>
            </a:r>
            <a:r>
              <a:rPr lang="fr-FR" sz="2000" dirty="0" smtClean="0">
                <a:solidFill>
                  <a:schemeClr val="tx1"/>
                </a:solidFill>
              </a:rPr>
              <a:t>1 </a:t>
            </a:r>
            <a:r>
              <a:rPr lang="fr-FR" sz="2000" dirty="0">
                <a:solidFill>
                  <a:schemeClr val="tx1"/>
                </a:solidFill>
              </a:rPr>
              <a:t>bar.</a:t>
            </a:r>
          </a:p>
          <a:p>
            <a:pPr algn="l"/>
            <a:r>
              <a:rPr lang="fr-FR" sz="2000" dirty="0">
                <a:solidFill>
                  <a:schemeClr val="tx1"/>
                </a:solidFill>
              </a:rPr>
              <a:t>	Pression absolue</a:t>
            </a:r>
            <a:r>
              <a:rPr lang="fr-FR" sz="2000" dirty="0" smtClean="0">
                <a:solidFill>
                  <a:schemeClr val="tx1"/>
                </a:solidFill>
              </a:rPr>
              <a:t> </a:t>
            </a:r>
            <a:r>
              <a:rPr lang="fr-FR" sz="2000" dirty="0">
                <a:solidFill>
                  <a:schemeClr val="tx1"/>
                </a:solidFill>
              </a:rPr>
              <a:t>à 10 m est de </a:t>
            </a:r>
            <a:r>
              <a:rPr lang="fr-FR" sz="2000" dirty="0" smtClean="0">
                <a:solidFill>
                  <a:schemeClr val="tx1"/>
                </a:solidFill>
              </a:rPr>
              <a:t>2 </a:t>
            </a:r>
            <a:r>
              <a:rPr lang="fr-FR" sz="2000" dirty="0">
                <a:solidFill>
                  <a:schemeClr val="tx1"/>
                </a:solidFill>
              </a:rPr>
              <a:t>bar.</a:t>
            </a:r>
          </a:p>
          <a:p>
            <a:pPr algn="l"/>
            <a:r>
              <a:rPr lang="fr-FR" sz="2000" dirty="0">
                <a:solidFill>
                  <a:schemeClr val="tx1"/>
                </a:solidFill>
              </a:rPr>
              <a:t>	Pression absolue</a:t>
            </a:r>
            <a:r>
              <a:rPr lang="fr-FR" sz="2000" dirty="0" smtClean="0">
                <a:solidFill>
                  <a:schemeClr val="tx1"/>
                </a:solidFill>
              </a:rPr>
              <a:t> </a:t>
            </a:r>
            <a:r>
              <a:rPr lang="fr-FR" sz="2000" dirty="0">
                <a:solidFill>
                  <a:schemeClr val="tx1"/>
                </a:solidFill>
              </a:rPr>
              <a:t>à 30 m est de </a:t>
            </a:r>
            <a:r>
              <a:rPr lang="fr-FR" sz="2000" dirty="0" smtClean="0">
                <a:solidFill>
                  <a:schemeClr val="tx1"/>
                </a:solidFill>
              </a:rPr>
              <a:t>4 </a:t>
            </a:r>
            <a:r>
              <a:rPr lang="fr-FR" sz="2000" dirty="0">
                <a:solidFill>
                  <a:schemeClr val="tx1"/>
                </a:solidFill>
              </a:rPr>
              <a:t>bars.</a:t>
            </a:r>
          </a:p>
          <a:p>
            <a:pPr algn="l"/>
            <a:r>
              <a:rPr lang="fr-FR" sz="2000" dirty="0">
                <a:solidFill>
                  <a:schemeClr val="tx1"/>
                </a:solidFill>
              </a:rPr>
              <a:t>	Pression absolue</a:t>
            </a:r>
            <a:r>
              <a:rPr lang="fr-FR" sz="2000" dirty="0" smtClean="0">
                <a:solidFill>
                  <a:schemeClr val="tx1"/>
                </a:solidFill>
              </a:rPr>
              <a:t> </a:t>
            </a:r>
            <a:r>
              <a:rPr lang="fr-FR" sz="2000" dirty="0">
                <a:solidFill>
                  <a:schemeClr val="tx1"/>
                </a:solidFill>
              </a:rPr>
              <a:t>à </a:t>
            </a:r>
            <a:r>
              <a:rPr lang="fr-FR" sz="2000" dirty="0" smtClean="0">
                <a:solidFill>
                  <a:schemeClr val="tx1"/>
                </a:solidFill>
              </a:rPr>
              <a:t>3 </a:t>
            </a:r>
            <a:r>
              <a:rPr lang="fr-FR" sz="2000" dirty="0">
                <a:solidFill>
                  <a:schemeClr val="tx1"/>
                </a:solidFill>
              </a:rPr>
              <a:t>m est de </a:t>
            </a:r>
            <a:r>
              <a:rPr lang="fr-FR" sz="2000" dirty="0" smtClean="0">
                <a:solidFill>
                  <a:schemeClr val="tx1"/>
                </a:solidFill>
              </a:rPr>
              <a:t>1,3 </a:t>
            </a:r>
            <a:r>
              <a:rPr lang="fr-FR" sz="2000" dirty="0">
                <a:solidFill>
                  <a:schemeClr val="tx1"/>
                </a:solidFill>
              </a:rPr>
              <a:t>bars.</a:t>
            </a:r>
          </a:p>
          <a:p>
            <a:pPr algn="l"/>
            <a:r>
              <a:rPr lang="fr-FR" sz="2000" dirty="0">
                <a:solidFill>
                  <a:schemeClr val="tx1"/>
                </a:solidFill>
              </a:rPr>
              <a:t>	Si la pression absolue</a:t>
            </a:r>
            <a:r>
              <a:rPr lang="fr-FR" sz="2000" dirty="0" smtClean="0">
                <a:solidFill>
                  <a:schemeClr val="tx1"/>
                </a:solidFill>
              </a:rPr>
              <a:t> </a:t>
            </a:r>
            <a:r>
              <a:rPr lang="fr-FR" sz="2000" dirty="0">
                <a:solidFill>
                  <a:schemeClr val="tx1"/>
                </a:solidFill>
              </a:rPr>
              <a:t>est de 4 bars. La prof. est de </a:t>
            </a:r>
            <a:r>
              <a:rPr lang="fr-FR" sz="2000" dirty="0" smtClean="0">
                <a:solidFill>
                  <a:schemeClr val="tx1"/>
                </a:solidFill>
              </a:rPr>
              <a:t>30m</a:t>
            </a:r>
            <a:endParaRPr lang="fr-FR" sz="2000" dirty="0">
              <a:solidFill>
                <a:schemeClr val="tx1"/>
              </a:solidFill>
            </a:endParaRPr>
          </a:p>
          <a:p>
            <a:pPr algn="l"/>
            <a:r>
              <a:rPr lang="fr-FR" sz="2000" dirty="0">
                <a:solidFill>
                  <a:schemeClr val="tx1"/>
                </a:solidFill>
              </a:rPr>
              <a:t>	Si la pression absolue</a:t>
            </a:r>
            <a:r>
              <a:rPr lang="fr-FR" sz="2000" dirty="0" smtClean="0">
                <a:solidFill>
                  <a:schemeClr val="tx1"/>
                </a:solidFill>
              </a:rPr>
              <a:t> </a:t>
            </a:r>
            <a:r>
              <a:rPr lang="fr-FR" sz="2000" dirty="0">
                <a:solidFill>
                  <a:schemeClr val="tx1"/>
                </a:solidFill>
              </a:rPr>
              <a:t>est de 5,2 bars. La prof. est de </a:t>
            </a:r>
            <a:r>
              <a:rPr lang="fr-FR" sz="2000" dirty="0" smtClean="0">
                <a:solidFill>
                  <a:schemeClr val="tx1"/>
                </a:solidFill>
              </a:rPr>
              <a:t>42m</a:t>
            </a:r>
            <a:endParaRPr lang="fr-FR" sz="2000" dirty="0">
              <a:solidFill>
                <a:schemeClr val="tx1"/>
              </a:solidFill>
            </a:endParaRPr>
          </a:p>
          <a:p>
            <a:pPr algn="l"/>
            <a:endParaRPr lang="fr-FR" sz="2000" dirty="0">
              <a:solidFill>
                <a:schemeClr val="tx1"/>
              </a:solidFill>
            </a:endParaRPr>
          </a:p>
          <a:p>
            <a:pPr algn="l"/>
            <a:endParaRPr lang="fr-FR" sz="2000" dirty="0">
              <a:solidFill>
                <a:schemeClr val="tx1"/>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9985744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23528" y="1484784"/>
            <a:ext cx="8643998" cy="4176464"/>
          </a:xfrm>
        </p:spPr>
        <p:txBody>
          <a:bodyPr>
            <a:normAutofit/>
          </a:bodyPr>
          <a:lstStyle/>
          <a:p>
            <a:pPr algn="l"/>
            <a:r>
              <a:rPr lang="fr-FR" sz="2000" dirty="0" smtClean="0">
                <a:solidFill>
                  <a:schemeClr val="tx1"/>
                </a:solidFill>
              </a:rPr>
              <a:t>	Dans l’eau le plongeur va être soumis à cette pression, qui est différente de celle à laquelle l’homme évolue habituellement. En surface, la pression est de 1b, elle passe à 2b à 10m. Elle a doublé en 10m et ne passera à 4b qu’à 30m.</a:t>
            </a:r>
          </a:p>
          <a:p>
            <a:pPr algn="l"/>
            <a:endParaRPr lang="fr-FR" sz="2000" dirty="0" smtClean="0">
              <a:solidFill>
                <a:schemeClr val="tx1"/>
              </a:solidFill>
            </a:endParaRPr>
          </a:p>
          <a:p>
            <a:r>
              <a:rPr lang="fr-FR" sz="2000" dirty="0">
                <a:solidFill>
                  <a:schemeClr val="tx1"/>
                </a:solidFill>
              </a:rPr>
              <a:t>	</a:t>
            </a:r>
            <a:r>
              <a:rPr lang="fr-FR" sz="2000" dirty="0" smtClean="0">
                <a:solidFill>
                  <a:srgbClr val="FF0000"/>
                </a:solidFill>
              </a:rPr>
              <a:t>LES PLUS GRANDES VARIATIONS DE PRESSION ONT LIEU DANS LA ZONE DES 10m.</a:t>
            </a:r>
            <a:endParaRPr lang="fr-FR" sz="2000" dirty="0">
              <a:solidFill>
                <a:schemeClr val="tx1"/>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6" name="Titre 1"/>
          <p:cNvSpPr txBox="1">
            <a:spLocks/>
          </p:cNvSpPr>
          <p:nvPr/>
        </p:nvSpPr>
        <p:spPr>
          <a:xfrm>
            <a:off x="1006996" y="836712"/>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3"/>
              <a:tabLst/>
              <a:defRPr/>
            </a:pPr>
            <a:r>
              <a:rPr lang="fr-FR" sz="2000" b="1" i="1" u="sng" dirty="0" smtClean="0">
                <a:latin typeface="+mj-lt"/>
                <a:ea typeface="+mj-ea"/>
                <a:cs typeface="+mj-cs"/>
              </a:rPr>
              <a:t>Applications à la plongée</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110665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285729"/>
            <a:ext cx="5500726" cy="714379"/>
          </a:xfrm>
        </p:spPr>
        <p:txBody>
          <a:bodyPr>
            <a:normAutofit/>
          </a:bodyPr>
          <a:lstStyle/>
          <a:p>
            <a:pPr marL="571500" indent="-571500" algn="l">
              <a:buFont typeface="+mj-lt"/>
              <a:buAutoNum type="romanUcPeriod" startAt="3"/>
            </a:pPr>
            <a:r>
              <a:rPr lang="fr-FR" sz="2800" b="1" u="sng" dirty="0" smtClean="0"/>
              <a:t>LOI DE MARIOTTE</a:t>
            </a:r>
            <a:endParaRPr lang="fr-FR" sz="2800" b="1" u="sng" dirty="0"/>
          </a:p>
        </p:txBody>
      </p:sp>
      <p:sp>
        <p:nvSpPr>
          <p:cNvPr id="3" name="Sous-titre 2"/>
          <p:cNvSpPr>
            <a:spLocks noGrp="1"/>
          </p:cNvSpPr>
          <p:nvPr>
            <p:ph type="subTitle" idx="1"/>
          </p:nvPr>
        </p:nvSpPr>
        <p:spPr>
          <a:xfrm>
            <a:off x="323528" y="1450678"/>
            <a:ext cx="8352928" cy="1474266"/>
          </a:xfrm>
        </p:spPr>
        <p:txBody>
          <a:bodyPr>
            <a:normAutofit/>
          </a:bodyPr>
          <a:lstStyle/>
          <a:p>
            <a:pPr algn="l"/>
            <a:r>
              <a:rPr lang="fr-FR" sz="2000" dirty="0" smtClean="0">
                <a:solidFill>
                  <a:schemeClr val="tx1"/>
                </a:solidFill>
              </a:rPr>
              <a:t>	Vu au niveau 1, les gaz sont compressibles.</a:t>
            </a:r>
          </a:p>
          <a:p>
            <a:pPr algn="l"/>
            <a:r>
              <a:rPr lang="fr-FR" sz="2000" dirty="0">
                <a:solidFill>
                  <a:schemeClr val="tx1"/>
                </a:solidFill>
              </a:rPr>
              <a:t>	</a:t>
            </a:r>
            <a:r>
              <a:rPr lang="fr-FR" sz="2000" b="1" dirty="0" smtClean="0">
                <a:solidFill>
                  <a:schemeClr val="tx1"/>
                </a:solidFill>
              </a:rPr>
              <a:t>A température constante, la pression d’un gaz est inversement proportionnelle à son volume.</a:t>
            </a:r>
          </a:p>
          <a:p>
            <a:pPr algn="l"/>
            <a:r>
              <a:rPr lang="fr-FR" sz="2000" b="1" dirty="0">
                <a:solidFill>
                  <a:schemeClr val="tx1"/>
                </a:solidFill>
              </a:rPr>
              <a:t>	</a:t>
            </a:r>
            <a:r>
              <a:rPr lang="fr-FR" sz="2000" b="1" dirty="0" smtClean="0">
                <a:solidFill>
                  <a:srgbClr val="FF0000"/>
                </a:solidFill>
              </a:rPr>
              <a:t>P</a:t>
            </a:r>
            <a:r>
              <a:rPr lang="fr-FR" sz="2000" b="1" baseline="-25000" dirty="0" smtClean="0">
                <a:solidFill>
                  <a:srgbClr val="FF0000"/>
                </a:solidFill>
              </a:rPr>
              <a:t>1</a:t>
            </a:r>
            <a:r>
              <a:rPr lang="fr-FR" sz="2000" b="1" dirty="0" smtClean="0">
                <a:solidFill>
                  <a:srgbClr val="FF0000"/>
                </a:solidFill>
              </a:rPr>
              <a:t>.V</a:t>
            </a:r>
            <a:r>
              <a:rPr lang="fr-FR" sz="2000" b="1" baseline="-25000" dirty="0" smtClean="0">
                <a:solidFill>
                  <a:srgbClr val="FF0000"/>
                </a:solidFill>
              </a:rPr>
              <a:t>1</a:t>
            </a:r>
            <a:r>
              <a:rPr lang="fr-FR" sz="2000" b="1" dirty="0" smtClean="0">
                <a:solidFill>
                  <a:srgbClr val="FF0000"/>
                </a:solidFill>
              </a:rPr>
              <a:t> = P</a:t>
            </a:r>
            <a:r>
              <a:rPr lang="fr-FR" sz="2000" b="1" baseline="-25000" dirty="0" smtClean="0">
                <a:solidFill>
                  <a:srgbClr val="FF0000"/>
                </a:solidFill>
              </a:rPr>
              <a:t>2</a:t>
            </a:r>
            <a:r>
              <a:rPr lang="fr-FR" sz="2000" b="1" dirty="0" smtClean="0">
                <a:solidFill>
                  <a:srgbClr val="FF0000"/>
                </a:solidFill>
              </a:rPr>
              <a:t>.V</a:t>
            </a:r>
            <a:r>
              <a:rPr lang="fr-FR" sz="2000" b="1" baseline="-25000" dirty="0" smtClean="0">
                <a:solidFill>
                  <a:srgbClr val="FF0000"/>
                </a:solidFill>
              </a:rPr>
              <a:t>2</a:t>
            </a:r>
            <a:r>
              <a:rPr lang="fr-FR" sz="2000" b="1" dirty="0" smtClean="0">
                <a:solidFill>
                  <a:schemeClr val="tx1"/>
                </a:solidFill>
              </a:rPr>
              <a:t> ou </a:t>
            </a:r>
            <a:r>
              <a:rPr lang="fr-FR" sz="2000" b="1" dirty="0" smtClean="0">
                <a:solidFill>
                  <a:srgbClr val="FF0000"/>
                </a:solidFill>
              </a:rPr>
              <a:t>P.V = Constante</a:t>
            </a: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6" name="Titre 1"/>
          <p:cNvSpPr txBox="1">
            <a:spLocks/>
          </p:cNvSpPr>
          <p:nvPr/>
        </p:nvSpPr>
        <p:spPr>
          <a:xfrm>
            <a:off x="1000100" y="1000109"/>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a:tabLst/>
              <a:defRPr/>
            </a:pPr>
            <a:r>
              <a:rPr lang="fr-FR" sz="2000" b="1" i="1" u="sng" dirty="0" smtClean="0">
                <a:latin typeface="+mj-lt"/>
                <a:ea typeface="+mj-ea"/>
                <a:cs typeface="+mj-cs"/>
              </a:rPr>
              <a:t>Définition</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9" name="Titre 1"/>
          <p:cNvSpPr txBox="1">
            <a:spLocks/>
          </p:cNvSpPr>
          <p:nvPr/>
        </p:nvSpPr>
        <p:spPr>
          <a:xfrm>
            <a:off x="1086015" y="3068960"/>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2"/>
              <a:tabLst/>
              <a:defRPr/>
            </a:pPr>
            <a:r>
              <a:rPr lang="fr-FR" sz="2000" b="1" i="1" u="sng" dirty="0" smtClean="0">
                <a:latin typeface="+mj-lt"/>
                <a:ea typeface="+mj-ea"/>
                <a:cs typeface="+mj-cs"/>
              </a:rPr>
              <a:t>Applications</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10" name="Sous-titre 2"/>
          <p:cNvSpPr txBox="1">
            <a:spLocks/>
          </p:cNvSpPr>
          <p:nvPr/>
        </p:nvSpPr>
        <p:spPr>
          <a:xfrm>
            <a:off x="395536" y="3717032"/>
            <a:ext cx="8424936" cy="2448272"/>
          </a:xfrm>
          <a:prstGeom prst="rect">
            <a:avLst/>
          </a:prstGeom>
        </p:spPr>
        <p:txBody>
          <a:bodyPr vert="horz" lIns="91440" tIns="45720" rIns="91440" bIns="45720" rtlCol="0">
            <a:normAutofit fontScale="85000"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2000" dirty="0" smtClean="0">
                <a:solidFill>
                  <a:schemeClr val="tx1"/>
                </a:solidFill>
              </a:rPr>
              <a:t>	Un ballon en surface a un volume de 12l, quel est son volume à 10m et à 30m?</a:t>
            </a:r>
          </a:p>
          <a:p>
            <a:pPr algn="l"/>
            <a:endParaRPr lang="fr-FR" sz="2000" dirty="0">
              <a:solidFill>
                <a:schemeClr val="tx1"/>
              </a:solidFill>
            </a:endParaRPr>
          </a:p>
          <a:p>
            <a:pPr algn="l"/>
            <a:r>
              <a:rPr lang="fr-FR" sz="2000" dirty="0" smtClean="0">
                <a:solidFill>
                  <a:schemeClr val="tx1"/>
                </a:solidFill>
              </a:rPr>
              <a:t>	Un plongeur consomme 20l d’air par min en surface, sa bouteille, d’une capacité de 12l, est gonflée à 200b. Sa réserve est tarée à 40b.</a:t>
            </a:r>
          </a:p>
          <a:p>
            <a:pPr algn="l"/>
            <a:r>
              <a:rPr lang="fr-FR" sz="2000" dirty="0" smtClean="0">
                <a:solidFill>
                  <a:schemeClr val="tx1"/>
                </a:solidFill>
              </a:rPr>
              <a:t>Combien de temps peut-il passer à 20m?</a:t>
            </a:r>
          </a:p>
          <a:p>
            <a:pPr algn="l"/>
            <a:endParaRPr lang="fr-FR" sz="2000" dirty="0">
              <a:solidFill>
                <a:schemeClr val="tx1"/>
              </a:solidFill>
            </a:endParaRPr>
          </a:p>
          <a:p>
            <a:pPr algn="l"/>
            <a:r>
              <a:rPr lang="fr-FR" sz="2000" dirty="0" smtClean="0">
                <a:solidFill>
                  <a:schemeClr val="tx1"/>
                </a:solidFill>
              </a:rPr>
              <a:t>	</a:t>
            </a:r>
            <a:r>
              <a:rPr lang="fr-FR" sz="2000" i="1" dirty="0" smtClean="0">
                <a:solidFill>
                  <a:schemeClr val="tx1"/>
                </a:solidFill>
              </a:rPr>
              <a:t>réponse à la suite … … … … … pas la peine de copier sur le voisin !!!!!! </a:t>
            </a:r>
            <a:r>
              <a:rPr lang="fr-FR" sz="2000" dirty="0" smtClean="0">
                <a:solidFill>
                  <a:schemeClr val="tx1"/>
                </a:solidFill>
              </a:rPr>
              <a:t> </a:t>
            </a:r>
          </a:p>
          <a:p>
            <a:pPr algn="l"/>
            <a:r>
              <a:rPr lang="fr-FR" sz="2000" dirty="0" smtClean="0">
                <a:solidFill>
                  <a:schemeClr val="tx1"/>
                </a:solidFill>
              </a:rPr>
              <a:t>	</a:t>
            </a:r>
            <a:endParaRPr lang="fr-FR" sz="2000" b="1" dirty="0" smtClean="0">
              <a:solidFill>
                <a:srgbClr val="FF0000"/>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7679318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23528" y="476672"/>
            <a:ext cx="8352928" cy="4968552"/>
          </a:xfrm>
        </p:spPr>
        <p:txBody>
          <a:bodyPr>
            <a:normAutofit/>
          </a:bodyPr>
          <a:lstStyle/>
          <a:p>
            <a:pPr algn="l"/>
            <a:r>
              <a:rPr lang="fr-FR" sz="2000" dirty="0" smtClean="0">
                <a:solidFill>
                  <a:schemeClr val="tx1"/>
                </a:solidFill>
              </a:rPr>
              <a:t>	</a:t>
            </a:r>
            <a:r>
              <a:rPr lang="fr-FR" sz="2000" u="sng" dirty="0" smtClean="0">
                <a:solidFill>
                  <a:schemeClr val="tx1"/>
                </a:solidFill>
              </a:rPr>
              <a:t>Ex 1: </a:t>
            </a:r>
            <a:r>
              <a:rPr lang="fr-FR" sz="2000" dirty="0" smtClean="0">
                <a:solidFill>
                  <a:schemeClr val="accent6">
                    <a:lumMod val="75000"/>
                  </a:schemeClr>
                </a:solidFill>
              </a:rPr>
              <a:t>12</a:t>
            </a:r>
            <a:r>
              <a:rPr lang="fr-FR" sz="2000" dirty="0" smtClean="0">
                <a:solidFill>
                  <a:schemeClr val="tx1"/>
                </a:solidFill>
              </a:rPr>
              <a:t>l à </a:t>
            </a:r>
            <a:r>
              <a:rPr lang="fr-FR" sz="2000" dirty="0" smtClean="0">
                <a:solidFill>
                  <a:schemeClr val="tx2">
                    <a:lumMod val="60000"/>
                    <a:lumOff val="40000"/>
                  </a:schemeClr>
                </a:solidFill>
              </a:rPr>
              <a:t>1</a:t>
            </a:r>
            <a:r>
              <a:rPr lang="fr-FR" sz="2000" dirty="0" smtClean="0">
                <a:solidFill>
                  <a:schemeClr val="tx1"/>
                </a:solidFill>
              </a:rPr>
              <a:t>b; </a:t>
            </a:r>
          </a:p>
          <a:p>
            <a:pPr algn="l"/>
            <a:r>
              <a:rPr lang="fr-FR" sz="2000" dirty="0">
                <a:solidFill>
                  <a:schemeClr val="tx1"/>
                </a:solidFill>
              </a:rPr>
              <a:t>	</a:t>
            </a:r>
            <a:r>
              <a:rPr lang="fr-FR" sz="2000" dirty="0" smtClean="0">
                <a:solidFill>
                  <a:schemeClr val="tx1"/>
                </a:solidFill>
              </a:rPr>
              <a:t>à 10m on a </a:t>
            </a:r>
            <a:r>
              <a:rPr lang="fr-FR" sz="2000" dirty="0" smtClean="0">
                <a:solidFill>
                  <a:srgbClr val="FF0000"/>
                </a:solidFill>
              </a:rPr>
              <a:t>2</a:t>
            </a:r>
            <a:r>
              <a:rPr lang="fr-FR" sz="2000" dirty="0" smtClean="0">
                <a:solidFill>
                  <a:schemeClr val="tx1"/>
                </a:solidFill>
              </a:rPr>
              <a:t>b comme </a:t>
            </a:r>
            <a:r>
              <a:rPr lang="fr-FR" sz="2000" dirty="0" smtClean="0">
                <a:solidFill>
                  <a:schemeClr val="tx2">
                    <a:lumMod val="60000"/>
                    <a:lumOff val="40000"/>
                  </a:schemeClr>
                </a:solidFill>
              </a:rPr>
              <a:t>P1</a:t>
            </a:r>
            <a:r>
              <a:rPr lang="fr-FR" sz="2000" dirty="0" smtClean="0">
                <a:solidFill>
                  <a:schemeClr val="accent6">
                    <a:lumMod val="75000"/>
                  </a:schemeClr>
                </a:solidFill>
              </a:rPr>
              <a:t>V1</a:t>
            </a:r>
            <a:r>
              <a:rPr lang="fr-FR" sz="2000" dirty="0" smtClean="0">
                <a:solidFill>
                  <a:schemeClr val="tx1"/>
                </a:solidFill>
              </a:rPr>
              <a:t> = 1 x 12 = </a:t>
            </a:r>
            <a:r>
              <a:rPr lang="fr-FR" sz="2000" dirty="0" smtClean="0">
                <a:solidFill>
                  <a:srgbClr val="FF0000"/>
                </a:solidFill>
              </a:rPr>
              <a:t>P2</a:t>
            </a:r>
            <a:r>
              <a:rPr lang="fr-FR" sz="2000" dirty="0" smtClean="0">
                <a:solidFill>
                  <a:schemeClr val="tx1"/>
                </a:solidFill>
              </a:rPr>
              <a:t>V2 = </a:t>
            </a:r>
            <a:r>
              <a:rPr lang="fr-FR" sz="2000" dirty="0" smtClean="0">
                <a:solidFill>
                  <a:srgbClr val="FF0000"/>
                </a:solidFill>
              </a:rPr>
              <a:t>2</a:t>
            </a:r>
            <a:r>
              <a:rPr lang="fr-FR" sz="2000" dirty="0" smtClean="0">
                <a:solidFill>
                  <a:schemeClr val="tx1"/>
                </a:solidFill>
              </a:rPr>
              <a:t> x V2</a:t>
            </a:r>
          </a:p>
          <a:p>
            <a:pPr algn="l"/>
            <a:r>
              <a:rPr lang="fr-FR" sz="2000" dirty="0" smtClean="0">
                <a:solidFill>
                  <a:schemeClr val="tx1"/>
                </a:solidFill>
              </a:rPr>
              <a:t>			donc V2 = (1 x 12) / 2 = 6 l</a:t>
            </a:r>
          </a:p>
          <a:p>
            <a:pPr algn="l"/>
            <a:endParaRPr lang="fr-FR" sz="2000" dirty="0" smtClean="0">
              <a:solidFill>
                <a:schemeClr val="tx1"/>
              </a:solidFill>
            </a:endParaRPr>
          </a:p>
          <a:p>
            <a:pPr algn="l"/>
            <a:r>
              <a:rPr lang="fr-FR" sz="2000" dirty="0">
                <a:solidFill>
                  <a:schemeClr val="tx1"/>
                </a:solidFill>
              </a:rPr>
              <a:t>	</a:t>
            </a:r>
            <a:r>
              <a:rPr lang="fr-FR" sz="2000" dirty="0" smtClean="0">
                <a:solidFill>
                  <a:schemeClr val="tx1"/>
                </a:solidFill>
              </a:rPr>
              <a:t>à 30m P2 = 4 b donc V2 = (1 x 12) / 4 = 3l </a:t>
            </a:r>
          </a:p>
          <a:p>
            <a:pPr algn="l"/>
            <a:endParaRPr lang="fr-FR" sz="2000" dirty="0" smtClean="0">
              <a:solidFill>
                <a:schemeClr val="tx1"/>
              </a:solidFill>
            </a:endParaRPr>
          </a:p>
          <a:p>
            <a:pPr algn="l"/>
            <a:r>
              <a:rPr lang="fr-FR" sz="2000" dirty="0">
                <a:solidFill>
                  <a:schemeClr val="tx1"/>
                </a:solidFill>
              </a:rPr>
              <a:t>	</a:t>
            </a:r>
            <a:r>
              <a:rPr lang="fr-FR" sz="2000" u="sng" dirty="0" smtClean="0">
                <a:solidFill>
                  <a:schemeClr val="tx1"/>
                </a:solidFill>
              </a:rPr>
              <a:t>Ex 2: </a:t>
            </a:r>
            <a:r>
              <a:rPr lang="fr-FR" sz="2000" dirty="0" smtClean="0">
                <a:solidFill>
                  <a:schemeClr val="tx1"/>
                </a:solidFill>
              </a:rPr>
              <a:t>Bouteille à 200b moins la réserve de 40b, reste 160b</a:t>
            </a:r>
          </a:p>
          <a:p>
            <a:pPr algn="l"/>
            <a:r>
              <a:rPr lang="fr-FR" sz="2000" b="1" dirty="0">
                <a:solidFill>
                  <a:schemeClr val="tx1"/>
                </a:solidFill>
              </a:rPr>
              <a:t>	</a:t>
            </a:r>
            <a:r>
              <a:rPr lang="fr-FR" sz="2000" dirty="0" smtClean="0">
                <a:solidFill>
                  <a:schemeClr val="tx1"/>
                </a:solidFill>
              </a:rPr>
              <a:t>Capacité théorique: P x V = 160 x 12 = 1920 l</a:t>
            </a:r>
          </a:p>
          <a:p>
            <a:pPr algn="l"/>
            <a:endParaRPr lang="fr-FR" sz="2000" dirty="0" smtClean="0">
              <a:solidFill>
                <a:schemeClr val="tx1"/>
              </a:solidFill>
            </a:endParaRPr>
          </a:p>
          <a:p>
            <a:pPr algn="l"/>
            <a:r>
              <a:rPr lang="fr-FR" sz="2000" b="1" dirty="0">
                <a:solidFill>
                  <a:schemeClr val="tx1"/>
                </a:solidFill>
              </a:rPr>
              <a:t>	</a:t>
            </a:r>
            <a:r>
              <a:rPr lang="fr-FR" sz="2000" dirty="0" smtClean="0">
                <a:solidFill>
                  <a:schemeClr val="tx1"/>
                </a:solidFill>
              </a:rPr>
              <a:t>conso : 20l/min en surface (P1= 1b), à 20m (P2 = 3b) donc </a:t>
            </a:r>
          </a:p>
          <a:p>
            <a:pPr algn="l"/>
            <a:r>
              <a:rPr lang="fr-FR" sz="2000" dirty="0" smtClean="0">
                <a:solidFill>
                  <a:schemeClr val="tx1"/>
                </a:solidFill>
              </a:rPr>
              <a:t>	conso à 20m = (1 x 20) x 3 = 60l/min.</a:t>
            </a:r>
          </a:p>
          <a:p>
            <a:pPr algn="l"/>
            <a:r>
              <a:rPr lang="fr-FR" sz="2000" dirty="0" smtClean="0">
                <a:solidFill>
                  <a:schemeClr val="tx1"/>
                </a:solidFill>
              </a:rPr>
              <a:t> </a:t>
            </a:r>
          </a:p>
          <a:p>
            <a:pPr algn="l"/>
            <a:r>
              <a:rPr lang="fr-FR" sz="2000" dirty="0">
                <a:solidFill>
                  <a:schemeClr val="tx1"/>
                </a:solidFill>
              </a:rPr>
              <a:t>	</a:t>
            </a:r>
            <a:r>
              <a:rPr lang="fr-FR" sz="2000" dirty="0" smtClean="0">
                <a:solidFill>
                  <a:schemeClr val="tx1"/>
                </a:solidFill>
              </a:rPr>
              <a:t>Temps théorique = capacité / conso = 1920 / 60 = </a:t>
            </a:r>
            <a:r>
              <a:rPr lang="fr-FR" sz="2000" u="sng" dirty="0" smtClean="0">
                <a:solidFill>
                  <a:schemeClr val="tx1"/>
                </a:solidFill>
              </a:rPr>
              <a:t>32 min</a:t>
            </a:r>
            <a:r>
              <a:rPr lang="fr-FR" sz="2000" dirty="0" smtClean="0">
                <a:solidFill>
                  <a:schemeClr val="tx1"/>
                </a:solidFill>
              </a:rPr>
              <a:t>.</a:t>
            </a:r>
            <a:endParaRPr lang="fr-FR" sz="2000" dirty="0" smtClean="0">
              <a:solidFill>
                <a:srgbClr val="FF0000"/>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3508832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23528" y="332656"/>
            <a:ext cx="8352928" cy="1152128"/>
          </a:xfrm>
        </p:spPr>
        <p:txBody>
          <a:bodyPr>
            <a:normAutofit/>
          </a:bodyPr>
          <a:lstStyle/>
          <a:p>
            <a:pPr algn="l"/>
            <a:r>
              <a:rPr lang="fr-FR" sz="2000" dirty="0" smtClean="0">
                <a:solidFill>
                  <a:schemeClr val="tx1"/>
                </a:solidFill>
              </a:rPr>
              <a:t>	</a:t>
            </a:r>
            <a:r>
              <a:rPr lang="fr-FR" sz="2000" dirty="0" smtClean="0">
                <a:solidFill>
                  <a:srgbClr val="FF0000"/>
                </a:solidFill>
              </a:rPr>
              <a:t>Lorsqu’un plongeur remonte, le volume d’air dans ses poumons augmente </a:t>
            </a:r>
            <a:r>
              <a:rPr lang="fr-FR" sz="2000" dirty="0" smtClean="0">
                <a:solidFill>
                  <a:schemeClr val="tx1"/>
                </a:solidFill>
              </a:rPr>
              <a:t>(Mariotte)</a:t>
            </a:r>
            <a:r>
              <a:rPr lang="fr-FR" sz="2000" dirty="0" smtClean="0">
                <a:solidFill>
                  <a:srgbClr val="FF0000"/>
                </a:solidFill>
              </a:rPr>
              <a:t>, il doit souffler tout au long de sa remontée afin d’éviter une surpression pulmonaire.</a:t>
            </a:r>
            <a:endParaRPr lang="fr-FR" sz="2000" b="1" dirty="0" smtClean="0">
              <a:solidFill>
                <a:srgbClr val="FF0000"/>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10" name="Sous-titre 2"/>
          <p:cNvSpPr txBox="1">
            <a:spLocks/>
          </p:cNvSpPr>
          <p:nvPr/>
        </p:nvSpPr>
        <p:spPr>
          <a:xfrm>
            <a:off x="395536" y="2204864"/>
            <a:ext cx="8424936" cy="3528392"/>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2000" dirty="0" smtClean="0">
                <a:solidFill>
                  <a:schemeClr val="tx1"/>
                </a:solidFill>
              </a:rPr>
              <a:t>	Cette loi nous permet de:</a:t>
            </a:r>
          </a:p>
          <a:p>
            <a:pPr marL="342900" indent="-342900" algn="l">
              <a:buFont typeface="Wingdings" pitchFamily="2" charset="2"/>
              <a:buChar char="ü"/>
            </a:pPr>
            <a:r>
              <a:rPr lang="fr-FR" sz="2000" dirty="0" smtClean="0">
                <a:solidFill>
                  <a:schemeClr val="tx1"/>
                </a:solidFill>
              </a:rPr>
              <a:t>Calculer la capacité d’un bloc</a:t>
            </a:r>
          </a:p>
          <a:p>
            <a:pPr marL="342900" indent="-342900" algn="l">
              <a:buFont typeface="Wingdings" pitchFamily="2" charset="2"/>
              <a:buChar char="ü"/>
            </a:pPr>
            <a:r>
              <a:rPr lang="fr-FR" sz="2000" dirty="0" smtClean="0">
                <a:solidFill>
                  <a:schemeClr val="tx1"/>
                </a:solidFill>
              </a:rPr>
              <a:t>Calculer notre autonomie au fond en fonction de notre conso d’air.</a:t>
            </a:r>
          </a:p>
          <a:p>
            <a:pPr marL="342900" indent="-342900" algn="l">
              <a:buFont typeface="Wingdings" pitchFamily="2" charset="2"/>
              <a:buChar char="ü"/>
            </a:pPr>
            <a:r>
              <a:rPr lang="fr-FR" sz="2000" dirty="0" smtClean="0">
                <a:solidFill>
                  <a:schemeClr val="tx1"/>
                </a:solidFill>
              </a:rPr>
              <a:t>Calculer la capacité d’une bouée.</a:t>
            </a:r>
          </a:p>
          <a:p>
            <a:pPr marL="342900" indent="-342900" algn="l">
              <a:buFont typeface="Wingdings" pitchFamily="2" charset="2"/>
              <a:buChar char="ü"/>
            </a:pPr>
            <a:r>
              <a:rPr lang="fr-FR" sz="2000" dirty="0" smtClean="0">
                <a:solidFill>
                  <a:schemeClr val="tx1"/>
                </a:solidFill>
              </a:rPr>
              <a:t>Comprendre le fonctionnement des profondimètres à tube capillaire.</a:t>
            </a:r>
          </a:p>
          <a:p>
            <a:pPr marL="342900" indent="-342900" algn="l">
              <a:buFont typeface="Wingdings" pitchFamily="2" charset="2"/>
              <a:buChar char="ü"/>
            </a:pPr>
            <a:r>
              <a:rPr lang="fr-FR" sz="2000" dirty="0" smtClean="0">
                <a:solidFill>
                  <a:schemeClr val="tx1"/>
                </a:solidFill>
              </a:rPr>
              <a:t>Comprendre et éviter les accidents mécaniques et de décompression.</a:t>
            </a:r>
          </a:p>
          <a:p>
            <a:pPr algn="l"/>
            <a:r>
              <a:rPr lang="fr-FR" sz="2000" dirty="0">
                <a:solidFill>
                  <a:schemeClr val="tx1"/>
                </a:solidFill>
              </a:rPr>
              <a:t>	</a:t>
            </a:r>
            <a:r>
              <a:rPr lang="fr-FR" sz="2000" i="1" dirty="0" smtClean="0">
                <a:solidFill>
                  <a:schemeClr val="tx1"/>
                </a:solidFill>
              </a:rPr>
              <a:t>toutes les cavités gazeuses de notre corps sont soumises à cette loi.</a:t>
            </a:r>
          </a:p>
          <a:p>
            <a:pPr algn="l"/>
            <a:r>
              <a:rPr lang="fr-FR" sz="2000" i="1" dirty="0">
                <a:solidFill>
                  <a:schemeClr val="tx1"/>
                </a:solidFill>
              </a:rPr>
              <a:t>	</a:t>
            </a:r>
            <a:r>
              <a:rPr lang="fr-FR" sz="2000" i="1" dirty="0" smtClean="0">
                <a:solidFill>
                  <a:schemeClr val="tx1"/>
                </a:solidFill>
              </a:rPr>
              <a:t>Sinus, oreilles, poumons, …</a:t>
            </a:r>
            <a:endParaRPr lang="fr-FR" sz="2000" dirty="0" smtClean="0">
              <a:solidFill>
                <a:schemeClr val="tx1"/>
              </a:solidFill>
            </a:endParaRPr>
          </a:p>
          <a:p>
            <a:pPr algn="l"/>
            <a:endParaRPr lang="fr-FR" sz="2000" dirty="0">
              <a:solidFill>
                <a:schemeClr val="tx1"/>
              </a:solidFill>
            </a:endParaRPr>
          </a:p>
          <a:p>
            <a:pPr algn="l"/>
            <a:r>
              <a:rPr lang="fr-FR" sz="2000" dirty="0" smtClean="0">
                <a:solidFill>
                  <a:schemeClr val="tx1"/>
                </a:solidFill>
              </a:rPr>
              <a:t>		</a:t>
            </a:r>
            <a:endParaRPr lang="fr-FR" sz="2000" b="1" dirty="0" smtClean="0">
              <a:solidFill>
                <a:srgbClr val="FF0000"/>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2189293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Rectangle 4"/>
          <p:cNvSpPr/>
          <p:nvPr/>
        </p:nvSpPr>
        <p:spPr>
          <a:xfrm>
            <a:off x="2123728" y="2780928"/>
            <a:ext cx="5472608" cy="432048"/>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ctrTitle"/>
          </p:nvPr>
        </p:nvSpPr>
        <p:spPr>
          <a:xfrm>
            <a:off x="714348" y="285729"/>
            <a:ext cx="5500726" cy="714379"/>
          </a:xfrm>
        </p:spPr>
        <p:txBody>
          <a:bodyPr>
            <a:normAutofit/>
          </a:bodyPr>
          <a:lstStyle/>
          <a:p>
            <a:pPr marL="571500" indent="-571500" algn="l">
              <a:buFont typeface="+mj-lt"/>
              <a:buAutoNum type="romanUcPeriod" startAt="4"/>
            </a:pPr>
            <a:r>
              <a:rPr lang="fr-FR" sz="2800" b="1" u="sng" dirty="0" smtClean="0"/>
              <a:t>PRINCIPE D’ARCHIMEDE</a:t>
            </a:r>
            <a:endParaRPr lang="fr-FR" sz="2800" b="1" u="sng" dirty="0"/>
          </a:p>
        </p:txBody>
      </p:sp>
      <p:sp>
        <p:nvSpPr>
          <p:cNvPr id="3" name="Sous-titre 2"/>
          <p:cNvSpPr>
            <a:spLocks noGrp="1"/>
          </p:cNvSpPr>
          <p:nvPr>
            <p:ph type="subTitle" idx="1"/>
          </p:nvPr>
        </p:nvSpPr>
        <p:spPr>
          <a:xfrm>
            <a:off x="323528" y="1450678"/>
            <a:ext cx="8352928" cy="4714626"/>
          </a:xfrm>
        </p:spPr>
        <p:txBody>
          <a:bodyPr>
            <a:normAutofit/>
          </a:bodyPr>
          <a:lstStyle/>
          <a:p>
            <a:pPr algn="l"/>
            <a:r>
              <a:rPr lang="fr-FR" sz="2000" dirty="0" smtClean="0">
                <a:solidFill>
                  <a:schemeClr val="tx1"/>
                </a:solidFill>
              </a:rPr>
              <a:t>	Vu au niveau 1, </a:t>
            </a:r>
            <a:r>
              <a:rPr lang="fr-FR" sz="2000" b="1" dirty="0" smtClean="0">
                <a:solidFill>
                  <a:schemeClr val="tx1"/>
                </a:solidFill>
              </a:rPr>
              <a:t>tous corps plongé dans un liquide reçoit une poussée verticale, dirigée du bas vers le haut, et égale au poids du volume de liquide déplacé.</a:t>
            </a:r>
          </a:p>
          <a:p>
            <a:pPr algn="l"/>
            <a:r>
              <a:rPr lang="fr-FR" sz="2000" b="1" dirty="0">
                <a:solidFill>
                  <a:schemeClr val="tx1"/>
                </a:solidFill>
              </a:rPr>
              <a:t>	</a:t>
            </a:r>
            <a:r>
              <a:rPr lang="fr-FR" sz="2000" u="sng" dirty="0" smtClean="0">
                <a:solidFill>
                  <a:schemeClr val="tx1"/>
                </a:solidFill>
              </a:rPr>
              <a:t>Formule: </a:t>
            </a:r>
            <a:endParaRPr lang="fr-FR" sz="2000" dirty="0" smtClean="0">
              <a:solidFill>
                <a:schemeClr val="tx1"/>
              </a:solidFill>
            </a:endParaRPr>
          </a:p>
          <a:p>
            <a:pPr algn="l"/>
            <a:r>
              <a:rPr lang="fr-FR" sz="2000" dirty="0">
                <a:solidFill>
                  <a:schemeClr val="tx1"/>
                </a:solidFill>
              </a:rPr>
              <a:t>	</a:t>
            </a:r>
            <a:r>
              <a:rPr lang="fr-FR" sz="2000" dirty="0" smtClean="0">
                <a:solidFill>
                  <a:schemeClr val="tx1"/>
                </a:solidFill>
              </a:rPr>
              <a:t>	Poids apparent = Poids réel – Poussée d’Archimède</a:t>
            </a:r>
          </a:p>
          <a:p>
            <a:pPr algn="l"/>
            <a:endParaRPr lang="fr-FR" sz="2000" dirty="0">
              <a:solidFill>
                <a:schemeClr val="tx1"/>
              </a:solidFill>
            </a:endParaRPr>
          </a:p>
          <a:p>
            <a:pPr algn="l"/>
            <a:r>
              <a:rPr lang="fr-FR" sz="2000" dirty="0" smtClean="0">
                <a:solidFill>
                  <a:schemeClr val="tx1"/>
                </a:solidFill>
              </a:rPr>
              <a:t>	Le Poids réel est le poids sur terre.</a:t>
            </a:r>
          </a:p>
          <a:p>
            <a:pPr algn="l"/>
            <a:r>
              <a:rPr lang="fr-FR" sz="2000" dirty="0">
                <a:solidFill>
                  <a:schemeClr val="tx1"/>
                </a:solidFill>
              </a:rPr>
              <a:t>	</a:t>
            </a:r>
            <a:r>
              <a:rPr lang="fr-FR" sz="2000" dirty="0" smtClean="0">
                <a:solidFill>
                  <a:schemeClr val="tx1"/>
                </a:solidFill>
              </a:rPr>
              <a:t>La poussée est le poids qu’aurait un volume d’eau égal au volume du corps immergé.</a:t>
            </a:r>
          </a:p>
          <a:p>
            <a:pPr algn="l"/>
            <a:r>
              <a:rPr lang="fr-FR" sz="2000" dirty="0">
                <a:solidFill>
                  <a:schemeClr val="tx1"/>
                </a:solidFill>
              </a:rPr>
              <a:t>	</a:t>
            </a:r>
            <a:r>
              <a:rPr lang="fr-FR" sz="2000" dirty="0" smtClean="0">
                <a:solidFill>
                  <a:schemeClr val="tx1"/>
                </a:solidFill>
              </a:rPr>
              <a:t>Le poids apparent est le poids que le corps a dans l’eau.</a:t>
            </a:r>
          </a:p>
          <a:p>
            <a:pPr algn="l"/>
            <a:r>
              <a:rPr lang="fr-FR" sz="2000" dirty="0" smtClean="0">
                <a:solidFill>
                  <a:schemeClr val="tx1"/>
                </a:solidFill>
              </a:rPr>
              <a:t>Si P </a:t>
            </a:r>
            <a:r>
              <a:rPr lang="fr-FR" sz="2000" dirty="0" err="1" smtClean="0">
                <a:solidFill>
                  <a:schemeClr val="tx1"/>
                </a:solidFill>
              </a:rPr>
              <a:t>app</a:t>
            </a:r>
            <a:r>
              <a:rPr lang="fr-FR" sz="2000" dirty="0" smtClean="0">
                <a:solidFill>
                  <a:schemeClr val="tx1"/>
                </a:solidFill>
              </a:rPr>
              <a:t> &gt; 0 flottabilité négative; le corps coule.</a:t>
            </a:r>
          </a:p>
          <a:p>
            <a:pPr algn="l"/>
            <a:r>
              <a:rPr lang="fr-FR" sz="2000" dirty="0">
                <a:solidFill>
                  <a:schemeClr val="tx1"/>
                </a:solidFill>
              </a:rPr>
              <a:t>Si P </a:t>
            </a:r>
            <a:r>
              <a:rPr lang="fr-FR" sz="2000" dirty="0" err="1">
                <a:solidFill>
                  <a:schemeClr val="tx1"/>
                </a:solidFill>
              </a:rPr>
              <a:t>app</a:t>
            </a:r>
            <a:r>
              <a:rPr lang="fr-FR" sz="2000" dirty="0">
                <a:solidFill>
                  <a:schemeClr val="tx1"/>
                </a:solidFill>
              </a:rPr>
              <a:t> </a:t>
            </a:r>
            <a:r>
              <a:rPr lang="fr-FR" sz="2000" dirty="0" smtClean="0">
                <a:solidFill>
                  <a:schemeClr val="tx1"/>
                </a:solidFill>
              </a:rPr>
              <a:t>= </a:t>
            </a:r>
            <a:r>
              <a:rPr lang="fr-FR" sz="2000" dirty="0">
                <a:solidFill>
                  <a:schemeClr val="tx1"/>
                </a:solidFill>
              </a:rPr>
              <a:t>0 flottabilité </a:t>
            </a:r>
            <a:r>
              <a:rPr lang="fr-FR" sz="2000" dirty="0" smtClean="0">
                <a:solidFill>
                  <a:schemeClr val="tx1"/>
                </a:solidFill>
              </a:rPr>
              <a:t>nulle; </a:t>
            </a:r>
            <a:r>
              <a:rPr lang="fr-FR" sz="2000" dirty="0">
                <a:solidFill>
                  <a:schemeClr val="tx1"/>
                </a:solidFill>
              </a:rPr>
              <a:t>le </a:t>
            </a:r>
            <a:r>
              <a:rPr lang="fr-FR" sz="2000" dirty="0" smtClean="0">
                <a:solidFill>
                  <a:schemeClr val="tx1"/>
                </a:solidFill>
              </a:rPr>
              <a:t>corps est en équilibre entre 2 eaux.</a:t>
            </a:r>
          </a:p>
          <a:p>
            <a:pPr algn="l"/>
            <a:r>
              <a:rPr lang="fr-FR" sz="2000" dirty="0">
                <a:solidFill>
                  <a:schemeClr val="tx1"/>
                </a:solidFill>
              </a:rPr>
              <a:t>Si P </a:t>
            </a:r>
            <a:r>
              <a:rPr lang="fr-FR" sz="2000" dirty="0" err="1">
                <a:solidFill>
                  <a:schemeClr val="tx1"/>
                </a:solidFill>
              </a:rPr>
              <a:t>app</a:t>
            </a:r>
            <a:r>
              <a:rPr lang="fr-FR" sz="2000" dirty="0">
                <a:solidFill>
                  <a:schemeClr val="tx1"/>
                </a:solidFill>
              </a:rPr>
              <a:t> </a:t>
            </a:r>
            <a:r>
              <a:rPr lang="fr-FR" sz="2000" dirty="0" smtClean="0">
                <a:solidFill>
                  <a:schemeClr val="tx1"/>
                </a:solidFill>
              </a:rPr>
              <a:t>&lt; </a:t>
            </a:r>
            <a:r>
              <a:rPr lang="fr-FR" sz="2000" dirty="0">
                <a:solidFill>
                  <a:schemeClr val="tx1"/>
                </a:solidFill>
              </a:rPr>
              <a:t>0 flottabilité </a:t>
            </a:r>
            <a:r>
              <a:rPr lang="fr-FR" sz="2000" dirty="0" smtClean="0">
                <a:solidFill>
                  <a:schemeClr val="tx1"/>
                </a:solidFill>
              </a:rPr>
              <a:t>positive; </a:t>
            </a:r>
            <a:r>
              <a:rPr lang="fr-FR" sz="2000" dirty="0">
                <a:solidFill>
                  <a:schemeClr val="tx1"/>
                </a:solidFill>
              </a:rPr>
              <a:t>le </a:t>
            </a:r>
            <a:r>
              <a:rPr lang="fr-FR" sz="2000" dirty="0" smtClean="0">
                <a:solidFill>
                  <a:schemeClr val="tx1"/>
                </a:solidFill>
              </a:rPr>
              <a:t>corps remonte.</a:t>
            </a:r>
            <a:endParaRPr lang="fr-FR" sz="2000" dirty="0" smtClean="0">
              <a:solidFill>
                <a:srgbClr val="FF0000"/>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6" name="Titre 1"/>
          <p:cNvSpPr txBox="1">
            <a:spLocks/>
          </p:cNvSpPr>
          <p:nvPr/>
        </p:nvSpPr>
        <p:spPr>
          <a:xfrm>
            <a:off x="1000100" y="1000109"/>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a:tabLst/>
              <a:defRPr/>
            </a:pPr>
            <a:r>
              <a:rPr lang="fr-FR" sz="2000" b="1" i="1" u="sng" dirty="0" smtClean="0">
                <a:latin typeface="+mj-lt"/>
                <a:ea typeface="+mj-ea"/>
                <a:cs typeface="+mj-cs"/>
              </a:rPr>
              <a:t>Définition</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853398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23528" y="260648"/>
            <a:ext cx="8352928" cy="6048672"/>
          </a:xfrm>
        </p:spPr>
        <p:txBody>
          <a:bodyPr>
            <a:normAutofit/>
          </a:bodyPr>
          <a:lstStyle/>
          <a:p>
            <a:pPr algn="l"/>
            <a:r>
              <a:rPr lang="fr-FR" sz="2000" dirty="0" smtClean="0">
                <a:solidFill>
                  <a:schemeClr val="tx1"/>
                </a:solidFill>
              </a:rPr>
              <a:t>	</a:t>
            </a:r>
            <a:r>
              <a:rPr lang="fr-FR" sz="2000" u="sng" dirty="0" smtClean="0">
                <a:solidFill>
                  <a:schemeClr val="tx1"/>
                </a:solidFill>
              </a:rPr>
              <a:t>Ex 1: </a:t>
            </a:r>
            <a:r>
              <a:rPr lang="fr-FR" sz="2000" dirty="0" smtClean="0">
                <a:solidFill>
                  <a:schemeClr val="tx1"/>
                </a:solidFill>
              </a:rPr>
              <a:t>(Archimède)</a:t>
            </a:r>
          </a:p>
          <a:p>
            <a:pPr algn="l"/>
            <a:r>
              <a:rPr lang="fr-FR" sz="2000" dirty="0" smtClean="0">
                <a:solidFill>
                  <a:schemeClr val="tx1"/>
                </a:solidFill>
              </a:rPr>
              <a:t>	Un plongeur bricole un boitier vidéo de volume 5 dm</a:t>
            </a:r>
            <a:r>
              <a:rPr lang="fr-FR" sz="2000" baseline="30000" dirty="0" smtClean="0">
                <a:solidFill>
                  <a:schemeClr val="tx1"/>
                </a:solidFill>
              </a:rPr>
              <a:t>3</a:t>
            </a:r>
            <a:r>
              <a:rPr lang="fr-FR" sz="2000" dirty="0" smtClean="0">
                <a:solidFill>
                  <a:schemeClr val="tx1"/>
                </a:solidFill>
              </a:rPr>
              <a:t>  pour un poids de 4 kg. Il désire l’équilibrer. Comment peut-il faire?</a:t>
            </a:r>
          </a:p>
          <a:p>
            <a:pPr algn="l"/>
            <a:endParaRPr lang="fr-FR" sz="2000" dirty="0" smtClean="0">
              <a:solidFill>
                <a:schemeClr val="tx1"/>
              </a:solidFill>
            </a:endParaRPr>
          </a:p>
          <a:p>
            <a:pPr algn="l"/>
            <a:r>
              <a:rPr lang="fr-FR" sz="2000" dirty="0">
                <a:solidFill>
                  <a:schemeClr val="tx1"/>
                </a:solidFill>
              </a:rPr>
              <a:t>	</a:t>
            </a:r>
            <a:r>
              <a:rPr lang="fr-FR" sz="2000" u="sng" dirty="0" smtClean="0">
                <a:solidFill>
                  <a:schemeClr val="tx1"/>
                </a:solidFill>
              </a:rPr>
              <a:t>Ex 2: </a:t>
            </a:r>
            <a:r>
              <a:rPr lang="fr-FR" sz="2000" dirty="0" smtClean="0">
                <a:solidFill>
                  <a:schemeClr val="tx1"/>
                </a:solidFill>
              </a:rPr>
              <a:t>(Archimède et Mariotte)</a:t>
            </a:r>
            <a:endParaRPr lang="fr-FR" sz="2000" u="sng" dirty="0" smtClean="0">
              <a:solidFill>
                <a:schemeClr val="tx1"/>
              </a:solidFill>
            </a:endParaRPr>
          </a:p>
          <a:p>
            <a:pPr algn="l"/>
            <a:r>
              <a:rPr lang="fr-FR" sz="2000" dirty="0" smtClean="0">
                <a:solidFill>
                  <a:schemeClr val="tx1"/>
                </a:solidFill>
              </a:rPr>
              <a:t>	Tout équipé au sec, un plongeur pèse 85 kg pour un volume de 70 </a:t>
            </a:r>
            <a:r>
              <a:rPr lang="fr-FR" sz="2000" dirty="0">
                <a:solidFill>
                  <a:schemeClr val="tx1"/>
                </a:solidFill>
              </a:rPr>
              <a:t>dm</a:t>
            </a:r>
            <a:r>
              <a:rPr lang="fr-FR" sz="2000" baseline="30000" dirty="0">
                <a:solidFill>
                  <a:schemeClr val="tx1"/>
                </a:solidFill>
              </a:rPr>
              <a:t>3</a:t>
            </a:r>
            <a:r>
              <a:rPr lang="fr-FR" sz="2000" dirty="0">
                <a:solidFill>
                  <a:schemeClr val="tx1"/>
                </a:solidFill>
              </a:rPr>
              <a:t> </a:t>
            </a:r>
          </a:p>
          <a:p>
            <a:pPr algn="l"/>
            <a:r>
              <a:rPr lang="fr-FR" sz="2000" dirty="0" smtClean="0">
                <a:solidFill>
                  <a:schemeClr val="tx1"/>
                </a:solidFill>
              </a:rPr>
              <a:t>Il descend à 40m. Se trouvant trop lourd, il veut s’équilibrer.</a:t>
            </a:r>
          </a:p>
          <a:p>
            <a:pPr algn="l"/>
            <a:r>
              <a:rPr lang="fr-FR" sz="2000" dirty="0">
                <a:solidFill>
                  <a:schemeClr val="tx1"/>
                </a:solidFill>
              </a:rPr>
              <a:t>	</a:t>
            </a:r>
            <a:r>
              <a:rPr lang="fr-FR" sz="2000" dirty="0" smtClean="0">
                <a:solidFill>
                  <a:schemeClr val="tx1"/>
                </a:solidFill>
              </a:rPr>
              <a:t>Quel volume d’air doit-il mettre dans sa </a:t>
            </a:r>
            <a:r>
              <a:rPr lang="fr-FR" sz="2000" dirty="0" err="1" smtClean="0">
                <a:solidFill>
                  <a:schemeClr val="tx1"/>
                </a:solidFill>
              </a:rPr>
              <a:t>stab</a:t>
            </a:r>
            <a:r>
              <a:rPr lang="fr-FR" sz="2000" dirty="0" smtClean="0">
                <a:solidFill>
                  <a:schemeClr val="tx1"/>
                </a:solidFill>
              </a:rPr>
              <a:t>?</a:t>
            </a:r>
          </a:p>
          <a:p>
            <a:pPr algn="l"/>
            <a:r>
              <a:rPr lang="fr-FR" sz="2000" dirty="0">
                <a:solidFill>
                  <a:schemeClr val="tx1"/>
                </a:solidFill>
              </a:rPr>
              <a:t>	</a:t>
            </a:r>
            <a:r>
              <a:rPr lang="fr-FR" sz="2000" dirty="0" smtClean="0">
                <a:solidFill>
                  <a:schemeClr val="tx1"/>
                </a:solidFill>
              </a:rPr>
              <a:t>Si il gonfle avec une bouteille indépendante de 0,4l , quelle pression mini doit-il avoir?</a:t>
            </a:r>
          </a:p>
          <a:p>
            <a:pPr algn="l"/>
            <a:r>
              <a:rPr lang="fr-FR" sz="2000" dirty="0">
                <a:solidFill>
                  <a:schemeClr val="tx1"/>
                </a:solidFill>
              </a:rPr>
              <a:t>	</a:t>
            </a:r>
            <a:endParaRPr lang="fr-FR" sz="2000" dirty="0" smtClean="0">
              <a:solidFill>
                <a:schemeClr val="tx1"/>
              </a:solidFill>
            </a:endParaRPr>
          </a:p>
          <a:p>
            <a:pPr algn="l"/>
            <a:r>
              <a:rPr lang="fr-FR" sz="2000" dirty="0">
                <a:solidFill>
                  <a:schemeClr val="tx1"/>
                </a:solidFill>
              </a:rPr>
              <a:t>	</a:t>
            </a:r>
            <a:r>
              <a:rPr lang="fr-FR" sz="2000" u="sng" dirty="0" smtClean="0">
                <a:solidFill>
                  <a:schemeClr val="tx1"/>
                </a:solidFill>
              </a:rPr>
              <a:t>Ex 3:</a:t>
            </a:r>
            <a:r>
              <a:rPr lang="fr-FR" sz="2000" dirty="0" smtClean="0">
                <a:solidFill>
                  <a:schemeClr val="tx1"/>
                </a:solidFill>
              </a:rPr>
              <a:t> </a:t>
            </a:r>
          </a:p>
          <a:p>
            <a:pPr algn="l"/>
            <a:r>
              <a:rPr lang="fr-FR" sz="2000" dirty="0">
                <a:solidFill>
                  <a:schemeClr val="tx1"/>
                </a:solidFill>
              </a:rPr>
              <a:t>	</a:t>
            </a:r>
            <a:r>
              <a:rPr lang="fr-FR" sz="2000" dirty="0" smtClean="0">
                <a:solidFill>
                  <a:schemeClr val="tx1"/>
                </a:solidFill>
              </a:rPr>
              <a:t>Une ancre se trouve à 30m. Poids réel 150kg. Volume 10l. On a un parachute de capacité 200l, poids négligeable, qu’on gonfle à 30m avec 70l.</a:t>
            </a:r>
          </a:p>
          <a:p>
            <a:pPr algn="l"/>
            <a:r>
              <a:rPr lang="fr-FR" sz="2000" dirty="0">
                <a:solidFill>
                  <a:schemeClr val="tx1"/>
                </a:solidFill>
              </a:rPr>
              <a:t>	</a:t>
            </a:r>
            <a:r>
              <a:rPr lang="fr-FR" sz="2000" dirty="0" smtClean="0">
                <a:solidFill>
                  <a:schemeClr val="tx1"/>
                </a:solidFill>
              </a:rPr>
              <a:t>Quelle longueur de corde faut-il entre le parachute et l’ancre pour la remonter? </a:t>
            </a:r>
          </a:p>
          <a:p>
            <a:pPr algn="l"/>
            <a:r>
              <a:rPr lang="fr-FR" sz="1800" i="1" dirty="0" smtClean="0">
                <a:solidFill>
                  <a:schemeClr val="tx1"/>
                </a:solidFill>
              </a:rPr>
              <a:t>	réponse </a:t>
            </a:r>
            <a:r>
              <a:rPr lang="fr-FR" sz="1800" i="1" dirty="0">
                <a:solidFill>
                  <a:schemeClr val="tx1"/>
                </a:solidFill>
              </a:rPr>
              <a:t>à la suite … … … … … pas la peine de copier sur le voisin !!!!!!</a:t>
            </a:r>
            <a:endParaRPr lang="fr-FR" sz="1800" dirty="0" smtClean="0">
              <a:solidFill>
                <a:srgbClr val="FF0000"/>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968202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23528" y="476672"/>
            <a:ext cx="8352928" cy="5760640"/>
          </a:xfrm>
        </p:spPr>
        <p:txBody>
          <a:bodyPr>
            <a:normAutofit/>
          </a:bodyPr>
          <a:lstStyle/>
          <a:p>
            <a:pPr algn="l"/>
            <a:r>
              <a:rPr lang="fr-FR" sz="2000" dirty="0" smtClean="0">
                <a:solidFill>
                  <a:schemeClr val="tx1"/>
                </a:solidFill>
              </a:rPr>
              <a:t>	</a:t>
            </a:r>
            <a:r>
              <a:rPr lang="fr-FR" sz="2000" u="sng" dirty="0" smtClean="0">
                <a:solidFill>
                  <a:schemeClr val="tx1"/>
                </a:solidFill>
              </a:rPr>
              <a:t>Ex 1: </a:t>
            </a:r>
            <a:r>
              <a:rPr lang="fr-FR" sz="2000" dirty="0" smtClean="0">
                <a:solidFill>
                  <a:schemeClr val="tx1"/>
                </a:solidFill>
              </a:rPr>
              <a:t>(Archimède)</a:t>
            </a:r>
          </a:p>
          <a:p>
            <a:pPr algn="l"/>
            <a:r>
              <a:rPr lang="fr-FR" sz="2000" dirty="0" smtClean="0">
                <a:solidFill>
                  <a:schemeClr val="tx1"/>
                </a:solidFill>
              </a:rPr>
              <a:t>Poids réel: 4 Kg / Poussée Archimède: 5 donc P </a:t>
            </a:r>
            <a:r>
              <a:rPr lang="fr-FR" sz="2000" dirty="0" err="1" smtClean="0">
                <a:solidFill>
                  <a:schemeClr val="tx1"/>
                </a:solidFill>
              </a:rPr>
              <a:t>app</a:t>
            </a:r>
            <a:r>
              <a:rPr lang="fr-FR" sz="2000" dirty="0" smtClean="0">
                <a:solidFill>
                  <a:schemeClr val="tx1"/>
                </a:solidFill>
              </a:rPr>
              <a:t> = - 1 kg</a:t>
            </a:r>
          </a:p>
          <a:p>
            <a:pPr algn="l"/>
            <a:r>
              <a:rPr lang="fr-FR" sz="2000" dirty="0" smtClean="0">
                <a:solidFill>
                  <a:schemeClr val="tx1"/>
                </a:solidFill>
              </a:rPr>
              <a:t>Il faut ajouter 1 Kg pour que P </a:t>
            </a:r>
            <a:r>
              <a:rPr lang="fr-FR" sz="2000" dirty="0" err="1" smtClean="0">
                <a:solidFill>
                  <a:schemeClr val="tx1"/>
                </a:solidFill>
              </a:rPr>
              <a:t>app</a:t>
            </a:r>
            <a:r>
              <a:rPr lang="fr-FR" sz="2000" dirty="0" smtClean="0">
                <a:solidFill>
                  <a:schemeClr val="tx1"/>
                </a:solidFill>
              </a:rPr>
              <a:t> = 0</a:t>
            </a:r>
          </a:p>
          <a:p>
            <a:pPr algn="l"/>
            <a:endParaRPr lang="fr-FR" sz="2000" dirty="0" smtClean="0">
              <a:solidFill>
                <a:schemeClr val="tx1"/>
              </a:solidFill>
            </a:endParaRPr>
          </a:p>
          <a:p>
            <a:pPr algn="l"/>
            <a:r>
              <a:rPr lang="fr-FR" sz="2000" dirty="0">
                <a:solidFill>
                  <a:schemeClr val="tx1"/>
                </a:solidFill>
              </a:rPr>
              <a:t>	</a:t>
            </a:r>
            <a:r>
              <a:rPr lang="fr-FR" sz="2000" u="sng" dirty="0" smtClean="0">
                <a:solidFill>
                  <a:schemeClr val="tx1"/>
                </a:solidFill>
              </a:rPr>
              <a:t>Ex 2: </a:t>
            </a:r>
            <a:r>
              <a:rPr lang="fr-FR" sz="2000" dirty="0" smtClean="0">
                <a:solidFill>
                  <a:schemeClr val="tx1"/>
                </a:solidFill>
              </a:rPr>
              <a:t>(Archimède et Mariotte)</a:t>
            </a:r>
            <a:endParaRPr lang="fr-FR" sz="2000" u="sng" dirty="0" smtClean="0">
              <a:solidFill>
                <a:schemeClr val="tx1"/>
              </a:solidFill>
            </a:endParaRPr>
          </a:p>
          <a:p>
            <a:pPr algn="l"/>
            <a:r>
              <a:rPr lang="fr-FR" sz="2000" dirty="0" smtClean="0">
                <a:solidFill>
                  <a:schemeClr val="tx1"/>
                </a:solidFill>
              </a:rPr>
              <a:t>P </a:t>
            </a:r>
            <a:r>
              <a:rPr lang="fr-FR" sz="2000" dirty="0" err="1" smtClean="0">
                <a:solidFill>
                  <a:schemeClr val="tx1"/>
                </a:solidFill>
              </a:rPr>
              <a:t>app</a:t>
            </a:r>
            <a:r>
              <a:rPr lang="fr-FR" sz="2000" dirty="0" smtClean="0">
                <a:solidFill>
                  <a:schemeClr val="tx1"/>
                </a:solidFill>
              </a:rPr>
              <a:t> = 85 – 70 = 15 donc pou s’équilibrer il faut 15l d’air.</a:t>
            </a:r>
          </a:p>
          <a:p>
            <a:pPr algn="l"/>
            <a:r>
              <a:rPr lang="fr-FR" sz="2000" dirty="0" smtClean="0">
                <a:solidFill>
                  <a:schemeClr val="tx1"/>
                </a:solidFill>
              </a:rPr>
              <a:t>P1V1 = P2V2; il faut 15l à 40m (5 bars) donc P1V1 = 5 x 15 et V2 = 0,4l.</a:t>
            </a:r>
          </a:p>
          <a:p>
            <a:pPr algn="l"/>
            <a:r>
              <a:rPr lang="fr-FR" sz="2000" dirty="0" smtClean="0">
                <a:solidFill>
                  <a:schemeClr val="tx1"/>
                </a:solidFill>
              </a:rPr>
              <a:t>P2 = (5 x  15) / 0,4 = 187,5 bars</a:t>
            </a:r>
          </a:p>
          <a:p>
            <a:pPr algn="l"/>
            <a:r>
              <a:rPr lang="fr-FR" sz="2000" dirty="0">
                <a:solidFill>
                  <a:schemeClr val="tx1"/>
                </a:solidFill>
              </a:rPr>
              <a:t>	</a:t>
            </a:r>
            <a:endParaRPr lang="fr-FR" sz="2000" dirty="0" smtClean="0">
              <a:solidFill>
                <a:schemeClr val="tx1"/>
              </a:solidFill>
            </a:endParaRPr>
          </a:p>
          <a:p>
            <a:pPr algn="l"/>
            <a:r>
              <a:rPr lang="fr-FR" sz="2000" dirty="0">
                <a:solidFill>
                  <a:schemeClr val="tx1"/>
                </a:solidFill>
              </a:rPr>
              <a:t>	</a:t>
            </a:r>
            <a:r>
              <a:rPr lang="fr-FR" sz="2000" u="sng" dirty="0" smtClean="0">
                <a:solidFill>
                  <a:schemeClr val="tx1"/>
                </a:solidFill>
              </a:rPr>
              <a:t>Ex 3:</a:t>
            </a:r>
            <a:r>
              <a:rPr lang="fr-FR" sz="2000" dirty="0" smtClean="0">
                <a:solidFill>
                  <a:schemeClr val="tx1"/>
                </a:solidFill>
              </a:rPr>
              <a:t> </a:t>
            </a:r>
          </a:p>
          <a:p>
            <a:pPr algn="l"/>
            <a:r>
              <a:rPr lang="fr-FR" sz="2000" dirty="0" smtClean="0">
                <a:solidFill>
                  <a:schemeClr val="tx1"/>
                </a:solidFill>
              </a:rPr>
              <a:t>P </a:t>
            </a:r>
            <a:r>
              <a:rPr lang="fr-FR" sz="2000" dirty="0" err="1" smtClean="0">
                <a:solidFill>
                  <a:schemeClr val="tx1"/>
                </a:solidFill>
              </a:rPr>
              <a:t>app</a:t>
            </a:r>
            <a:r>
              <a:rPr lang="fr-FR" sz="2000" dirty="0" smtClean="0">
                <a:solidFill>
                  <a:schemeClr val="tx1"/>
                </a:solidFill>
              </a:rPr>
              <a:t> = 150 – 10 = 140</a:t>
            </a:r>
          </a:p>
          <a:p>
            <a:pPr algn="l"/>
            <a:r>
              <a:rPr lang="fr-FR" sz="2000" dirty="0" smtClean="0">
                <a:solidFill>
                  <a:schemeClr val="tx1"/>
                </a:solidFill>
              </a:rPr>
              <a:t>Je mets 70 l à 30m (4 bars), pour atteindre 140l il faut 2 fois moins de pression.</a:t>
            </a:r>
          </a:p>
          <a:p>
            <a:pPr algn="l"/>
            <a:r>
              <a:rPr lang="fr-FR" sz="2000" dirty="0" smtClean="0">
                <a:solidFill>
                  <a:schemeClr val="tx1"/>
                </a:solidFill>
              </a:rPr>
              <a:t>(2 bars = 10 m). 30 m – 10 m = 20 m.</a:t>
            </a:r>
          </a:p>
          <a:p>
            <a:pPr algn="l"/>
            <a:r>
              <a:rPr lang="fr-FR" sz="2000" dirty="0" smtClean="0">
                <a:solidFill>
                  <a:schemeClr val="tx1"/>
                </a:solidFill>
              </a:rPr>
              <a:t>Il faut 20m de corde.</a:t>
            </a:r>
            <a:endParaRPr lang="fr-FR" sz="2000" dirty="0" smtClean="0">
              <a:solidFill>
                <a:srgbClr val="FF0000"/>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9072191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10" name="Sous-titre 2"/>
          <p:cNvSpPr txBox="1">
            <a:spLocks/>
          </p:cNvSpPr>
          <p:nvPr/>
        </p:nvSpPr>
        <p:spPr>
          <a:xfrm>
            <a:off x="395536" y="332656"/>
            <a:ext cx="8424936" cy="561662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2000" dirty="0" smtClean="0">
                <a:solidFill>
                  <a:schemeClr val="tx1"/>
                </a:solidFill>
              </a:rPr>
              <a:t>	En plongée, la loi de Mariotte et le principe d’Archimède sont liés.</a:t>
            </a:r>
          </a:p>
          <a:p>
            <a:pPr algn="l"/>
            <a:endParaRPr lang="fr-FR" sz="2000" dirty="0" smtClean="0">
              <a:solidFill>
                <a:schemeClr val="tx1"/>
              </a:solidFill>
            </a:endParaRPr>
          </a:p>
          <a:p>
            <a:pPr marL="342900" indent="-342900" algn="l">
              <a:buFont typeface="Wingdings" pitchFamily="2" charset="2"/>
              <a:buChar char="ü"/>
            </a:pPr>
            <a:r>
              <a:rPr lang="fr-FR" sz="2000" dirty="0" smtClean="0">
                <a:solidFill>
                  <a:schemeClr val="tx1"/>
                </a:solidFill>
              </a:rPr>
              <a:t>Poumon-ballast pour la stabilité</a:t>
            </a:r>
          </a:p>
          <a:p>
            <a:pPr algn="l"/>
            <a:endParaRPr lang="fr-FR" sz="2000" dirty="0" smtClean="0">
              <a:solidFill>
                <a:schemeClr val="tx1"/>
              </a:solidFill>
            </a:endParaRPr>
          </a:p>
          <a:p>
            <a:pPr marL="342900" indent="-342900" algn="l">
              <a:buFont typeface="Wingdings" pitchFamily="2" charset="2"/>
              <a:buChar char="ü"/>
            </a:pPr>
            <a:r>
              <a:rPr lang="fr-FR" sz="2000" dirty="0" smtClean="0">
                <a:solidFill>
                  <a:schemeClr val="tx1"/>
                </a:solidFill>
              </a:rPr>
              <a:t>Calculs de lestage et de levage.</a:t>
            </a:r>
          </a:p>
          <a:p>
            <a:pPr algn="l"/>
            <a:r>
              <a:rPr lang="fr-FR" sz="2000" dirty="0">
                <a:solidFill>
                  <a:schemeClr val="tx1"/>
                </a:solidFill>
              </a:rPr>
              <a:t>	</a:t>
            </a:r>
            <a:r>
              <a:rPr lang="fr-FR" sz="2000" i="1" dirty="0" smtClean="0">
                <a:solidFill>
                  <a:schemeClr val="tx1"/>
                </a:solidFill>
              </a:rPr>
              <a:t>Il varie selon la densité du corps, la combinaison, la densité de l’eau, le poids, le volume du bloc, l’équipement complémentaire et la technique et l’aisance du plongeur.</a:t>
            </a:r>
          </a:p>
          <a:p>
            <a:pPr algn="l"/>
            <a:endParaRPr lang="fr-FR" sz="2000" i="1" dirty="0" smtClean="0">
              <a:solidFill>
                <a:schemeClr val="tx1"/>
              </a:solidFill>
            </a:endParaRPr>
          </a:p>
          <a:p>
            <a:pPr marL="342900" indent="-342900" algn="l">
              <a:buFont typeface="Wingdings" pitchFamily="2" charset="2"/>
              <a:buChar char="ü"/>
            </a:pPr>
            <a:r>
              <a:rPr lang="fr-FR" sz="2000" dirty="0" smtClean="0">
                <a:solidFill>
                  <a:schemeClr val="tx1"/>
                </a:solidFill>
              </a:rPr>
              <a:t>Utilisation de la bouée ou </a:t>
            </a:r>
            <a:r>
              <a:rPr lang="fr-FR" sz="2000" dirty="0" err="1" smtClean="0">
                <a:solidFill>
                  <a:schemeClr val="tx1"/>
                </a:solidFill>
              </a:rPr>
              <a:t>stab</a:t>
            </a:r>
            <a:r>
              <a:rPr lang="fr-FR" sz="2000" dirty="0" smtClean="0">
                <a:solidFill>
                  <a:schemeClr val="tx1"/>
                </a:solidFill>
              </a:rPr>
              <a:t>.</a:t>
            </a:r>
          </a:p>
          <a:p>
            <a:pPr algn="l"/>
            <a:r>
              <a:rPr lang="fr-FR" sz="2000" dirty="0" smtClean="0">
                <a:solidFill>
                  <a:schemeClr val="tx1"/>
                </a:solidFill>
              </a:rPr>
              <a:t>	</a:t>
            </a:r>
            <a:r>
              <a:rPr lang="fr-FR" sz="2000" i="1" dirty="0" smtClean="0">
                <a:solidFill>
                  <a:schemeClr val="tx1"/>
                </a:solidFill>
              </a:rPr>
              <a:t>Le principe est de faire varier le volume pour faire varier la poussée d’Archimède.</a:t>
            </a:r>
          </a:p>
          <a:p>
            <a:pPr algn="l"/>
            <a:r>
              <a:rPr lang="fr-FR" sz="2000" i="1" dirty="0">
                <a:solidFill>
                  <a:schemeClr val="tx1"/>
                </a:solidFill>
              </a:rPr>
              <a:t>	</a:t>
            </a:r>
            <a:r>
              <a:rPr lang="fr-FR" sz="2000" i="1" dirty="0" smtClean="0">
                <a:solidFill>
                  <a:schemeClr val="tx1"/>
                </a:solidFill>
              </a:rPr>
              <a:t>Attention, si on ne la purge pas, le volume va croître (Mariotte). Danger: risque de remontée rapide.</a:t>
            </a:r>
            <a:endParaRPr lang="fr-FR" sz="2000" dirty="0">
              <a:solidFill>
                <a:schemeClr val="tx1"/>
              </a:solidFill>
            </a:endParaRPr>
          </a:p>
          <a:p>
            <a:pPr algn="l"/>
            <a:r>
              <a:rPr lang="fr-FR" sz="2000" dirty="0" smtClean="0">
                <a:solidFill>
                  <a:schemeClr val="tx1"/>
                </a:solidFill>
              </a:rPr>
              <a:t>		</a:t>
            </a:r>
            <a:endParaRPr lang="fr-FR" sz="2000" b="1" dirty="0" smtClean="0">
              <a:solidFill>
                <a:srgbClr val="FF0000"/>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7502304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285729"/>
            <a:ext cx="2643206" cy="1000132"/>
          </a:xfrm>
        </p:spPr>
        <p:txBody>
          <a:bodyPr>
            <a:normAutofit/>
          </a:bodyPr>
          <a:lstStyle/>
          <a:p>
            <a:pPr algn="l"/>
            <a:r>
              <a:rPr lang="fr-FR" sz="2800" b="1" u="sng" dirty="0" smtClean="0"/>
              <a:t>INTRODUCTION</a:t>
            </a:r>
            <a:endParaRPr lang="fr-FR" sz="2800" b="1" u="sng" dirty="0"/>
          </a:p>
        </p:txBody>
      </p:sp>
      <p:sp>
        <p:nvSpPr>
          <p:cNvPr id="3" name="Sous-titre 2"/>
          <p:cNvSpPr>
            <a:spLocks noGrp="1"/>
          </p:cNvSpPr>
          <p:nvPr>
            <p:ph type="subTitle" idx="1"/>
          </p:nvPr>
        </p:nvSpPr>
        <p:spPr>
          <a:xfrm>
            <a:off x="214282" y="1142984"/>
            <a:ext cx="8643998" cy="5072098"/>
          </a:xfrm>
        </p:spPr>
        <p:txBody>
          <a:bodyPr>
            <a:normAutofit fontScale="92500" lnSpcReduction="20000"/>
          </a:bodyPr>
          <a:lstStyle/>
          <a:p>
            <a:pPr algn="just"/>
            <a:r>
              <a:rPr lang="fr-FR" sz="2000" dirty="0" smtClean="0">
                <a:solidFill>
                  <a:schemeClr val="tx1"/>
                </a:solidFill>
              </a:rPr>
              <a:t>	</a:t>
            </a:r>
          </a:p>
          <a:p>
            <a:pPr algn="just"/>
            <a:endParaRPr lang="fr-FR" sz="2000" dirty="0" smtClean="0">
              <a:solidFill>
                <a:schemeClr val="tx1"/>
              </a:solidFill>
            </a:endParaRPr>
          </a:p>
          <a:p>
            <a:pPr algn="just"/>
            <a:r>
              <a:rPr lang="fr-FR" sz="2000" dirty="0" smtClean="0">
                <a:solidFill>
                  <a:schemeClr val="tx1"/>
                </a:solidFill>
              </a:rPr>
              <a:t>	Les pages suivantes pourront vous servir d’ouvrage de référence pour préparer un examen ponctuel, mais cela ne doit pas être un quelque chose qu’on lit et qu’on range, vous pourrez à tout moment vous y reporter. </a:t>
            </a:r>
          </a:p>
          <a:p>
            <a:pPr algn="just"/>
            <a:endParaRPr lang="fr-FR" sz="2000" dirty="0" smtClean="0">
              <a:solidFill>
                <a:schemeClr val="tx1"/>
              </a:solidFill>
            </a:endParaRPr>
          </a:p>
          <a:p>
            <a:pPr algn="l"/>
            <a:r>
              <a:rPr lang="fr-FR" sz="2000" dirty="0" smtClean="0">
                <a:solidFill>
                  <a:schemeClr val="tx1"/>
                </a:solidFill>
              </a:rPr>
              <a:t>	Ces informations vont vous permettre de préparer l’accession à la plongée autonome; cela ne suffira pas, il faudra également vous préparer au niveau physique et technique.</a:t>
            </a:r>
          </a:p>
          <a:p>
            <a:pPr algn="l"/>
            <a:endParaRPr lang="fr-FR" sz="2000" dirty="0" smtClean="0">
              <a:solidFill>
                <a:schemeClr val="tx1"/>
              </a:solidFill>
            </a:endParaRPr>
          </a:p>
          <a:p>
            <a:pPr algn="l"/>
            <a:r>
              <a:rPr lang="fr-FR" sz="2000" dirty="0" smtClean="0">
                <a:solidFill>
                  <a:schemeClr val="tx1"/>
                </a:solidFill>
              </a:rPr>
              <a:t>	Vous trouverez à la fin des informations sur les structures existantes ainsi qu’un historique des différentes techniques.</a:t>
            </a:r>
          </a:p>
          <a:p>
            <a:pPr algn="l"/>
            <a:endParaRPr lang="fr-FR" sz="2000" dirty="0">
              <a:solidFill>
                <a:schemeClr val="tx1"/>
              </a:solidFill>
            </a:endParaRPr>
          </a:p>
          <a:p>
            <a:pPr algn="just"/>
            <a:r>
              <a:rPr lang="fr-FR" sz="2000" dirty="0" smtClean="0">
                <a:solidFill>
                  <a:schemeClr val="tx1"/>
                </a:solidFill>
              </a:rPr>
              <a:t>	</a:t>
            </a:r>
          </a:p>
          <a:p>
            <a:endParaRPr lang="fr-FR" sz="2400" b="1" dirty="0" smtClean="0">
              <a:solidFill>
                <a:schemeClr val="tx1"/>
              </a:solidFill>
            </a:endParaRPr>
          </a:p>
          <a:p>
            <a:pPr algn="l"/>
            <a:endParaRPr lang="fr-FR" sz="2000" b="1" dirty="0">
              <a:solidFill>
                <a:schemeClr val="tx1"/>
              </a:solidFill>
            </a:endParaRPr>
          </a:p>
          <a:p>
            <a:pPr algn="l"/>
            <a:r>
              <a:rPr lang="fr-FR" sz="2000" b="1" dirty="0" smtClean="0">
                <a:solidFill>
                  <a:schemeClr val="tx1"/>
                </a:solidFill>
              </a:rPr>
              <a:t>	</a:t>
            </a:r>
            <a:endParaRPr lang="fr-FR" sz="2000" dirty="0" smtClean="0">
              <a:solidFill>
                <a:schemeClr val="tx1"/>
              </a:solidFill>
            </a:endParaRPr>
          </a:p>
          <a:p>
            <a:endParaRPr lang="fr-FR" sz="2400" b="1" dirty="0">
              <a:solidFill>
                <a:schemeClr val="tx1"/>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285729"/>
            <a:ext cx="5500726" cy="714379"/>
          </a:xfrm>
        </p:spPr>
        <p:txBody>
          <a:bodyPr>
            <a:normAutofit/>
          </a:bodyPr>
          <a:lstStyle/>
          <a:p>
            <a:pPr marL="571500" indent="-571500" algn="l">
              <a:buFont typeface="+mj-lt"/>
              <a:buAutoNum type="romanUcPeriod" startAt="5"/>
            </a:pPr>
            <a:r>
              <a:rPr lang="fr-FR" sz="2800" b="1" u="sng" dirty="0" smtClean="0"/>
              <a:t>LOI DE DALTON</a:t>
            </a:r>
            <a:endParaRPr lang="fr-FR" sz="2800" b="1" u="sng" dirty="0"/>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6" name="Titre 1"/>
          <p:cNvSpPr txBox="1">
            <a:spLocks/>
          </p:cNvSpPr>
          <p:nvPr/>
        </p:nvSpPr>
        <p:spPr>
          <a:xfrm>
            <a:off x="1000100" y="1000109"/>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a:tabLst/>
              <a:defRPr/>
            </a:pPr>
            <a:r>
              <a:rPr lang="fr-FR" sz="2000" b="1" i="1" u="sng" noProof="0" dirty="0" smtClean="0">
                <a:latin typeface="+mj-lt"/>
                <a:ea typeface="+mj-ea"/>
                <a:cs typeface="+mj-cs"/>
              </a:rPr>
              <a:t>Rappels</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8" name="Titre 1"/>
          <p:cNvSpPr txBox="1">
            <a:spLocks/>
          </p:cNvSpPr>
          <p:nvPr/>
        </p:nvSpPr>
        <p:spPr>
          <a:xfrm>
            <a:off x="251520" y="1556792"/>
            <a:ext cx="8424936" cy="4320480"/>
          </a:xfrm>
          <a:prstGeom prst="rect">
            <a:avLst/>
          </a:prstGeom>
        </p:spPr>
        <p:txBody>
          <a:bodyPr vert="horz" lIns="91440" tIns="45720" rIns="91440" bIns="45720" rtlCol="0" anchor="t" anchorCtr="0">
            <a:normAutofit fontScale="97500"/>
          </a:bodyPr>
          <a:lstStyle/>
          <a:p>
            <a:pPr marR="0" lvl="0" algn="l" defTabSz="914400" rtl="0" eaLnBrk="1" fontAlgn="auto" latinLnBrk="0" hangingPunct="1">
              <a:lnSpc>
                <a:spcPct val="100000"/>
              </a:lnSpc>
              <a:spcBef>
                <a:spcPct val="0"/>
              </a:spcBef>
              <a:spcAft>
                <a:spcPts val="0"/>
              </a:spcAft>
              <a:buClrTx/>
              <a:buSzTx/>
              <a:tabLst/>
              <a:defRPr/>
            </a:pPr>
            <a:r>
              <a:rPr lang="fr-FR" sz="2000" dirty="0" smtClean="0">
                <a:latin typeface="+mj-lt"/>
                <a:ea typeface="+mj-ea"/>
                <a:cs typeface="+mj-cs"/>
              </a:rPr>
              <a:t>	Le plongeur respire de l’air comprimé. Plus on va descendre, plus cet air est dense. Il est composé de plusieurs gaz, toxiques à une certaine profondeur. (narcose, essoufflement, </a:t>
            </a:r>
            <a:r>
              <a:rPr lang="fr-FR" sz="2000" dirty="0" err="1" smtClean="0">
                <a:latin typeface="+mj-lt"/>
                <a:ea typeface="+mj-ea"/>
                <a:cs typeface="+mj-cs"/>
              </a:rPr>
              <a:t>hyperoxie</a:t>
            </a:r>
            <a:r>
              <a:rPr lang="fr-FR" sz="2000" dirty="0" smtClean="0">
                <a:latin typeface="+mj-lt"/>
                <a:ea typeface="+mj-ea"/>
                <a:cs typeface="+mj-cs"/>
              </a:rPr>
              <a:t>)</a:t>
            </a:r>
          </a:p>
          <a:p>
            <a:pPr marR="0" lvl="0" algn="l" defTabSz="914400" rtl="0" eaLnBrk="1" fontAlgn="auto" latinLnBrk="0" hangingPunct="1">
              <a:lnSpc>
                <a:spcPct val="100000"/>
              </a:lnSpc>
              <a:spcBef>
                <a:spcPct val="0"/>
              </a:spcBef>
              <a:spcAft>
                <a:spcPts val="0"/>
              </a:spcAft>
              <a:buClrTx/>
              <a:buSzTx/>
              <a:tabLst/>
              <a:defRPr/>
            </a:pPr>
            <a:endParaRPr lang="fr-FR" sz="2000" dirty="0" smtClean="0">
              <a:latin typeface="+mj-lt"/>
              <a:ea typeface="+mj-ea"/>
              <a:cs typeface="+mj-cs"/>
            </a:endParaRPr>
          </a:p>
          <a:p>
            <a:pPr marR="0" lvl="0" algn="l" defTabSz="914400" rtl="0" eaLnBrk="1" fontAlgn="auto" latinLnBrk="0" hangingPunct="1">
              <a:lnSpc>
                <a:spcPct val="100000"/>
              </a:lnSpc>
              <a:spcBef>
                <a:spcPct val="0"/>
              </a:spcBef>
              <a:spcAft>
                <a:spcPts val="0"/>
              </a:spcAft>
              <a:buClrTx/>
              <a:buSzTx/>
              <a:tabLst/>
              <a:defRPr/>
            </a:pPr>
            <a:r>
              <a:rPr kumimoji="0" lang="fr-FR" sz="2000" strike="noStrike" kern="1200" cap="none" spc="0" normalizeH="0" baseline="0" noProof="0" dirty="0" smtClean="0">
                <a:ln>
                  <a:noFill/>
                </a:ln>
                <a:solidFill>
                  <a:schemeClr val="tx1"/>
                </a:solidFill>
                <a:effectLst/>
                <a:uLnTx/>
                <a:uFillTx/>
                <a:latin typeface="+mj-lt"/>
                <a:ea typeface="+mj-ea"/>
                <a:cs typeface="+mj-cs"/>
              </a:rPr>
              <a:t>	Il est donc nécessaire de calculer la pression à telle ou telle profondeur pour mesurer leurs effets.</a:t>
            </a:r>
          </a:p>
          <a:p>
            <a:pPr marR="0" lvl="0" algn="l" defTabSz="914400" rtl="0" eaLnBrk="1" fontAlgn="auto" latinLnBrk="0" hangingPunct="1">
              <a:lnSpc>
                <a:spcPct val="100000"/>
              </a:lnSpc>
              <a:spcBef>
                <a:spcPct val="0"/>
              </a:spcBef>
              <a:spcAft>
                <a:spcPts val="0"/>
              </a:spcAft>
              <a:buClrTx/>
              <a:buSzTx/>
              <a:tabLst/>
              <a:defRPr/>
            </a:pPr>
            <a:endParaRPr kumimoji="0" lang="fr-FR" sz="2000" strike="noStrike" kern="1200" cap="none" spc="0" normalizeH="0" baseline="0" noProof="0" dirty="0" smtClean="0">
              <a:ln>
                <a:noFill/>
              </a:ln>
              <a:solidFill>
                <a:schemeClr val="tx1"/>
              </a:solidFill>
              <a:effectLst/>
              <a:uLnTx/>
              <a:uFillTx/>
              <a:latin typeface="+mj-lt"/>
              <a:ea typeface="+mj-ea"/>
              <a:cs typeface="+mj-cs"/>
            </a:endParaRPr>
          </a:p>
          <a:p>
            <a:pPr marR="0" lvl="0" algn="l" defTabSz="914400" rtl="0" eaLnBrk="1" fontAlgn="auto" latinLnBrk="0" hangingPunct="1">
              <a:lnSpc>
                <a:spcPct val="100000"/>
              </a:lnSpc>
              <a:spcBef>
                <a:spcPct val="0"/>
              </a:spcBef>
              <a:spcAft>
                <a:spcPts val="0"/>
              </a:spcAft>
              <a:buClrTx/>
              <a:buSzTx/>
              <a:tabLst/>
              <a:defRPr/>
            </a:pPr>
            <a:r>
              <a:rPr lang="fr-FR" sz="2000" dirty="0">
                <a:latin typeface="+mj-lt"/>
                <a:ea typeface="+mj-ea"/>
                <a:cs typeface="+mj-cs"/>
              </a:rPr>
              <a:t>	</a:t>
            </a:r>
            <a:r>
              <a:rPr lang="fr-FR" sz="2000" u="sng" dirty="0" smtClean="0">
                <a:latin typeface="+mj-lt"/>
                <a:ea typeface="+mj-ea"/>
                <a:cs typeface="+mj-cs"/>
              </a:rPr>
              <a:t>Dans l’air: </a:t>
            </a:r>
            <a:r>
              <a:rPr lang="fr-FR" sz="2000" dirty="0" smtClean="0">
                <a:latin typeface="+mj-lt"/>
                <a:ea typeface="+mj-ea"/>
                <a:cs typeface="+mj-cs"/>
              </a:rPr>
              <a:t>20,97 % d’oxygène (O</a:t>
            </a:r>
            <a:r>
              <a:rPr lang="fr-FR" sz="2000" baseline="-25000" dirty="0" smtClean="0">
                <a:latin typeface="+mj-lt"/>
                <a:ea typeface="+mj-ea"/>
                <a:cs typeface="+mj-cs"/>
              </a:rPr>
              <a:t>2</a:t>
            </a:r>
            <a:r>
              <a:rPr lang="fr-FR" sz="2000" dirty="0" smtClean="0">
                <a:latin typeface="+mj-lt"/>
                <a:ea typeface="+mj-ea"/>
                <a:cs typeface="+mj-cs"/>
              </a:rPr>
              <a:t>): le carburant</a:t>
            </a:r>
          </a:p>
          <a:p>
            <a:pPr marR="0" lvl="0" algn="l" defTabSz="914400" rtl="0" eaLnBrk="1" fontAlgn="auto" latinLnBrk="0" hangingPunct="1">
              <a:lnSpc>
                <a:spcPct val="100000"/>
              </a:lnSpc>
              <a:spcBef>
                <a:spcPct val="0"/>
              </a:spcBef>
              <a:spcAft>
                <a:spcPts val="0"/>
              </a:spcAft>
              <a:buClrTx/>
              <a:buSzTx/>
              <a:tabLst/>
              <a:defRPr/>
            </a:pPr>
            <a:r>
              <a:rPr kumimoji="0" lang="fr-FR" sz="2000" strike="noStrike" kern="1200" cap="none" spc="0" normalizeH="0" baseline="0" noProof="0" dirty="0">
                <a:ln>
                  <a:noFill/>
                </a:ln>
                <a:solidFill>
                  <a:schemeClr val="tx1"/>
                </a:solidFill>
                <a:effectLst/>
                <a:uLnTx/>
                <a:uFillTx/>
                <a:latin typeface="+mj-lt"/>
                <a:ea typeface="+mj-ea"/>
                <a:cs typeface="+mj-cs"/>
              </a:rPr>
              <a:t>	</a:t>
            </a:r>
            <a:r>
              <a:rPr kumimoji="0" lang="fr-FR" sz="2000" strike="noStrike" kern="1200" cap="none" spc="0" normalizeH="0" baseline="0" noProof="0" dirty="0" smtClean="0">
                <a:ln>
                  <a:noFill/>
                </a:ln>
                <a:solidFill>
                  <a:schemeClr val="tx1"/>
                </a:solidFill>
                <a:effectLst/>
                <a:uLnTx/>
                <a:uFillTx/>
                <a:latin typeface="+mj-lt"/>
                <a:ea typeface="+mj-ea"/>
                <a:cs typeface="+mj-cs"/>
              </a:rPr>
              <a:t>	  79% d’Azote (N</a:t>
            </a:r>
            <a:r>
              <a:rPr kumimoji="0" lang="fr-FR" sz="2000" strike="noStrike" kern="1200" cap="none" spc="0" normalizeH="0" baseline="-25000" noProof="0" dirty="0" smtClean="0">
                <a:ln>
                  <a:noFill/>
                </a:ln>
                <a:solidFill>
                  <a:schemeClr val="tx1"/>
                </a:solidFill>
                <a:effectLst/>
                <a:uLnTx/>
                <a:uFillTx/>
                <a:latin typeface="+mj-lt"/>
                <a:ea typeface="+mj-ea"/>
                <a:cs typeface="+mj-cs"/>
              </a:rPr>
              <a:t>2</a:t>
            </a:r>
            <a:r>
              <a:rPr kumimoji="0" lang="fr-FR" sz="2000" strike="noStrike" kern="1200" cap="none" spc="0" normalizeH="0" baseline="0" noProof="0" dirty="0" smtClean="0">
                <a:ln>
                  <a:noFill/>
                </a:ln>
                <a:solidFill>
                  <a:schemeClr val="tx1"/>
                </a:solidFill>
                <a:effectLst/>
                <a:uLnTx/>
                <a:uFillTx/>
                <a:latin typeface="+mj-lt"/>
                <a:ea typeface="+mj-ea"/>
                <a:cs typeface="+mj-cs"/>
              </a:rPr>
              <a:t>): Le diluant</a:t>
            </a:r>
          </a:p>
          <a:p>
            <a:pPr lvl="0">
              <a:spcBef>
                <a:spcPct val="0"/>
              </a:spcBef>
              <a:defRPr/>
            </a:pPr>
            <a:r>
              <a:rPr lang="fr-FR" sz="2000" dirty="0">
                <a:latin typeface="+mj-lt"/>
                <a:ea typeface="+mj-ea"/>
                <a:cs typeface="+mj-cs"/>
              </a:rPr>
              <a:t>	</a:t>
            </a:r>
            <a:r>
              <a:rPr lang="fr-FR" sz="2000" dirty="0" smtClean="0">
                <a:latin typeface="+mj-lt"/>
                <a:ea typeface="+mj-ea"/>
                <a:cs typeface="+mj-cs"/>
              </a:rPr>
              <a:t>	  0,02% de gaz carbonique (C</a:t>
            </a:r>
            <a:r>
              <a:rPr lang="fr-FR" sz="2000" dirty="0" smtClean="0"/>
              <a:t>O</a:t>
            </a:r>
            <a:r>
              <a:rPr lang="fr-FR" sz="2000" baseline="-25000" dirty="0" smtClean="0"/>
              <a:t>2</a:t>
            </a:r>
            <a:r>
              <a:rPr lang="fr-FR" sz="2000" dirty="0" smtClean="0"/>
              <a:t>): l’excitant du système </a:t>
            </a:r>
            <a:r>
              <a:rPr lang="fr-FR" sz="2000" dirty="0" err="1" smtClean="0"/>
              <a:t>respi</a:t>
            </a:r>
            <a:r>
              <a:rPr lang="fr-FR" sz="2000" dirty="0" smtClean="0"/>
              <a:t>.</a:t>
            </a:r>
          </a:p>
          <a:p>
            <a:pPr lvl="0">
              <a:spcBef>
                <a:spcPct val="0"/>
              </a:spcBef>
              <a:defRPr/>
            </a:pPr>
            <a:r>
              <a:rPr kumimoji="0" lang="fr-FR" sz="2000" strike="noStrike" kern="1200" cap="none" spc="0" normalizeH="0" baseline="0" noProof="0" dirty="0">
                <a:ln>
                  <a:noFill/>
                </a:ln>
                <a:solidFill>
                  <a:schemeClr val="tx1"/>
                </a:solidFill>
                <a:effectLst/>
                <a:uLnTx/>
                <a:uFillTx/>
                <a:latin typeface="+mj-lt"/>
                <a:ea typeface="+mj-ea"/>
                <a:cs typeface="+mj-cs"/>
              </a:rPr>
              <a:t>	</a:t>
            </a:r>
            <a:r>
              <a:rPr kumimoji="0" lang="fr-FR" sz="2000" strike="noStrike" kern="1200" cap="none" spc="0" normalizeH="0" baseline="0" noProof="0" dirty="0" smtClean="0">
                <a:ln>
                  <a:noFill/>
                </a:ln>
                <a:solidFill>
                  <a:schemeClr val="tx1"/>
                </a:solidFill>
                <a:effectLst/>
                <a:uLnTx/>
                <a:uFillTx/>
                <a:latin typeface="+mj-lt"/>
                <a:ea typeface="+mj-ea"/>
                <a:cs typeface="+mj-cs"/>
              </a:rPr>
              <a:t>	 0,01% de gaz rares (néon, xénon, argon, krypton …)</a:t>
            </a:r>
          </a:p>
          <a:p>
            <a:pPr lvl="0">
              <a:spcBef>
                <a:spcPct val="0"/>
              </a:spcBef>
              <a:defRPr/>
            </a:pPr>
            <a:r>
              <a:rPr lang="fr-FR" sz="2000" dirty="0">
                <a:latin typeface="+mj-lt"/>
                <a:ea typeface="+mj-ea"/>
                <a:cs typeface="+mj-cs"/>
              </a:rPr>
              <a:t>	</a:t>
            </a:r>
            <a:r>
              <a:rPr lang="fr-FR" sz="2000" dirty="0" smtClean="0">
                <a:latin typeface="+mj-lt"/>
                <a:ea typeface="+mj-ea"/>
                <a:cs typeface="+mj-cs"/>
              </a:rPr>
              <a:t>En pratique, on prends 20% </a:t>
            </a:r>
            <a:r>
              <a:rPr lang="fr-FR" sz="2000" dirty="0" smtClean="0"/>
              <a:t>O</a:t>
            </a:r>
            <a:r>
              <a:rPr lang="fr-FR" sz="2000" baseline="-25000" dirty="0" smtClean="0"/>
              <a:t>2 </a:t>
            </a:r>
            <a:r>
              <a:rPr lang="fr-FR" sz="2000" dirty="0" smtClean="0"/>
              <a:t>et 80% N</a:t>
            </a:r>
            <a:r>
              <a:rPr lang="fr-FR" sz="2000" baseline="-25000" dirty="0" smtClean="0"/>
              <a:t>2</a:t>
            </a:r>
            <a:endParaRPr kumimoji="0" lang="fr-FR" sz="2000" strike="noStrike" kern="1200" cap="none" spc="0" normalizeH="0" baseline="0" noProof="0" dirty="0" smtClean="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2526580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6" name="Titre 1"/>
          <p:cNvSpPr txBox="1">
            <a:spLocks/>
          </p:cNvSpPr>
          <p:nvPr/>
        </p:nvSpPr>
        <p:spPr>
          <a:xfrm>
            <a:off x="1000100" y="260648"/>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2"/>
              <a:tabLst/>
              <a:defRPr/>
            </a:pPr>
            <a:r>
              <a:rPr lang="fr-FR" sz="2000" b="1" i="1" u="sng" noProof="0" dirty="0" smtClean="0">
                <a:latin typeface="+mj-lt"/>
                <a:ea typeface="+mj-ea"/>
                <a:cs typeface="+mj-cs"/>
              </a:rPr>
              <a:t>Loi et formule</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5" name="Rectangle 4"/>
          <p:cNvSpPr/>
          <p:nvPr/>
        </p:nvSpPr>
        <p:spPr>
          <a:xfrm>
            <a:off x="1979712" y="3429000"/>
            <a:ext cx="504056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Titre 1"/>
          <p:cNvSpPr txBox="1">
            <a:spLocks/>
          </p:cNvSpPr>
          <p:nvPr/>
        </p:nvSpPr>
        <p:spPr>
          <a:xfrm>
            <a:off x="251520" y="836712"/>
            <a:ext cx="8424936" cy="4320480"/>
          </a:xfrm>
          <a:prstGeom prst="rect">
            <a:avLst/>
          </a:prstGeom>
        </p:spPr>
        <p:txBody>
          <a:bodyPr vert="horz" lIns="91440" tIns="45720" rIns="91440" bIns="45720" rtlCol="0" anchor="t" anchorCtr="0">
            <a:normAutofit fontScale="97500"/>
          </a:bodyPr>
          <a:lstStyle/>
          <a:p>
            <a:pPr marR="0" lvl="0" algn="l" defTabSz="914400" rtl="0" eaLnBrk="1" fontAlgn="auto" latinLnBrk="0" hangingPunct="1">
              <a:lnSpc>
                <a:spcPct val="100000"/>
              </a:lnSpc>
              <a:spcBef>
                <a:spcPct val="0"/>
              </a:spcBef>
              <a:spcAft>
                <a:spcPts val="0"/>
              </a:spcAft>
              <a:buClrTx/>
              <a:buSzTx/>
              <a:tabLst/>
              <a:defRPr/>
            </a:pPr>
            <a:r>
              <a:rPr lang="fr-FR" sz="2000" dirty="0" smtClean="0">
                <a:latin typeface="+mj-lt"/>
                <a:ea typeface="+mj-ea"/>
                <a:cs typeface="+mj-cs"/>
              </a:rPr>
              <a:t>	</a:t>
            </a:r>
            <a:r>
              <a:rPr lang="fr-FR" sz="2000" b="1" dirty="0" smtClean="0">
                <a:latin typeface="+mj-lt"/>
                <a:ea typeface="+mj-ea"/>
                <a:cs typeface="+mj-cs"/>
              </a:rPr>
              <a:t>A température donnée, la pression d’un mélange gazeux est égale à la somme des pressions qu’auraient chacun des gaz s’il occupait seul tout le volume.</a:t>
            </a:r>
          </a:p>
          <a:p>
            <a:pPr marR="0" lvl="0" algn="l" defTabSz="914400" rtl="0" eaLnBrk="1" fontAlgn="auto" latinLnBrk="0" hangingPunct="1">
              <a:lnSpc>
                <a:spcPct val="100000"/>
              </a:lnSpc>
              <a:spcBef>
                <a:spcPct val="0"/>
              </a:spcBef>
              <a:spcAft>
                <a:spcPts val="0"/>
              </a:spcAft>
              <a:buClrTx/>
              <a:buSzTx/>
              <a:tabLst/>
              <a:defRPr/>
            </a:pPr>
            <a:endParaRPr lang="fr-FR" sz="2000" dirty="0" smtClean="0">
              <a:latin typeface="+mj-lt"/>
              <a:ea typeface="+mj-ea"/>
              <a:cs typeface="+mj-cs"/>
            </a:endParaRPr>
          </a:p>
          <a:p>
            <a:pPr marR="0" lvl="0" algn="l" defTabSz="914400" rtl="0" eaLnBrk="1" fontAlgn="auto" latinLnBrk="0" hangingPunct="1">
              <a:lnSpc>
                <a:spcPct val="100000"/>
              </a:lnSpc>
              <a:spcBef>
                <a:spcPct val="0"/>
              </a:spcBef>
              <a:spcAft>
                <a:spcPts val="0"/>
              </a:spcAft>
              <a:buClrTx/>
              <a:buSzTx/>
              <a:tabLst/>
              <a:defRPr/>
            </a:pPr>
            <a:r>
              <a:rPr kumimoji="0" lang="fr-FR" sz="2000" strike="noStrike" kern="1200" cap="none" spc="0" normalizeH="0" baseline="0" noProof="0" dirty="0" smtClean="0">
                <a:ln>
                  <a:noFill/>
                </a:ln>
                <a:solidFill>
                  <a:schemeClr val="tx1"/>
                </a:solidFill>
                <a:effectLst/>
                <a:uLnTx/>
                <a:uFillTx/>
                <a:latin typeface="+mj-lt"/>
                <a:ea typeface="+mj-ea"/>
                <a:cs typeface="+mj-cs"/>
              </a:rPr>
              <a:t>	On appelle </a:t>
            </a:r>
            <a:r>
              <a:rPr kumimoji="0" lang="fr-FR" sz="2000" b="1" strike="noStrike" kern="1200" cap="none" spc="0" normalizeH="0" baseline="0" noProof="0" dirty="0" smtClean="0">
                <a:ln>
                  <a:noFill/>
                </a:ln>
                <a:solidFill>
                  <a:schemeClr val="tx1"/>
                </a:solidFill>
                <a:effectLst/>
                <a:uLnTx/>
                <a:uFillTx/>
                <a:latin typeface="+mj-lt"/>
                <a:ea typeface="+mj-ea"/>
                <a:cs typeface="+mj-cs"/>
              </a:rPr>
              <a:t>pression partielle</a:t>
            </a:r>
            <a:r>
              <a:rPr kumimoji="0" lang="fr-FR" sz="2000" strike="noStrike" kern="1200" cap="none" spc="0" normalizeH="0" baseline="0" noProof="0" dirty="0" smtClean="0">
                <a:ln>
                  <a:noFill/>
                </a:ln>
                <a:solidFill>
                  <a:schemeClr val="tx1"/>
                </a:solidFill>
                <a:effectLst/>
                <a:uLnTx/>
                <a:uFillTx/>
                <a:latin typeface="+mj-lt"/>
                <a:ea typeface="+mj-ea"/>
                <a:cs typeface="+mj-cs"/>
              </a:rPr>
              <a:t> d’un gaz dans un mélange,</a:t>
            </a:r>
            <a:r>
              <a:rPr kumimoji="0" lang="fr-FR" sz="2000" strike="noStrike" kern="1200" cap="none" spc="0" normalizeH="0" noProof="0" dirty="0" smtClean="0">
                <a:ln>
                  <a:noFill/>
                </a:ln>
                <a:solidFill>
                  <a:schemeClr val="tx1"/>
                </a:solidFill>
                <a:effectLst/>
                <a:uLnTx/>
                <a:uFillTx/>
                <a:latin typeface="+mj-lt"/>
                <a:ea typeface="+mj-ea"/>
                <a:cs typeface="+mj-cs"/>
              </a:rPr>
              <a:t> la pression qu’aurait ce gaz s’il occupait seul tout le volume</a:t>
            </a:r>
            <a:r>
              <a:rPr kumimoji="0" lang="fr-FR" sz="2000" strike="noStrike" kern="1200" cap="none" spc="0" normalizeH="0" baseline="0" noProof="0" dirty="0" smtClean="0">
                <a:ln>
                  <a:noFill/>
                </a:ln>
                <a:solidFill>
                  <a:schemeClr val="tx1"/>
                </a:solidFill>
                <a:effectLst/>
                <a:uLnTx/>
                <a:uFillTx/>
                <a:latin typeface="+mj-lt"/>
                <a:ea typeface="+mj-ea"/>
                <a:cs typeface="+mj-cs"/>
              </a:rPr>
              <a:t>.</a:t>
            </a:r>
          </a:p>
          <a:p>
            <a:pPr marR="0" lvl="0" algn="l" defTabSz="914400" rtl="0" eaLnBrk="1" fontAlgn="auto" latinLnBrk="0" hangingPunct="1">
              <a:lnSpc>
                <a:spcPct val="100000"/>
              </a:lnSpc>
              <a:spcBef>
                <a:spcPct val="0"/>
              </a:spcBef>
              <a:spcAft>
                <a:spcPts val="0"/>
              </a:spcAft>
              <a:buClrTx/>
              <a:buSzTx/>
              <a:tabLst/>
              <a:defRPr/>
            </a:pPr>
            <a:endParaRPr kumimoji="0" lang="fr-FR" sz="2000" strike="noStrike" kern="1200" cap="none" spc="0" normalizeH="0" baseline="0" noProof="0" dirty="0" smtClean="0">
              <a:ln>
                <a:noFill/>
              </a:ln>
              <a:solidFill>
                <a:schemeClr val="tx1"/>
              </a:solidFill>
              <a:effectLst/>
              <a:uLnTx/>
              <a:uFillTx/>
              <a:latin typeface="+mj-lt"/>
              <a:ea typeface="+mj-ea"/>
              <a:cs typeface="+mj-cs"/>
            </a:endParaRPr>
          </a:p>
          <a:p>
            <a:pPr marR="0" lvl="0" algn="l" defTabSz="914400" rtl="0" eaLnBrk="1" fontAlgn="auto" latinLnBrk="0" hangingPunct="1">
              <a:lnSpc>
                <a:spcPct val="100000"/>
              </a:lnSpc>
              <a:spcBef>
                <a:spcPct val="0"/>
              </a:spcBef>
              <a:spcAft>
                <a:spcPts val="0"/>
              </a:spcAft>
              <a:buClrTx/>
              <a:buSzTx/>
              <a:tabLst/>
              <a:defRPr/>
            </a:pPr>
            <a:r>
              <a:rPr lang="fr-FR" sz="2000" dirty="0">
                <a:latin typeface="+mj-lt"/>
                <a:ea typeface="+mj-ea"/>
                <a:cs typeface="+mj-cs"/>
              </a:rPr>
              <a:t>	</a:t>
            </a:r>
            <a:r>
              <a:rPr lang="fr-FR" sz="2000" u="sng" dirty="0" smtClean="0">
                <a:latin typeface="+mj-lt"/>
                <a:ea typeface="+mj-ea"/>
                <a:cs typeface="+mj-cs"/>
              </a:rPr>
              <a:t>Formule:</a:t>
            </a:r>
            <a:endParaRPr lang="fr-FR" sz="2000" dirty="0" smtClean="0">
              <a:latin typeface="+mj-lt"/>
              <a:ea typeface="+mj-ea"/>
              <a:cs typeface="+mj-cs"/>
            </a:endParaRPr>
          </a:p>
          <a:p>
            <a:pPr marR="0" lvl="0" algn="l" defTabSz="914400" rtl="0" eaLnBrk="1" fontAlgn="auto" latinLnBrk="0" hangingPunct="1">
              <a:lnSpc>
                <a:spcPct val="100000"/>
              </a:lnSpc>
              <a:spcBef>
                <a:spcPct val="0"/>
              </a:spcBef>
              <a:spcAft>
                <a:spcPts val="0"/>
              </a:spcAft>
              <a:buClrTx/>
              <a:buSzTx/>
              <a:tabLst/>
              <a:defRPr/>
            </a:pPr>
            <a:r>
              <a:rPr kumimoji="0" lang="fr-FR" sz="2000" strike="noStrike" kern="1200" cap="none" spc="0" normalizeH="0" baseline="0" noProof="0" dirty="0">
                <a:ln>
                  <a:noFill/>
                </a:ln>
                <a:solidFill>
                  <a:schemeClr val="tx1"/>
                </a:solidFill>
                <a:effectLst/>
                <a:uLnTx/>
                <a:uFillTx/>
                <a:latin typeface="+mj-lt"/>
                <a:ea typeface="+mj-ea"/>
                <a:cs typeface="+mj-cs"/>
              </a:rPr>
              <a:t>	</a:t>
            </a:r>
            <a:r>
              <a:rPr kumimoji="0" lang="fr-FR" sz="2000" strike="noStrike" kern="1200" cap="none" spc="0" normalizeH="0" baseline="0" noProof="0" dirty="0" smtClean="0">
                <a:ln>
                  <a:noFill/>
                </a:ln>
                <a:solidFill>
                  <a:schemeClr val="tx1"/>
                </a:solidFill>
                <a:effectLst/>
                <a:uLnTx/>
                <a:uFillTx/>
                <a:latin typeface="+mj-lt"/>
                <a:ea typeface="+mj-ea"/>
                <a:cs typeface="+mj-cs"/>
              </a:rPr>
              <a:t>	</a:t>
            </a:r>
          </a:p>
          <a:p>
            <a:pPr marR="0" lvl="0" algn="ctr" defTabSz="914400" rtl="0" eaLnBrk="1" fontAlgn="auto" latinLnBrk="0" hangingPunct="1">
              <a:lnSpc>
                <a:spcPct val="100000"/>
              </a:lnSpc>
              <a:spcBef>
                <a:spcPct val="0"/>
              </a:spcBef>
              <a:spcAft>
                <a:spcPts val="0"/>
              </a:spcAft>
              <a:buClrTx/>
              <a:buSzTx/>
              <a:tabLst/>
              <a:defRPr/>
            </a:pPr>
            <a:r>
              <a:rPr lang="fr-FR" sz="2000" dirty="0" smtClean="0">
                <a:solidFill>
                  <a:srgbClr val="FF0000"/>
                </a:solidFill>
                <a:latin typeface="+mj-lt"/>
                <a:ea typeface="+mj-ea"/>
                <a:cs typeface="+mj-cs"/>
              </a:rPr>
              <a:t>PP. Gaz = P. absolue  X  %gaz  / 100.</a:t>
            </a:r>
          </a:p>
          <a:p>
            <a:pPr marR="0" lvl="0" algn="ctr" defTabSz="914400" rtl="0" eaLnBrk="1" fontAlgn="auto" latinLnBrk="0" hangingPunct="1">
              <a:lnSpc>
                <a:spcPct val="100000"/>
              </a:lnSpc>
              <a:spcBef>
                <a:spcPct val="0"/>
              </a:spcBef>
              <a:spcAft>
                <a:spcPts val="0"/>
              </a:spcAft>
              <a:buClrTx/>
              <a:buSzTx/>
              <a:tabLst/>
              <a:defRPr/>
            </a:pPr>
            <a:r>
              <a:rPr kumimoji="0" lang="fr-FR" sz="2000" strike="noStrike" kern="1200" cap="none" spc="0" normalizeH="0" baseline="0" noProof="0" dirty="0" smtClean="0">
                <a:ln>
                  <a:noFill/>
                </a:ln>
                <a:solidFill>
                  <a:srgbClr val="FF0000"/>
                </a:solidFill>
                <a:effectLst/>
                <a:uLnTx/>
                <a:uFillTx/>
                <a:latin typeface="+mj-lt"/>
                <a:ea typeface="+mj-ea"/>
                <a:cs typeface="+mj-cs"/>
              </a:rPr>
              <a:t>P. Absolue = PP. gaz</a:t>
            </a:r>
            <a:r>
              <a:rPr kumimoji="0" lang="fr-FR" sz="2000" strike="noStrike" kern="1200" cap="none" spc="0" normalizeH="0" baseline="-25000" noProof="0" dirty="0" smtClean="0">
                <a:ln>
                  <a:noFill/>
                </a:ln>
                <a:solidFill>
                  <a:srgbClr val="FF0000"/>
                </a:solidFill>
                <a:effectLst/>
                <a:uLnTx/>
                <a:uFillTx/>
                <a:latin typeface="+mj-lt"/>
                <a:ea typeface="+mj-ea"/>
                <a:cs typeface="+mj-cs"/>
              </a:rPr>
              <a:t>1</a:t>
            </a:r>
            <a:r>
              <a:rPr kumimoji="0" lang="fr-FR" sz="2000" strike="noStrike" kern="1200" cap="none" spc="0" normalizeH="0" baseline="0" noProof="0" dirty="0" smtClean="0">
                <a:ln>
                  <a:noFill/>
                </a:ln>
                <a:solidFill>
                  <a:srgbClr val="FF0000"/>
                </a:solidFill>
                <a:effectLst/>
                <a:uLnTx/>
                <a:uFillTx/>
                <a:latin typeface="+mj-lt"/>
                <a:ea typeface="+mj-ea"/>
                <a:cs typeface="+mj-cs"/>
              </a:rPr>
              <a:t>+</a:t>
            </a:r>
            <a:r>
              <a:rPr kumimoji="0" lang="fr-FR" sz="2000" strike="noStrike" kern="1200" cap="none" spc="0" normalizeH="0" noProof="0" dirty="0" smtClean="0">
                <a:ln>
                  <a:noFill/>
                </a:ln>
                <a:solidFill>
                  <a:srgbClr val="FF0000"/>
                </a:solidFill>
                <a:effectLst/>
                <a:uLnTx/>
                <a:uFillTx/>
                <a:latin typeface="+mj-lt"/>
                <a:ea typeface="+mj-ea"/>
                <a:cs typeface="+mj-cs"/>
              </a:rPr>
              <a:t> PP. gaz</a:t>
            </a:r>
            <a:r>
              <a:rPr kumimoji="0" lang="fr-FR" sz="2000" strike="noStrike" kern="1200" cap="none" spc="0" normalizeH="0" baseline="-25000" noProof="0" dirty="0" smtClean="0">
                <a:ln>
                  <a:noFill/>
                </a:ln>
                <a:solidFill>
                  <a:srgbClr val="FF0000"/>
                </a:solidFill>
                <a:effectLst/>
                <a:uLnTx/>
                <a:uFillTx/>
                <a:latin typeface="+mj-lt"/>
                <a:ea typeface="+mj-ea"/>
                <a:cs typeface="+mj-cs"/>
              </a:rPr>
              <a:t>2</a:t>
            </a:r>
            <a:r>
              <a:rPr kumimoji="0" lang="fr-FR" sz="2000" strike="noStrike" kern="1200" cap="none" spc="0" normalizeH="0" noProof="0" dirty="0" smtClean="0">
                <a:ln>
                  <a:noFill/>
                </a:ln>
                <a:solidFill>
                  <a:srgbClr val="FF0000"/>
                </a:solidFill>
                <a:effectLst/>
                <a:uLnTx/>
                <a:uFillTx/>
                <a:latin typeface="+mj-lt"/>
                <a:ea typeface="+mj-ea"/>
                <a:cs typeface="+mj-cs"/>
              </a:rPr>
              <a:t> + … + PP. gaz </a:t>
            </a:r>
            <a:r>
              <a:rPr kumimoji="0" lang="fr-FR" sz="2000" strike="noStrike" kern="1200" cap="none" spc="0" normalizeH="0" baseline="-25000" noProof="0" dirty="0" smtClean="0">
                <a:ln>
                  <a:noFill/>
                </a:ln>
                <a:solidFill>
                  <a:srgbClr val="FF0000"/>
                </a:solidFill>
                <a:effectLst/>
                <a:uLnTx/>
                <a:uFillTx/>
                <a:latin typeface="+mj-lt"/>
                <a:ea typeface="+mj-ea"/>
                <a:cs typeface="+mj-cs"/>
              </a:rPr>
              <a:t>n</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491593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23528" y="980728"/>
            <a:ext cx="8352928" cy="4824536"/>
          </a:xfrm>
        </p:spPr>
        <p:txBody>
          <a:bodyPr>
            <a:normAutofit/>
          </a:bodyPr>
          <a:lstStyle/>
          <a:p>
            <a:pPr algn="l"/>
            <a:r>
              <a:rPr lang="fr-FR" sz="2000" dirty="0" smtClean="0">
                <a:solidFill>
                  <a:schemeClr val="tx1"/>
                </a:solidFill>
              </a:rPr>
              <a:t>	Avec de l’air composé de 80% d’azote et 20% d’oxygène</a:t>
            </a:r>
          </a:p>
          <a:p>
            <a:pPr algn="l"/>
            <a:endParaRPr lang="fr-FR" sz="2000" dirty="0" smtClean="0">
              <a:solidFill>
                <a:schemeClr val="tx1"/>
              </a:solidFill>
            </a:endParaRPr>
          </a:p>
          <a:p>
            <a:pPr algn="l"/>
            <a:r>
              <a:rPr lang="fr-FR" sz="2000" dirty="0" smtClean="0">
                <a:solidFill>
                  <a:schemeClr val="tx1"/>
                </a:solidFill>
              </a:rPr>
              <a:t>	</a:t>
            </a:r>
            <a:r>
              <a:rPr lang="fr-FR" sz="2000" u="sng" dirty="0" smtClean="0">
                <a:solidFill>
                  <a:schemeClr val="tx1"/>
                </a:solidFill>
              </a:rPr>
              <a:t>Ex 1: </a:t>
            </a:r>
          </a:p>
          <a:p>
            <a:pPr algn="l"/>
            <a:r>
              <a:rPr lang="fr-FR" sz="2000" dirty="0" smtClean="0">
                <a:solidFill>
                  <a:schemeClr val="tx1"/>
                </a:solidFill>
              </a:rPr>
              <a:t>	Quelle est la pression partielle de l’O</a:t>
            </a:r>
            <a:r>
              <a:rPr lang="fr-FR" sz="2000" baseline="-25000" dirty="0" smtClean="0">
                <a:solidFill>
                  <a:schemeClr val="tx1"/>
                </a:solidFill>
              </a:rPr>
              <a:t>2</a:t>
            </a:r>
            <a:r>
              <a:rPr lang="fr-FR" sz="2000" dirty="0" smtClean="0">
                <a:solidFill>
                  <a:schemeClr val="tx1"/>
                </a:solidFill>
              </a:rPr>
              <a:t> et de N</a:t>
            </a:r>
            <a:r>
              <a:rPr lang="fr-FR" sz="2000" baseline="-25000" dirty="0" smtClean="0">
                <a:solidFill>
                  <a:schemeClr val="tx1"/>
                </a:solidFill>
              </a:rPr>
              <a:t>2</a:t>
            </a:r>
            <a:r>
              <a:rPr lang="fr-FR" sz="2000" dirty="0" smtClean="0">
                <a:solidFill>
                  <a:schemeClr val="tx1"/>
                </a:solidFill>
              </a:rPr>
              <a:t> à 40m?</a:t>
            </a:r>
          </a:p>
          <a:p>
            <a:pPr algn="l"/>
            <a:r>
              <a:rPr lang="fr-FR" sz="2000" dirty="0">
                <a:solidFill>
                  <a:schemeClr val="tx1"/>
                </a:solidFill>
              </a:rPr>
              <a:t>	</a:t>
            </a:r>
            <a:r>
              <a:rPr lang="fr-FR" sz="2000" u="sng" dirty="0" smtClean="0">
                <a:solidFill>
                  <a:schemeClr val="tx1"/>
                </a:solidFill>
              </a:rPr>
              <a:t>Ex 2: </a:t>
            </a:r>
          </a:p>
          <a:p>
            <a:pPr algn="l"/>
            <a:r>
              <a:rPr lang="fr-FR" sz="2000" dirty="0" smtClean="0">
                <a:solidFill>
                  <a:schemeClr val="tx1"/>
                </a:solidFill>
              </a:rPr>
              <a:t>	A quelle profondeur aura-t-on PPO</a:t>
            </a:r>
            <a:r>
              <a:rPr lang="fr-FR" sz="2000" baseline="-25000" dirty="0" smtClean="0">
                <a:solidFill>
                  <a:schemeClr val="tx1"/>
                </a:solidFill>
              </a:rPr>
              <a:t>2</a:t>
            </a:r>
            <a:r>
              <a:rPr lang="fr-FR" sz="2000" dirty="0" smtClean="0">
                <a:solidFill>
                  <a:schemeClr val="tx1"/>
                </a:solidFill>
              </a:rPr>
              <a:t> = 1,7 bar?</a:t>
            </a:r>
          </a:p>
          <a:p>
            <a:pPr algn="l"/>
            <a:r>
              <a:rPr lang="fr-FR" sz="2000" dirty="0">
                <a:solidFill>
                  <a:schemeClr val="tx1"/>
                </a:solidFill>
              </a:rPr>
              <a:t>	</a:t>
            </a:r>
            <a:r>
              <a:rPr lang="fr-FR" sz="2000" u="sng" dirty="0" smtClean="0">
                <a:solidFill>
                  <a:schemeClr val="tx1"/>
                </a:solidFill>
              </a:rPr>
              <a:t>Ex 3:</a:t>
            </a:r>
            <a:r>
              <a:rPr lang="fr-FR" sz="2000" dirty="0" smtClean="0">
                <a:solidFill>
                  <a:schemeClr val="tx1"/>
                </a:solidFill>
              </a:rPr>
              <a:t> </a:t>
            </a:r>
          </a:p>
          <a:p>
            <a:pPr algn="l"/>
            <a:r>
              <a:rPr lang="fr-FR" sz="2000" dirty="0">
                <a:solidFill>
                  <a:schemeClr val="tx1"/>
                </a:solidFill>
              </a:rPr>
              <a:t>	</a:t>
            </a:r>
            <a:r>
              <a:rPr lang="fr-FR" sz="2000" dirty="0" smtClean="0">
                <a:solidFill>
                  <a:schemeClr val="tx1"/>
                </a:solidFill>
              </a:rPr>
              <a:t>Pour quel mélange O</a:t>
            </a:r>
            <a:r>
              <a:rPr lang="fr-FR" sz="2000" baseline="-25000" dirty="0" smtClean="0">
                <a:solidFill>
                  <a:schemeClr val="tx1"/>
                </a:solidFill>
              </a:rPr>
              <a:t>2</a:t>
            </a:r>
            <a:r>
              <a:rPr lang="fr-FR" sz="2000" dirty="0" smtClean="0">
                <a:solidFill>
                  <a:schemeClr val="tx1"/>
                </a:solidFill>
              </a:rPr>
              <a:t>/N</a:t>
            </a:r>
            <a:r>
              <a:rPr lang="fr-FR" sz="2000" baseline="-25000" dirty="0" smtClean="0">
                <a:solidFill>
                  <a:schemeClr val="tx1"/>
                </a:solidFill>
              </a:rPr>
              <a:t>2</a:t>
            </a:r>
            <a:r>
              <a:rPr lang="fr-FR" sz="2000" dirty="0" smtClean="0">
                <a:solidFill>
                  <a:schemeClr val="tx1"/>
                </a:solidFill>
              </a:rPr>
              <a:t> a-t-on PPO</a:t>
            </a:r>
            <a:r>
              <a:rPr lang="fr-FR" sz="2000" baseline="-25000" dirty="0" smtClean="0">
                <a:solidFill>
                  <a:schemeClr val="tx1"/>
                </a:solidFill>
              </a:rPr>
              <a:t>2</a:t>
            </a:r>
            <a:r>
              <a:rPr lang="fr-FR" sz="2000" dirty="0" smtClean="0">
                <a:solidFill>
                  <a:schemeClr val="tx1"/>
                </a:solidFill>
              </a:rPr>
              <a:t> = 1,7 bar à 40m?</a:t>
            </a:r>
          </a:p>
          <a:p>
            <a:pPr algn="l"/>
            <a:r>
              <a:rPr lang="fr-FR" sz="2000" dirty="0" smtClean="0">
                <a:solidFill>
                  <a:schemeClr val="tx1"/>
                </a:solidFill>
              </a:rPr>
              <a:t>	</a:t>
            </a:r>
            <a:r>
              <a:rPr lang="fr-FR" sz="2000" u="sng" dirty="0" smtClean="0">
                <a:solidFill>
                  <a:schemeClr val="tx1"/>
                </a:solidFill>
              </a:rPr>
              <a:t>Ex 4:</a:t>
            </a:r>
          </a:p>
          <a:p>
            <a:pPr algn="l"/>
            <a:r>
              <a:rPr lang="fr-FR" sz="2000" dirty="0" smtClean="0">
                <a:solidFill>
                  <a:schemeClr val="tx1"/>
                </a:solidFill>
              </a:rPr>
              <a:t>	Quelle est la profondeur d’un plongeur qui respire de l’air dont PPO</a:t>
            </a:r>
            <a:r>
              <a:rPr lang="fr-FR" sz="2000" baseline="-25000" dirty="0" smtClean="0">
                <a:solidFill>
                  <a:schemeClr val="tx1"/>
                </a:solidFill>
              </a:rPr>
              <a:t>2</a:t>
            </a:r>
            <a:r>
              <a:rPr lang="fr-FR" sz="2000" dirty="0" smtClean="0">
                <a:solidFill>
                  <a:schemeClr val="tx1"/>
                </a:solidFill>
              </a:rPr>
              <a:t>=0,525 b ?</a:t>
            </a:r>
          </a:p>
          <a:p>
            <a:pPr algn="l"/>
            <a:r>
              <a:rPr lang="fr-FR" sz="2000" dirty="0">
                <a:solidFill>
                  <a:schemeClr val="tx1"/>
                </a:solidFill>
              </a:rPr>
              <a:t>	</a:t>
            </a:r>
            <a:endParaRPr lang="fr-FR" sz="1800" dirty="0" smtClean="0">
              <a:solidFill>
                <a:srgbClr val="FF0000"/>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5" name="Titre 1"/>
          <p:cNvSpPr txBox="1">
            <a:spLocks/>
          </p:cNvSpPr>
          <p:nvPr/>
        </p:nvSpPr>
        <p:spPr>
          <a:xfrm>
            <a:off x="1000100" y="260648"/>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3"/>
              <a:tabLst/>
              <a:defRPr/>
            </a:pPr>
            <a:r>
              <a:rPr lang="fr-FR" sz="2000" b="1" i="1" u="sng" noProof="0" dirty="0" smtClean="0">
                <a:latin typeface="+mj-lt"/>
                <a:ea typeface="+mj-ea"/>
                <a:cs typeface="+mj-cs"/>
              </a:rPr>
              <a:t>Applications</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7338915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23528" y="836712"/>
            <a:ext cx="8352928" cy="5400600"/>
          </a:xfrm>
        </p:spPr>
        <p:txBody>
          <a:bodyPr>
            <a:normAutofit/>
          </a:bodyPr>
          <a:lstStyle/>
          <a:p>
            <a:pPr algn="l"/>
            <a:r>
              <a:rPr lang="fr-FR" sz="2000" dirty="0" smtClean="0">
                <a:solidFill>
                  <a:schemeClr val="tx1"/>
                </a:solidFill>
              </a:rPr>
              <a:t>	</a:t>
            </a:r>
            <a:r>
              <a:rPr lang="fr-FR" sz="2000" u="sng" dirty="0" smtClean="0">
                <a:solidFill>
                  <a:schemeClr val="tx1"/>
                </a:solidFill>
              </a:rPr>
              <a:t>Ex 1: </a:t>
            </a:r>
          </a:p>
          <a:p>
            <a:pPr algn="l"/>
            <a:r>
              <a:rPr lang="fr-FR" sz="2000" dirty="0" smtClean="0">
                <a:solidFill>
                  <a:schemeClr val="tx1"/>
                </a:solidFill>
              </a:rPr>
              <a:t>	PPN</a:t>
            </a:r>
            <a:r>
              <a:rPr lang="fr-FR" sz="2000" baseline="-25000" dirty="0" smtClean="0">
                <a:solidFill>
                  <a:schemeClr val="tx1"/>
                </a:solidFill>
              </a:rPr>
              <a:t>2</a:t>
            </a:r>
            <a:r>
              <a:rPr lang="fr-FR" sz="2000" dirty="0" smtClean="0">
                <a:solidFill>
                  <a:schemeClr val="tx1"/>
                </a:solidFill>
              </a:rPr>
              <a:t> = P abs. (5bars à 40m) x 80 (% gaz) / 100 = 4 bars</a:t>
            </a:r>
          </a:p>
          <a:p>
            <a:pPr algn="l"/>
            <a:r>
              <a:rPr lang="fr-FR" sz="2000" dirty="0">
                <a:solidFill>
                  <a:schemeClr val="tx1"/>
                </a:solidFill>
              </a:rPr>
              <a:t>	</a:t>
            </a:r>
            <a:r>
              <a:rPr lang="fr-FR" sz="2000" dirty="0" smtClean="0">
                <a:solidFill>
                  <a:schemeClr val="tx1"/>
                </a:solidFill>
              </a:rPr>
              <a:t>PPO</a:t>
            </a:r>
            <a:r>
              <a:rPr lang="fr-FR" sz="2000" baseline="-25000" dirty="0" smtClean="0">
                <a:solidFill>
                  <a:schemeClr val="tx1"/>
                </a:solidFill>
              </a:rPr>
              <a:t>2</a:t>
            </a:r>
            <a:r>
              <a:rPr lang="fr-FR" sz="2000" dirty="0" smtClean="0">
                <a:solidFill>
                  <a:schemeClr val="tx1"/>
                </a:solidFill>
              </a:rPr>
              <a:t> = 5 x 20 / 100 = 1 bar</a:t>
            </a:r>
          </a:p>
          <a:p>
            <a:pPr algn="l"/>
            <a:r>
              <a:rPr lang="fr-FR" sz="2000" dirty="0">
                <a:solidFill>
                  <a:schemeClr val="tx1"/>
                </a:solidFill>
              </a:rPr>
              <a:t>	</a:t>
            </a:r>
            <a:r>
              <a:rPr lang="fr-FR" sz="2000" u="sng" dirty="0" smtClean="0">
                <a:solidFill>
                  <a:schemeClr val="tx1"/>
                </a:solidFill>
              </a:rPr>
              <a:t>Ex 2: </a:t>
            </a:r>
          </a:p>
          <a:p>
            <a:pPr algn="l"/>
            <a:r>
              <a:rPr lang="fr-FR" sz="2000" dirty="0" smtClean="0">
                <a:solidFill>
                  <a:schemeClr val="tx1"/>
                </a:solidFill>
              </a:rPr>
              <a:t>	PPO</a:t>
            </a:r>
            <a:r>
              <a:rPr lang="fr-FR" sz="2000" baseline="-25000" dirty="0" smtClean="0">
                <a:solidFill>
                  <a:schemeClr val="tx1"/>
                </a:solidFill>
              </a:rPr>
              <a:t>2</a:t>
            </a:r>
            <a:r>
              <a:rPr lang="fr-FR" sz="2000" dirty="0" smtClean="0">
                <a:solidFill>
                  <a:schemeClr val="tx1"/>
                </a:solidFill>
              </a:rPr>
              <a:t> = 1,7 bar = P abs x 20 /100 donc P abs = 1,7 x 100 / 20 = 8,5 bars</a:t>
            </a:r>
          </a:p>
          <a:p>
            <a:pPr algn="l"/>
            <a:r>
              <a:rPr lang="fr-FR" sz="2000" dirty="0" smtClean="0">
                <a:solidFill>
                  <a:schemeClr val="tx1"/>
                </a:solidFill>
              </a:rPr>
              <a:t>Soit 75m.</a:t>
            </a:r>
          </a:p>
          <a:p>
            <a:pPr algn="l"/>
            <a:r>
              <a:rPr lang="fr-FR" sz="2000" dirty="0">
                <a:solidFill>
                  <a:schemeClr val="tx1"/>
                </a:solidFill>
              </a:rPr>
              <a:t>	</a:t>
            </a:r>
            <a:r>
              <a:rPr lang="fr-FR" sz="2000" u="sng" dirty="0" smtClean="0">
                <a:solidFill>
                  <a:schemeClr val="tx1"/>
                </a:solidFill>
              </a:rPr>
              <a:t>Ex 3:</a:t>
            </a:r>
            <a:r>
              <a:rPr lang="fr-FR" sz="2000" dirty="0" smtClean="0">
                <a:solidFill>
                  <a:schemeClr val="tx1"/>
                </a:solidFill>
              </a:rPr>
              <a:t> </a:t>
            </a:r>
          </a:p>
          <a:p>
            <a:pPr algn="l"/>
            <a:r>
              <a:rPr lang="fr-FR" sz="2000" dirty="0">
                <a:solidFill>
                  <a:schemeClr val="tx1"/>
                </a:solidFill>
              </a:rPr>
              <a:t>	</a:t>
            </a:r>
            <a:r>
              <a:rPr lang="fr-FR" sz="2000" dirty="0" smtClean="0">
                <a:solidFill>
                  <a:schemeClr val="tx1"/>
                </a:solidFill>
              </a:rPr>
              <a:t>PPO</a:t>
            </a:r>
            <a:r>
              <a:rPr lang="fr-FR" sz="2000" baseline="-25000" dirty="0" smtClean="0">
                <a:solidFill>
                  <a:schemeClr val="tx1"/>
                </a:solidFill>
              </a:rPr>
              <a:t>2</a:t>
            </a:r>
            <a:r>
              <a:rPr lang="fr-FR" sz="2000" dirty="0" smtClean="0">
                <a:solidFill>
                  <a:schemeClr val="tx1"/>
                </a:solidFill>
              </a:rPr>
              <a:t> = 1,7 bar à 40m (P abs = 5 bars); </a:t>
            </a:r>
          </a:p>
          <a:p>
            <a:pPr algn="l"/>
            <a:r>
              <a:rPr lang="fr-FR" sz="2000" dirty="0" smtClean="0">
                <a:solidFill>
                  <a:schemeClr val="tx1"/>
                </a:solidFill>
              </a:rPr>
              <a:t>	1,7 = 5 x (%O</a:t>
            </a:r>
            <a:r>
              <a:rPr lang="fr-FR" sz="2000" baseline="-25000" dirty="0" smtClean="0">
                <a:solidFill>
                  <a:schemeClr val="tx1"/>
                </a:solidFill>
              </a:rPr>
              <a:t>2</a:t>
            </a:r>
            <a:r>
              <a:rPr lang="fr-FR" sz="2000" dirty="0" smtClean="0">
                <a:solidFill>
                  <a:schemeClr val="tx1"/>
                </a:solidFill>
              </a:rPr>
              <a:t>) / 100 </a:t>
            </a:r>
            <a:r>
              <a:rPr lang="fr-FR" sz="2000" dirty="0">
                <a:solidFill>
                  <a:schemeClr val="tx1"/>
                </a:solidFill>
              </a:rPr>
              <a:t>donc (%O</a:t>
            </a:r>
            <a:r>
              <a:rPr lang="fr-FR" sz="2000" baseline="-25000" dirty="0">
                <a:solidFill>
                  <a:schemeClr val="tx1"/>
                </a:solidFill>
              </a:rPr>
              <a:t>2</a:t>
            </a:r>
            <a:r>
              <a:rPr lang="fr-FR" sz="2000" dirty="0">
                <a:solidFill>
                  <a:schemeClr val="tx1"/>
                </a:solidFill>
              </a:rPr>
              <a:t>) </a:t>
            </a:r>
            <a:r>
              <a:rPr lang="fr-FR" sz="2000" dirty="0" smtClean="0">
                <a:solidFill>
                  <a:schemeClr val="tx1"/>
                </a:solidFill>
              </a:rPr>
              <a:t>= 1,7 x 100 / 5 = 34%</a:t>
            </a:r>
          </a:p>
          <a:p>
            <a:pPr algn="l"/>
            <a:r>
              <a:rPr lang="fr-FR" sz="2000" dirty="0" smtClean="0">
                <a:solidFill>
                  <a:schemeClr val="tx1"/>
                </a:solidFill>
              </a:rPr>
              <a:t>	Donc N</a:t>
            </a:r>
            <a:r>
              <a:rPr lang="fr-FR" sz="2000" baseline="-25000" dirty="0" smtClean="0">
                <a:solidFill>
                  <a:schemeClr val="tx1"/>
                </a:solidFill>
              </a:rPr>
              <a:t>2</a:t>
            </a:r>
            <a:r>
              <a:rPr lang="fr-FR" sz="2000" dirty="0" smtClean="0">
                <a:solidFill>
                  <a:schemeClr val="tx1"/>
                </a:solidFill>
              </a:rPr>
              <a:t> = 100 – 34 = 66%</a:t>
            </a:r>
          </a:p>
          <a:p>
            <a:pPr algn="l"/>
            <a:r>
              <a:rPr lang="fr-FR" sz="2000" dirty="0" smtClean="0">
                <a:solidFill>
                  <a:schemeClr val="tx1"/>
                </a:solidFill>
              </a:rPr>
              <a:t>	</a:t>
            </a:r>
            <a:r>
              <a:rPr lang="fr-FR" sz="2000" u="sng" dirty="0" smtClean="0">
                <a:solidFill>
                  <a:schemeClr val="tx1"/>
                </a:solidFill>
              </a:rPr>
              <a:t>Ex 4:</a:t>
            </a:r>
          </a:p>
          <a:p>
            <a:pPr algn="l"/>
            <a:r>
              <a:rPr lang="fr-FR" sz="2000" dirty="0" smtClean="0">
                <a:solidFill>
                  <a:schemeClr val="tx1"/>
                </a:solidFill>
              </a:rPr>
              <a:t>PPO</a:t>
            </a:r>
            <a:r>
              <a:rPr lang="fr-FR" sz="2000" baseline="-25000" dirty="0" smtClean="0">
                <a:solidFill>
                  <a:schemeClr val="tx1"/>
                </a:solidFill>
              </a:rPr>
              <a:t>2</a:t>
            </a:r>
            <a:r>
              <a:rPr lang="fr-FR" sz="2000" dirty="0" smtClean="0">
                <a:solidFill>
                  <a:schemeClr val="tx1"/>
                </a:solidFill>
              </a:rPr>
              <a:t> </a:t>
            </a:r>
            <a:r>
              <a:rPr lang="fr-FR" sz="2000" dirty="0">
                <a:solidFill>
                  <a:schemeClr val="tx1"/>
                </a:solidFill>
              </a:rPr>
              <a:t>= </a:t>
            </a:r>
            <a:r>
              <a:rPr lang="fr-FR" sz="2000" dirty="0" smtClean="0">
                <a:solidFill>
                  <a:schemeClr val="tx1"/>
                </a:solidFill>
              </a:rPr>
              <a:t>0,525 = P abs x 20% / 100 donc P abs = 0,525 x100 / 20 = 2,625</a:t>
            </a:r>
          </a:p>
          <a:p>
            <a:pPr algn="l"/>
            <a:r>
              <a:rPr lang="fr-FR" sz="2000" dirty="0" smtClean="0">
                <a:solidFill>
                  <a:schemeClr val="tx1"/>
                </a:solidFill>
              </a:rPr>
              <a:t>Soit 16,25m</a:t>
            </a:r>
            <a:endParaRPr lang="fr-FR" sz="1800" dirty="0" smtClean="0">
              <a:solidFill>
                <a:srgbClr val="FF0000"/>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5" name="Titre 1"/>
          <p:cNvSpPr txBox="1">
            <a:spLocks/>
          </p:cNvSpPr>
          <p:nvPr/>
        </p:nvSpPr>
        <p:spPr>
          <a:xfrm>
            <a:off x="1000100" y="260648"/>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3"/>
              <a:tabLst/>
              <a:defRPr/>
            </a:pPr>
            <a:r>
              <a:rPr lang="fr-FR" sz="2000" b="1" i="1" u="sng" noProof="0" dirty="0" smtClean="0">
                <a:latin typeface="+mj-lt"/>
                <a:ea typeface="+mj-ea"/>
                <a:cs typeface="+mj-cs"/>
              </a:rPr>
              <a:t>Applications</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669765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23528" y="1124744"/>
            <a:ext cx="8352928" cy="3528392"/>
          </a:xfrm>
        </p:spPr>
        <p:txBody>
          <a:bodyPr>
            <a:normAutofit/>
          </a:bodyPr>
          <a:lstStyle/>
          <a:p>
            <a:pPr marL="285750" indent="-285750" algn="l">
              <a:buFont typeface="Wingdings" pitchFamily="2" charset="2"/>
              <a:buChar char="ü"/>
            </a:pPr>
            <a:r>
              <a:rPr lang="fr-FR" sz="2000" dirty="0" smtClean="0">
                <a:solidFill>
                  <a:schemeClr val="tx1"/>
                </a:solidFill>
              </a:rPr>
              <a:t>Calcul des pressions partielles et des profondeurs limites en fonction de la toxicité.</a:t>
            </a:r>
          </a:p>
          <a:p>
            <a:pPr algn="l"/>
            <a:endParaRPr lang="fr-FR" sz="2000" dirty="0" smtClean="0">
              <a:solidFill>
                <a:schemeClr val="tx1"/>
              </a:solidFill>
            </a:endParaRPr>
          </a:p>
          <a:p>
            <a:pPr marL="285750" indent="-285750" algn="l">
              <a:buFont typeface="Wingdings" pitchFamily="2" charset="2"/>
              <a:buChar char="ü"/>
            </a:pPr>
            <a:r>
              <a:rPr lang="fr-FR" sz="2000" dirty="0" smtClean="0">
                <a:solidFill>
                  <a:schemeClr val="tx1"/>
                </a:solidFill>
              </a:rPr>
              <a:t>Confection des mélanges respiratoires pour la plongée aux mélanges.</a:t>
            </a:r>
          </a:p>
          <a:p>
            <a:pPr algn="l"/>
            <a:endParaRPr lang="fr-FR" sz="2000" dirty="0" smtClean="0">
              <a:solidFill>
                <a:schemeClr val="tx1"/>
              </a:solidFill>
            </a:endParaRPr>
          </a:p>
          <a:p>
            <a:pPr marL="285750" indent="-285750" algn="l">
              <a:buFont typeface="Wingdings" pitchFamily="2" charset="2"/>
              <a:buChar char="ü"/>
            </a:pPr>
            <a:r>
              <a:rPr lang="fr-FR" sz="2000" dirty="0" smtClean="0">
                <a:solidFill>
                  <a:schemeClr val="tx1"/>
                </a:solidFill>
              </a:rPr>
              <a:t>Oxygénothérapie hyperbare (caisson de recompression) et normobare.</a:t>
            </a:r>
          </a:p>
          <a:p>
            <a:pPr algn="l"/>
            <a:endParaRPr lang="fr-FR" sz="2000" dirty="0" smtClean="0">
              <a:solidFill>
                <a:schemeClr val="tx1"/>
              </a:solidFill>
            </a:endParaRPr>
          </a:p>
          <a:p>
            <a:pPr marL="285750" indent="-285750" algn="l">
              <a:buFont typeface="Wingdings" pitchFamily="2" charset="2"/>
              <a:buChar char="ü"/>
            </a:pPr>
            <a:r>
              <a:rPr lang="fr-FR" sz="2000" dirty="0" smtClean="0">
                <a:solidFill>
                  <a:schemeClr val="tx1"/>
                </a:solidFill>
              </a:rPr>
              <a:t>Elaboration des tables de plongée: Recherche de la tension d’azote (TN</a:t>
            </a:r>
            <a:r>
              <a:rPr lang="fr-FR" sz="2000" baseline="-25000" dirty="0" smtClean="0">
                <a:solidFill>
                  <a:schemeClr val="tx1"/>
                </a:solidFill>
              </a:rPr>
              <a:t>2</a:t>
            </a:r>
            <a:r>
              <a:rPr lang="fr-FR" sz="2000" dirty="0" smtClean="0">
                <a:solidFill>
                  <a:schemeClr val="tx1"/>
                </a:solidFill>
              </a:rPr>
              <a:t>) en fonction de la PPN</a:t>
            </a:r>
            <a:r>
              <a:rPr lang="fr-FR" sz="2000" baseline="-25000" dirty="0" smtClean="0">
                <a:solidFill>
                  <a:schemeClr val="tx1"/>
                </a:solidFill>
              </a:rPr>
              <a:t>2</a:t>
            </a:r>
            <a:r>
              <a:rPr lang="fr-FR" sz="2000" dirty="0" smtClean="0">
                <a:solidFill>
                  <a:schemeClr val="tx1"/>
                </a:solidFill>
              </a:rPr>
              <a:t> respiré (loi de Henry)</a:t>
            </a:r>
            <a:endParaRPr lang="fr-FR" sz="1800" dirty="0" smtClean="0">
              <a:solidFill>
                <a:schemeClr val="tx1"/>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5" name="Titre 1"/>
          <p:cNvSpPr txBox="1">
            <a:spLocks/>
          </p:cNvSpPr>
          <p:nvPr/>
        </p:nvSpPr>
        <p:spPr>
          <a:xfrm>
            <a:off x="1000100" y="260648"/>
            <a:ext cx="3929090" cy="428627"/>
          </a:xfrm>
          <a:prstGeom prst="rect">
            <a:avLst/>
          </a:prstGeom>
        </p:spPr>
        <p:txBody>
          <a:bodyPr vert="horz" lIns="91440" tIns="45720" rIns="91440" bIns="45720" rtlCol="0" anchor="ctr">
            <a:normAutofit fontScale="97500"/>
          </a:bodyPr>
          <a:lstStyle/>
          <a:p>
            <a:pPr marR="0" lvl="0" algn="l" defTabSz="914400" rtl="0" eaLnBrk="1" fontAlgn="auto" latinLnBrk="0" hangingPunct="1">
              <a:lnSpc>
                <a:spcPct val="100000"/>
              </a:lnSpc>
              <a:spcBef>
                <a:spcPct val="0"/>
              </a:spcBef>
              <a:spcAft>
                <a:spcPts val="0"/>
              </a:spcAft>
              <a:buClrTx/>
              <a:buSzTx/>
              <a:tabLst/>
              <a:defRPr/>
            </a:pPr>
            <a:r>
              <a:rPr lang="fr-FR" sz="2000" b="1" i="1" u="sng" noProof="0" dirty="0" smtClean="0">
                <a:latin typeface="+mj-lt"/>
                <a:ea typeface="+mj-ea"/>
                <a:cs typeface="+mj-cs"/>
              </a:rPr>
              <a:t>En plongée</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068229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285729"/>
            <a:ext cx="5500726" cy="714379"/>
          </a:xfrm>
        </p:spPr>
        <p:txBody>
          <a:bodyPr>
            <a:normAutofit/>
          </a:bodyPr>
          <a:lstStyle/>
          <a:p>
            <a:pPr marL="571500" indent="-571500" algn="l">
              <a:buFont typeface="+mj-lt"/>
              <a:buAutoNum type="romanUcPeriod" startAt="6"/>
            </a:pPr>
            <a:r>
              <a:rPr lang="fr-FR" sz="2800" b="1" u="sng" dirty="0" smtClean="0"/>
              <a:t>LOI DE HENRY</a:t>
            </a:r>
            <a:endParaRPr lang="fr-FR" sz="2800" b="1" u="sng" dirty="0"/>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6" name="Titre 1"/>
          <p:cNvSpPr txBox="1">
            <a:spLocks/>
          </p:cNvSpPr>
          <p:nvPr/>
        </p:nvSpPr>
        <p:spPr>
          <a:xfrm>
            <a:off x="1000100" y="1000109"/>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a:tabLst/>
              <a:defRPr/>
            </a:pPr>
            <a:r>
              <a:rPr lang="fr-FR" sz="2000" b="1" i="1" u="sng" dirty="0" smtClean="0">
                <a:latin typeface="+mj-lt"/>
                <a:ea typeface="+mj-ea"/>
                <a:cs typeface="+mj-cs"/>
              </a:rPr>
              <a:t>Justification</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8" name="Titre 1"/>
          <p:cNvSpPr txBox="1">
            <a:spLocks/>
          </p:cNvSpPr>
          <p:nvPr/>
        </p:nvSpPr>
        <p:spPr>
          <a:xfrm>
            <a:off x="251520" y="1556792"/>
            <a:ext cx="8424936" cy="1440160"/>
          </a:xfrm>
          <a:prstGeom prst="rect">
            <a:avLst/>
          </a:prstGeom>
        </p:spPr>
        <p:txBody>
          <a:bodyPr vert="horz" lIns="91440" tIns="45720" rIns="91440" bIns="45720" rtlCol="0" anchor="t" anchorCtr="0">
            <a:normAutofit fontScale="97500"/>
          </a:bodyPr>
          <a:lstStyle/>
          <a:p>
            <a:pPr marR="0" lvl="0" algn="l" defTabSz="914400" rtl="0" eaLnBrk="1" fontAlgn="auto" latinLnBrk="0" hangingPunct="1">
              <a:lnSpc>
                <a:spcPct val="100000"/>
              </a:lnSpc>
              <a:spcBef>
                <a:spcPct val="0"/>
              </a:spcBef>
              <a:spcAft>
                <a:spcPts val="0"/>
              </a:spcAft>
              <a:buClrTx/>
              <a:buSzTx/>
              <a:tabLst/>
              <a:defRPr/>
            </a:pPr>
            <a:r>
              <a:rPr lang="fr-FR" sz="2000" dirty="0" smtClean="0">
                <a:latin typeface="+mj-lt"/>
                <a:ea typeface="+mj-ea"/>
                <a:cs typeface="+mj-cs"/>
              </a:rPr>
              <a:t>	le corps est composé de 75% de liquides.</a:t>
            </a:r>
          </a:p>
          <a:p>
            <a:pPr marR="0" lvl="0" algn="l" defTabSz="914400" rtl="0" eaLnBrk="1" fontAlgn="auto" latinLnBrk="0" hangingPunct="1">
              <a:lnSpc>
                <a:spcPct val="100000"/>
              </a:lnSpc>
              <a:spcBef>
                <a:spcPct val="0"/>
              </a:spcBef>
              <a:spcAft>
                <a:spcPts val="0"/>
              </a:spcAft>
              <a:buClrTx/>
              <a:buSzTx/>
              <a:tabLst/>
              <a:defRPr/>
            </a:pPr>
            <a:r>
              <a:rPr lang="fr-FR" sz="2000" dirty="0">
                <a:latin typeface="+mj-lt"/>
                <a:ea typeface="+mj-ea"/>
                <a:cs typeface="+mj-cs"/>
              </a:rPr>
              <a:t>	</a:t>
            </a:r>
            <a:r>
              <a:rPr lang="fr-FR" sz="2000" dirty="0" smtClean="0">
                <a:latin typeface="+mj-lt"/>
                <a:ea typeface="+mj-ea"/>
                <a:cs typeface="+mj-cs"/>
              </a:rPr>
              <a:t>Les liquides sont incompressibles et les gaz compressibles.</a:t>
            </a:r>
          </a:p>
          <a:p>
            <a:pPr marR="0" lvl="0" algn="l" defTabSz="914400" rtl="0" eaLnBrk="1" fontAlgn="auto" latinLnBrk="0" hangingPunct="1">
              <a:lnSpc>
                <a:spcPct val="100000"/>
              </a:lnSpc>
              <a:spcBef>
                <a:spcPct val="0"/>
              </a:spcBef>
              <a:spcAft>
                <a:spcPts val="0"/>
              </a:spcAft>
              <a:buClrTx/>
              <a:buSzTx/>
              <a:tabLst/>
              <a:defRPr/>
            </a:pPr>
            <a:r>
              <a:rPr lang="fr-FR" sz="2000" dirty="0">
                <a:latin typeface="+mj-lt"/>
                <a:ea typeface="+mj-ea"/>
                <a:cs typeface="+mj-cs"/>
              </a:rPr>
              <a:t>	</a:t>
            </a:r>
            <a:r>
              <a:rPr lang="fr-FR" sz="2000" dirty="0" smtClean="0">
                <a:latin typeface="+mj-lt"/>
                <a:ea typeface="+mj-ea"/>
                <a:cs typeface="+mj-cs"/>
              </a:rPr>
              <a:t>Les liquides dissolvent les gaz. (boissons gazeuses)</a:t>
            </a:r>
          </a:p>
          <a:p>
            <a:pPr>
              <a:spcBef>
                <a:spcPct val="0"/>
              </a:spcBef>
              <a:defRPr/>
            </a:pPr>
            <a:r>
              <a:rPr lang="fr-FR" sz="2000" dirty="0">
                <a:latin typeface="+mj-lt"/>
                <a:ea typeface="+mj-ea"/>
                <a:cs typeface="+mj-cs"/>
              </a:rPr>
              <a:t>	</a:t>
            </a:r>
            <a:r>
              <a:rPr lang="fr-FR" sz="2000" dirty="0"/>
              <a:t>Le plongeur va dissoudre plus de gaz au fond qu’à la surface</a:t>
            </a:r>
            <a:r>
              <a:rPr lang="fr-FR" sz="2000" dirty="0" smtClean="0"/>
              <a:t>.</a:t>
            </a:r>
            <a:endParaRPr lang="fr-FR" sz="2000" dirty="0"/>
          </a:p>
        </p:txBody>
      </p:sp>
      <p:sp>
        <p:nvSpPr>
          <p:cNvPr id="7" name="Titre 1"/>
          <p:cNvSpPr txBox="1">
            <a:spLocks/>
          </p:cNvSpPr>
          <p:nvPr/>
        </p:nvSpPr>
        <p:spPr>
          <a:xfrm>
            <a:off x="1152500" y="3140968"/>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2"/>
              <a:tabLst/>
              <a:defRPr/>
            </a:pPr>
            <a:r>
              <a:rPr lang="fr-FR" sz="2000" b="1" i="1" u="sng" dirty="0" smtClean="0">
                <a:latin typeface="+mj-lt"/>
                <a:ea typeface="+mj-ea"/>
                <a:cs typeface="+mj-cs"/>
              </a:rPr>
              <a:t>Loi de Henry</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9" name="Titre 1"/>
          <p:cNvSpPr txBox="1">
            <a:spLocks/>
          </p:cNvSpPr>
          <p:nvPr/>
        </p:nvSpPr>
        <p:spPr>
          <a:xfrm>
            <a:off x="403920" y="3645024"/>
            <a:ext cx="8424936" cy="2016224"/>
          </a:xfrm>
          <a:prstGeom prst="rect">
            <a:avLst/>
          </a:prstGeom>
        </p:spPr>
        <p:txBody>
          <a:bodyPr vert="horz" lIns="91440" tIns="45720" rIns="91440" bIns="45720" rtlCol="0" anchor="t" anchorCtr="0">
            <a:normAutofit fontScale="97500"/>
          </a:bodyPr>
          <a:lstStyle/>
          <a:p>
            <a:pPr marR="0" lvl="0" algn="l" defTabSz="914400" rtl="0" eaLnBrk="1" fontAlgn="auto" latinLnBrk="0" hangingPunct="1">
              <a:lnSpc>
                <a:spcPct val="100000"/>
              </a:lnSpc>
              <a:spcBef>
                <a:spcPct val="0"/>
              </a:spcBef>
              <a:spcAft>
                <a:spcPts val="0"/>
              </a:spcAft>
              <a:buClrTx/>
              <a:buSzTx/>
              <a:tabLst/>
              <a:defRPr/>
            </a:pPr>
            <a:r>
              <a:rPr lang="fr-FR" sz="2000" dirty="0" smtClean="0">
                <a:latin typeface="+mj-lt"/>
                <a:ea typeface="+mj-ea"/>
                <a:cs typeface="+mj-cs"/>
              </a:rPr>
              <a:t>	</a:t>
            </a:r>
            <a:r>
              <a:rPr lang="fr-FR" sz="2000" b="1" dirty="0" smtClean="0">
                <a:latin typeface="+mj-lt"/>
                <a:ea typeface="+mj-ea"/>
                <a:cs typeface="+mj-cs"/>
              </a:rPr>
              <a:t>A température donnée, la quantité de gaz dissoute à saturation dans un liquide est proportionnelle à la pression partielle du gaz au-dessus de ce liquide.</a:t>
            </a:r>
            <a:endParaRPr lang="fr-FR" sz="2000" dirty="0" smtClean="0">
              <a:latin typeface="+mj-lt"/>
              <a:ea typeface="+mj-ea"/>
              <a:cs typeface="+mj-cs"/>
            </a:endParaRPr>
          </a:p>
          <a:p>
            <a:pPr>
              <a:spcBef>
                <a:spcPct val="0"/>
              </a:spcBef>
              <a:defRPr/>
            </a:pPr>
            <a:r>
              <a:rPr lang="fr-FR" sz="2000" dirty="0">
                <a:latin typeface="+mj-lt"/>
                <a:ea typeface="+mj-ea"/>
                <a:cs typeface="+mj-cs"/>
              </a:rPr>
              <a:t>	</a:t>
            </a:r>
            <a:r>
              <a:rPr lang="fr-FR" sz="2000" dirty="0" smtClean="0"/>
              <a:t>La température ne nous </a:t>
            </a:r>
            <a:r>
              <a:rPr lang="fr-FR" sz="2000" dirty="0" err="1" smtClean="0"/>
              <a:t>interesse</a:t>
            </a:r>
            <a:r>
              <a:rPr lang="fr-FR" sz="2000" dirty="0" smtClean="0"/>
              <a:t> pas car le plongeur est à T° constante.</a:t>
            </a:r>
            <a:endParaRPr lang="fr-FR" sz="2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351909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6" name="Titre 1"/>
          <p:cNvSpPr txBox="1">
            <a:spLocks/>
          </p:cNvSpPr>
          <p:nvPr/>
        </p:nvSpPr>
        <p:spPr>
          <a:xfrm>
            <a:off x="1000100" y="260648"/>
            <a:ext cx="501206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3"/>
              <a:tabLst/>
              <a:defRPr/>
            </a:pPr>
            <a:r>
              <a:rPr lang="fr-FR" sz="2000" b="1" i="1" u="sng" dirty="0" smtClean="0">
                <a:latin typeface="+mj-lt"/>
                <a:ea typeface="+mj-ea"/>
                <a:cs typeface="+mj-cs"/>
              </a:rPr>
              <a:t>Définitions et notions</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8" name="Titre 1"/>
          <p:cNvSpPr txBox="1">
            <a:spLocks/>
          </p:cNvSpPr>
          <p:nvPr/>
        </p:nvSpPr>
        <p:spPr>
          <a:xfrm>
            <a:off x="179512" y="764704"/>
            <a:ext cx="8424936" cy="3672408"/>
          </a:xfrm>
          <a:prstGeom prst="rect">
            <a:avLst/>
          </a:prstGeom>
        </p:spPr>
        <p:txBody>
          <a:bodyPr vert="horz" lIns="91440" tIns="45720" rIns="91440" bIns="45720" rtlCol="0" anchor="t" anchorCtr="0">
            <a:normAutofit fontScale="97500"/>
          </a:bodyPr>
          <a:lstStyle/>
          <a:p>
            <a:pPr marL="457200" marR="0" lvl="0" indent="-457200" algn="l" defTabSz="914400" rtl="0" eaLnBrk="1" fontAlgn="auto" latinLnBrk="0" hangingPunct="1">
              <a:lnSpc>
                <a:spcPct val="100000"/>
              </a:lnSpc>
              <a:spcBef>
                <a:spcPct val="0"/>
              </a:spcBef>
              <a:spcAft>
                <a:spcPts val="0"/>
              </a:spcAft>
              <a:buClrTx/>
              <a:buSzTx/>
              <a:buFont typeface="+mj-lt"/>
              <a:buAutoNum type="alphaLcParenR"/>
              <a:tabLst/>
              <a:defRPr/>
            </a:pPr>
            <a:r>
              <a:rPr lang="fr-FR" sz="2000" b="1" dirty="0" smtClean="0">
                <a:latin typeface="+mj-lt"/>
                <a:ea typeface="+mj-ea"/>
                <a:cs typeface="+mj-cs"/>
              </a:rPr>
              <a:t>Les 5 états de saturation</a:t>
            </a:r>
            <a:r>
              <a:rPr lang="fr-FR" sz="2000" dirty="0" smtClean="0">
                <a:latin typeface="+mj-lt"/>
                <a:ea typeface="+mj-ea"/>
                <a:cs typeface="+mj-cs"/>
              </a:rPr>
              <a:t>.</a:t>
            </a:r>
          </a:p>
          <a:p>
            <a:pPr marR="0" lvl="0" algn="l" defTabSz="914400" rtl="0" eaLnBrk="1" fontAlgn="auto" latinLnBrk="0" hangingPunct="1">
              <a:lnSpc>
                <a:spcPct val="100000"/>
              </a:lnSpc>
              <a:spcBef>
                <a:spcPct val="0"/>
              </a:spcBef>
              <a:spcAft>
                <a:spcPts val="0"/>
              </a:spcAft>
              <a:buClrTx/>
              <a:buSzTx/>
              <a:tabLst/>
              <a:defRPr/>
            </a:pPr>
            <a:endParaRPr lang="fr-FR" sz="2000" dirty="0" smtClean="0">
              <a:latin typeface="+mj-lt"/>
              <a:ea typeface="+mj-ea"/>
              <a:cs typeface="+mj-cs"/>
            </a:endParaRPr>
          </a:p>
          <a:p>
            <a:pPr marR="0" lvl="0" algn="l" defTabSz="914400" rtl="0" eaLnBrk="1" fontAlgn="auto" latinLnBrk="0" hangingPunct="1">
              <a:lnSpc>
                <a:spcPct val="100000"/>
              </a:lnSpc>
              <a:spcBef>
                <a:spcPct val="0"/>
              </a:spcBef>
              <a:spcAft>
                <a:spcPts val="0"/>
              </a:spcAft>
              <a:buClrTx/>
              <a:buSzTx/>
              <a:tabLst/>
              <a:defRPr/>
            </a:pPr>
            <a:r>
              <a:rPr lang="fr-FR" sz="2000" dirty="0">
                <a:latin typeface="+mj-lt"/>
                <a:ea typeface="+mj-ea"/>
                <a:cs typeface="+mj-cs"/>
              </a:rPr>
              <a:t>	</a:t>
            </a:r>
            <a:endParaRPr lang="fr-FR" sz="2000" dirty="0"/>
          </a:p>
        </p:txBody>
      </p:sp>
      <p:sp>
        <p:nvSpPr>
          <p:cNvPr id="9" name="Titre 1"/>
          <p:cNvSpPr txBox="1">
            <a:spLocks/>
          </p:cNvSpPr>
          <p:nvPr/>
        </p:nvSpPr>
        <p:spPr>
          <a:xfrm>
            <a:off x="425620" y="4797152"/>
            <a:ext cx="8424936" cy="1440160"/>
          </a:xfrm>
          <a:prstGeom prst="rect">
            <a:avLst/>
          </a:prstGeom>
        </p:spPr>
        <p:txBody>
          <a:bodyPr vert="horz" lIns="91440" tIns="45720" rIns="91440" bIns="45720" rtlCol="0" anchor="t" anchorCtr="0">
            <a:normAutofit fontScale="97500"/>
          </a:bodyPr>
          <a:lstStyle/>
          <a:p>
            <a:pPr marR="0" lvl="0" algn="l" defTabSz="914400" rtl="0" eaLnBrk="1" fontAlgn="auto" latinLnBrk="0" hangingPunct="1">
              <a:lnSpc>
                <a:spcPct val="100000"/>
              </a:lnSpc>
              <a:spcBef>
                <a:spcPct val="0"/>
              </a:spcBef>
              <a:spcAft>
                <a:spcPts val="0"/>
              </a:spcAft>
              <a:buClrTx/>
              <a:buSzTx/>
              <a:tabLst/>
              <a:defRPr/>
            </a:pPr>
            <a:r>
              <a:rPr lang="fr-FR" sz="2000" dirty="0" smtClean="0">
                <a:latin typeface="+mj-lt"/>
                <a:ea typeface="+mj-ea"/>
                <a:cs typeface="+mj-cs"/>
              </a:rPr>
              <a:t>	</a:t>
            </a:r>
            <a:r>
              <a:rPr lang="fr-FR" sz="2000" dirty="0">
                <a:latin typeface="+mj-lt"/>
                <a:ea typeface="+mj-ea"/>
                <a:cs typeface="+mj-cs"/>
              </a:rPr>
              <a:t>	</a:t>
            </a:r>
            <a:r>
              <a:rPr lang="fr-FR" sz="2000" dirty="0" smtClean="0"/>
              <a:t>Le dernier stade se situe au-delà du </a:t>
            </a:r>
            <a:r>
              <a:rPr lang="fr-FR" sz="2000" b="1" dirty="0" smtClean="0"/>
              <a:t>seuil de sur saturation critique</a:t>
            </a:r>
            <a:r>
              <a:rPr lang="fr-FR" sz="2000" dirty="0" smtClean="0"/>
              <a:t>:</a:t>
            </a:r>
          </a:p>
          <a:p>
            <a:pPr marR="0" lvl="0" algn="l" defTabSz="914400" rtl="0" eaLnBrk="1" fontAlgn="auto" latinLnBrk="0" hangingPunct="1">
              <a:lnSpc>
                <a:spcPct val="100000"/>
              </a:lnSpc>
              <a:spcBef>
                <a:spcPct val="0"/>
              </a:spcBef>
              <a:spcAft>
                <a:spcPts val="0"/>
              </a:spcAft>
              <a:buClrTx/>
              <a:buSzTx/>
              <a:tabLst/>
              <a:defRPr/>
            </a:pPr>
            <a:r>
              <a:rPr lang="fr-FR" sz="2000" dirty="0"/>
              <a:t>	</a:t>
            </a:r>
            <a:r>
              <a:rPr lang="fr-FR" sz="2000" dirty="0" smtClean="0"/>
              <a:t>	 le meilleur moyen de ne pas le dépasser est de plonger avec les M.N. 90, et de respecter la vitesse de remontée et les consignes de sécurité.</a:t>
            </a:r>
            <a:endParaRPr lang="fr-FR" sz="2000" dirty="0"/>
          </a:p>
        </p:txBody>
      </p:sp>
      <p:graphicFrame>
        <p:nvGraphicFramePr>
          <p:cNvPr id="5" name="Tableau 4"/>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258468762"/>
              </p:ext>
            </p:extLst>
          </p:nvPr>
        </p:nvGraphicFramePr>
        <p:xfrm>
          <a:off x="410330" y="1397000"/>
          <a:ext cx="8194120" cy="3296920"/>
        </p:xfrm>
        <a:graphic>
          <a:graphicData uri="http://schemas.openxmlformats.org/drawingml/2006/table">
            <a:tbl>
              <a:tblPr firstRow="1" bandRow="1">
                <a:tableStyleId>{073A0DAA-6AF3-43AB-8588-CEC1D06C72B9}</a:tableStyleId>
              </a:tblPr>
              <a:tblGrid>
                <a:gridCol w="1638824"/>
                <a:gridCol w="1638824"/>
                <a:gridCol w="1638824"/>
                <a:gridCol w="1638824"/>
                <a:gridCol w="1638824"/>
              </a:tblGrid>
              <a:tr h="370840">
                <a:tc>
                  <a:txBody>
                    <a:bodyPr/>
                    <a:lstStyle/>
                    <a:p>
                      <a:pPr algn="ctr"/>
                      <a:r>
                        <a:rPr lang="fr-FR" dirty="0" smtClean="0">
                          <a:solidFill>
                            <a:schemeClr val="tx1"/>
                          </a:solidFill>
                        </a:rPr>
                        <a:t>GAZ DANS UNE CUVE</a:t>
                      </a:r>
                      <a:endParaRPr lang="fr-FR" dirty="0">
                        <a:solidFill>
                          <a:schemeClr val="tx1"/>
                        </a:solidFill>
                      </a:endParaRPr>
                    </a:p>
                  </a:txBody>
                  <a:tcPr>
                    <a:solidFill>
                      <a:schemeClr val="accent5">
                        <a:lumMod val="40000"/>
                        <a:lumOff val="60000"/>
                      </a:schemeClr>
                    </a:solidFill>
                  </a:tcPr>
                </a:tc>
                <a:tc>
                  <a:txBody>
                    <a:bodyPr/>
                    <a:lstStyle/>
                    <a:p>
                      <a:pPr algn="ctr"/>
                      <a:r>
                        <a:rPr lang="fr-FR" dirty="0" smtClean="0">
                          <a:solidFill>
                            <a:schemeClr val="tx1"/>
                          </a:solidFill>
                        </a:rPr>
                        <a:t>PLONGEUR</a:t>
                      </a:r>
                      <a:endParaRPr lang="fr-FR" dirty="0">
                        <a:solidFill>
                          <a:schemeClr val="tx1"/>
                        </a:solidFill>
                      </a:endParaRPr>
                    </a:p>
                  </a:txBody>
                  <a:tcPr>
                    <a:solidFill>
                      <a:schemeClr val="accent5">
                        <a:lumMod val="40000"/>
                        <a:lumOff val="60000"/>
                      </a:schemeClr>
                    </a:solidFill>
                  </a:tcPr>
                </a:tc>
                <a:tc>
                  <a:txBody>
                    <a:bodyPr/>
                    <a:lstStyle/>
                    <a:p>
                      <a:pPr algn="ctr"/>
                      <a:r>
                        <a:rPr lang="fr-FR" dirty="0" smtClean="0">
                          <a:solidFill>
                            <a:schemeClr val="tx1"/>
                          </a:solidFill>
                        </a:rPr>
                        <a:t>PRESSION</a:t>
                      </a:r>
                      <a:endParaRPr lang="fr-FR" dirty="0">
                        <a:solidFill>
                          <a:schemeClr val="tx1"/>
                        </a:solidFill>
                      </a:endParaRPr>
                    </a:p>
                  </a:txBody>
                  <a:tcPr>
                    <a:solidFill>
                      <a:schemeClr val="accent5">
                        <a:lumMod val="40000"/>
                        <a:lumOff val="60000"/>
                      </a:schemeClr>
                    </a:solidFill>
                  </a:tcPr>
                </a:tc>
                <a:tc>
                  <a:txBody>
                    <a:bodyPr/>
                    <a:lstStyle/>
                    <a:p>
                      <a:pPr algn="ctr"/>
                      <a:r>
                        <a:rPr lang="fr-FR" dirty="0" smtClean="0">
                          <a:solidFill>
                            <a:schemeClr val="tx1"/>
                          </a:solidFill>
                        </a:rPr>
                        <a:t>ETAT</a:t>
                      </a:r>
                      <a:endParaRPr lang="fr-FR" dirty="0">
                        <a:solidFill>
                          <a:schemeClr val="tx1"/>
                        </a:solidFill>
                      </a:endParaRPr>
                    </a:p>
                  </a:txBody>
                  <a:tcPr>
                    <a:solidFill>
                      <a:schemeClr val="accent5">
                        <a:lumMod val="40000"/>
                        <a:lumOff val="60000"/>
                      </a:schemeClr>
                    </a:solidFill>
                  </a:tcPr>
                </a:tc>
                <a:tc>
                  <a:txBody>
                    <a:bodyPr/>
                    <a:lstStyle/>
                    <a:p>
                      <a:pPr algn="ctr"/>
                      <a:r>
                        <a:rPr lang="fr-FR" dirty="0" smtClean="0">
                          <a:solidFill>
                            <a:schemeClr val="tx1"/>
                          </a:solidFill>
                        </a:rPr>
                        <a:t>GAZ</a:t>
                      </a:r>
                      <a:endParaRPr lang="fr-FR" dirty="0">
                        <a:solidFill>
                          <a:schemeClr val="tx1"/>
                        </a:solidFill>
                      </a:endParaRPr>
                    </a:p>
                  </a:txBody>
                  <a:tcPr>
                    <a:solidFill>
                      <a:schemeClr val="accent5">
                        <a:lumMod val="40000"/>
                        <a:lumOff val="60000"/>
                      </a:schemeClr>
                    </a:solidFill>
                  </a:tcPr>
                </a:tc>
              </a:tr>
              <a:tr h="370840">
                <a:tc>
                  <a:txBody>
                    <a:bodyPr/>
                    <a:lstStyle/>
                    <a:p>
                      <a:r>
                        <a:rPr lang="fr-FR" sz="1400" dirty="0" smtClean="0"/>
                        <a:t>On</a:t>
                      </a:r>
                      <a:r>
                        <a:rPr lang="fr-FR" sz="1400" baseline="0" dirty="0" smtClean="0"/>
                        <a:t> avance un piston</a:t>
                      </a:r>
                      <a:endParaRPr lang="fr-FR" sz="1400" dirty="0"/>
                    </a:p>
                  </a:txBody>
                  <a:tcPr>
                    <a:solidFill>
                      <a:schemeClr val="accent5">
                        <a:lumMod val="40000"/>
                        <a:lumOff val="60000"/>
                      </a:schemeClr>
                    </a:solidFill>
                  </a:tcPr>
                </a:tc>
                <a:tc>
                  <a:txBody>
                    <a:bodyPr/>
                    <a:lstStyle/>
                    <a:p>
                      <a:pPr algn="ctr"/>
                      <a:r>
                        <a:rPr lang="fr-FR" sz="1400" dirty="0" smtClean="0"/>
                        <a:t>Il descend</a:t>
                      </a:r>
                      <a:endParaRPr lang="fr-FR" sz="1400" dirty="0"/>
                    </a:p>
                  </a:txBody>
                  <a:tcPr>
                    <a:solidFill>
                      <a:schemeClr val="accent5">
                        <a:lumMod val="40000"/>
                        <a:lumOff val="60000"/>
                      </a:schemeClr>
                    </a:solidFill>
                  </a:tcPr>
                </a:tc>
                <a:tc>
                  <a:txBody>
                    <a:bodyPr/>
                    <a:lstStyle/>
                    <a:p>
                      <a:pPr algn="ctr"/>
                      <a:r>
                        <a:rPr lang="fr-FR" sz="1400" dirty="0" smtClean="0"/>
                        <a:t>Augmente</a:t>
                      </a:r>
                      <a:endParaRPr lang="fr-FR" sz="1400" dirty="0"/>
                    </a:p>
                  </a:txBody>
                  <a:tcPr>
                    <a:solidFill>
                      <a:schemeClr val="accent5">
                        <a:lumMod val="40000"/>
                        <a:lumOff val="60000"/>
                      </a:schemeClr>
                    </a:solidFill>
                  </a:tcPr>
                </a:tc>
                <a:tc>
                  <a:txBody>
                    <a:bodyPr/>
                    <a:lstStyle/>
                    <a:p>
                      <a:pPr algn="ctr"/>
                      <a:r>
                        <a:rPr lang="fr-FR" sz="1400" b="1" dirty="0" smtClean="0"/>
                        <a:t>Sous saturation</a:t>
                      </a:r>
                      <a:endParaRPr lang="fr-FR" sz="1400" b="1" dirty="0"/>
                    </a:p>
                  </a:txBody>
                  <a:tcPr>
                    <a:solidFill>
                      <a:schemeClr val="accent5">
                        <a:lumMod val="40000"/>
                        <a:lumOff val="60000"/>
                      </a:schemeClr>
                    </a:solidFill>
                  </a:tcPr>
                </a:tc>
                <a:tc>
                  <a:txBody>
                    <a:bodyPr/>
                    <a:lstStyle/>
                    <a:p>
                      <a:r>
                        <a:rPr lang="fr-FR" sz="1400" dirty="0" smtClean="0"/>
                        <a:t>Se dissout dans le liquide</a:t>
                      </a:r>
                      <a:endParaRPr lang="fr-FR" sz="1400" dirty="0"/>
                    </a:p>
                  </a:txBody>
                  <a:tcPr>
                    <a:solidFill>
                      <a:schemeClr val="accent5">
                        <a:lumMod val="40000"/>
                        <a:lumOff val="60000"/>
                      </a:schemeClr>
                    </a:solidFill>
                  </a:tcPr>
                </a:tc>
              </a:tr>
              <a:tr h="370840">
                <a:tc>
                  <a:txBody>
                    <a:bodyPr/>
                    <a:lstStyle/>
                    <a:p>
                      <a:r>
                        <a:rPr lang="fr-FR" sz="1400" dirty="0" smtClean="0"/>
                        <a:t>On arrête le piston</a:t>
                      </a:r>
                      <a:endParaRPr lang="fr-FR" sz="1400" dirty="0"/>
                    </a:p>
                  </a:txBody>
                  <a:tcPr>
                    <a:solidFill>
                      <a:schemeClr val="accent5">
                        <a:lumMod val="40000"/>
                        <a:lumOff val="60000"/>
                      </a:schemeClr>
                    </a:solidFill>
                  </a:tcPr>
                </a:tc>
                <a:tc>
                  <a:txBody>
                    <a:bodyPr/>
                    <a:lstStyle/>
                    <a:p>
                      <a:pPr algn="ctr"/>
                      <a:r>
                        <a:rPr lang="fr-FR" sz="1400" dirty="0" smtClean="0"/>
                        <a:t>Il reste au fond</a:t>
                      </a:r>
                      <a:endParaRPr lang="fr-FR" sz="1400" dirty="0"/>
                    </a:p>
                  </a:txBody>
                  <a:tcPr>
                    <a:solidFill>
                      <a:schemeClr val="accent5">
                        <a:lumMod val="40000"/>
                        <a:lumOff val="60000"/>
                      </a:schemeClr>
                    </a:solidFill>
                  </a:tcPr>
                </a:tc>
                <a:tc>
                  <a:txBody>
                    <a:bodyPr/>
                    <a:lstStyle/>
                    <a:p>
                      <a:pPr algn="ctr"/>
                      <a:r>
                        <a:rPr lang="fr-FR" sz="1400" dirty="0" smtClean="0"/>
                        <a:t>Est fixe</a:t>
                      </a:r>
                      <a:endParaRPr lang="fr-FR" sz="1400" dirty="0"/>
                    </a:p>
                  </a:txBody>
                  <a:tcPr>
                    <a:solidFill>
                      <a:schemeClr val="accent5">
                        <a:lumMod val="40000"/>
                        <a:lumOff val="60000"/>
                      </a:schemeClr>
                    </a:solidFill>
                  </a:tcPr>
                </a:tc>
                <a:tc>
                  <a:txBody>
                    <a:bodyPr/>
                    <a:lstStyle/>
                    <a:p>
                      <a:pPr algn="ctr"/>
                      <a:r>
                        <a:rPr lang="fr-FR" sz="1400" b="1" dirty="0" smtClean="0"/>
                        <a:t>Saturation</a:t>
                      </a:r>
                      <a:endParaRPr lang="fr-FR" sz="1400" b="1" dirty="0"/>
                    </a:p>
                  </a:txBody>
                  <a:tcPr>
                    <a:solidFill>
                      <a:schemeClr val="accent5">
                        <a:lumMod val="40000"/>
                        <a:lumOff val="60000"/>
                      </a:schemeClr>
                    </a:solidFill>
                  </a:tcPr>
                </a:tc>
                <a:tc>
                  <a:txBody>
                    <a:bodyPr/>
                    <a:lstStyle/>
                    <a:p>
                      <a:r>
                        <a:rPr lang="fr-FR" sz="1400" dirty="0" smtClean="0"/>
                        <a:t>Equilibre</a:t>
                      </a:r>
                      <a:endParaRPr lang="fr-FR" sz="1400" dirty="0"/>
                    </a:p>
                  </a:txBody>
                  <a:tcPr>
                    <a:solidFill>
                      <a:schemeClr val="accent5">
                        <a:lumMod val="40000"/>
                        <a:lumOff val="60000"/>
                      </a:schemeClr>
                    </a:solidFill>
                  </a:tcPr>
                </a:tc>
              </a:tr>
              <a:tr h="370840">
                <a:tc>
                  <a:txBody>
                    <a:bodyPr/>
                    <a:lstStyle/>
                    <a:p>
                      <a:r>
                        <a:rPr lang="fr-FR" sz="1400" dirty="0" smtClean="0"/>
                        <a:t>On recule le piston</a:t>
                      </a:r>
                      <a:endParaRPr lang="fr-FR" sz="1400" dirty="0"/>
                    </a:p>
                  </a:txBody>
                  <a:tcPr>
                    <a:solidFill>
                      <a:schemeClr val="accent5">
                        <a:lumMod val="40000"/>
                        <a:lumOff val="60000"/>
                      </a:schemeClr>
                    </a:solidFill>
                  </a:tcPr>
                </a:tc>
                <a:tc>
                  <a:txBody>
                    <a:bodyPr/>
                    <a:lstStyle/>
                    <a:p>
                      <a:pPr algn="ctr"/>
                      <a:r>
                        <a:rPr lang="fr-FR" sz="1400" dirty="0" smtClean="0"/>
                        <a:t>Il remonte</a:t>
                      </a:r>
                      <a:endParaRPr lang="fr-FR" sz="1400" dirty="0"/>
                    </a:p>
                  </a:txBody>
                  <a:tcPr>
                    <a:solidFill>
                      <a:schemeClr val="accent5">
                        <a:lumMod val="40000"/>
                        <a:lumOff val="60000"/>
                      </a:schemeClr>
                    </a:solidFill>
                  </a:tcPr>
                </a:tc>
                <a:tc>
                  <a:txBody>
                    <a:bodyPr/>
                    <a:lstStyle/>
                    <a:p>
                      <a:pPr algn="ctr"/>
                      <a:r>
                        <a:rPr lang="fr-FR" sz="1400" dirty="0" smtClean="0"/>
                        <a:t>Diminue</a:t>
                      </a:r>
                      <a:endParaRPr lang="fr-FR" sz="1400" dirty="0"/>
                    </a:p>
                  </a:txBody>
                  <a:tcPr>
                    <a:solidFill>
                      <a:schemeClr val="accent5">
                        <a:lumMod val="40000"/>
                        <a:lumOff val="60000"/>
                      </a:schemeClr>
                    </a:solidFill>
                  </a:tcPr>
                </a:tc>
                <a:tc>
                  <a:txBody>
                    <a:bodyPr/>
                    <a:lstStyle/>
                    <a:p>
                      <a:pPr algn="ctr"/>
                      <a:r>
                        <a:rPr lang="fr-FR" sz="1400" b="1" dirty="0" smtClean="0"/>
                        <a:t>Sur saturation</a:t>
                      </a:r>
                      <a:endParaRPr lang="fr-FR" sz="1400" b="1" dirty="0"/>
                    </a:p>
                  </a:txBody>
                  <a:tcPr>
                    <a:solidFill>
                      <a:schemeClr val="accent5">
                        <a:lumMod val="40000"/>
                        <a:lumOff val="60000"/>
                      </a:schemeClr>
                    </a:solidFill>
                  </a:tcPr>
                </a:tc>
                <a:tc>
                  <a:txBody>
                    <a:bodyPr/>
                    <a:lstStyle/>
                    <a:p>
                      <a:r>
                        <a:rPr lang="fr-FR" sz="1400" dirty="0" smtClean="0"/>
                        <a:t>Petites bulles dans le liquide</a:t>
                      </a:r>
                      <a:endParaRPr lang="fr-FR" sz="1400" dirty="0"/>
                    </a:p>
                  </a:txBody>
                  <a:tcPr>
                    <a:solidFill>
                      <a:schemeClr val="accent5">
                        <a:lumMod val="40000"/>
                        <a:lumOff val="60000"/>
                      </a:schemeClr>
                    </a:solidFill>
                  </a:tcPr>
                </a:tc>
              </a:tr>
              <a:tr h="370840">
                <a:tc>
                  <a:txBody>
                    <a:bodyPr/>
                    <a:lstStyle/>
                    <a:p>
                      <a:r>
                        <a:rPr lang="fr-FR" sz="1400" dirty="0" smtClean="0"/>
                        <a:t>Après un certain temps</a:t>
                      </a:r>
                      <a:endParaRPr lang="fr-FR" sz="1400" dirty="0"/>
                    </a:p>
                  </a:txBody>
                  <a:tcPr>
                    <a:solidFill>
                      <a:schemeClr val="accent5">
                        <a:lumMod val="40000"/>
                        <a:lumOff val="60000"/>
                      </a:schemeClr>
                    </a:solidFill>
                  </a:tcPr>
                </a:tc>
                <a:tc>
                  <a:txBody>
                    <a:bodyPr/>
                    <a:lstStyle/>
                    <a:p>
                      <a:pPr algn="ctr"/>
                      <a:r>
                        <a:rPr lang="fr-FR" sz="1400" dirty="0" smtClean="0"/>
                        <a:t>Après 8h</a:t>
                      </a:r>
                      <a:endParaRPr lang="fr-FR" sz="1400" dirty="0"/>
                    </a:p>
                  </a:txBody>
                  <a:tcPr>
                    <a:solidFill>
                      <a:schemeClr val="accent5">
                        <a:lumMod val="40000"/>
                        <a:lumOff val="60000"/>
                      </a:schemeClr>
                    </a:solidFill>
                  </a:tcPr>
                </a:tc>
                <a:tc>
                  <a:txBody>
                    <a:bodyPr/>
                    <a:lstStyle/>
                    <a:p>
                      <a:pPr algn="ctr"/>
                      <a:r>
                        <a:rPr lang="fr-FR" sz="1400" dirty="0" smtClean="0"/>
                        <a:t>Fixe</a:t>
                      </a:r>
                      <a:endParaRPr lang="fr-FR" sz="1400" dirty="0"/>
                    </a:p>
                  </a:txBody>
                  <a:tcPr>
                    <a:solidFill>
                      <a:schemeClr val="accent5">
                        <a:lumMod val="40000"/>
                        <a:lumOff val="60000"/>
                      </a:schemeClr>
                    </a:solidFill>
                  </a:tcPr>
                </a:tc>
                <a:tc>
                  <a:txBody>
                    <a:bodyPr/>
                    <a:lstStyle/>
                    <a:p>
                      <a:pPr algn="ctr"/>
                      <a:r>
                        <a:rPr lang="fr-FR" sz="1400" b="1" dirty="0" smtClean="0"/>
                        <a:t>Saturation</a:t>
                      </a:r>
                      <a:endParaRPr lang="fr-FR" sz="1400" b="1" dirty="0"/>
                    </a:p>
                  </a:txBody>
                  <a:tcPr>
                    <a:solidFill>
                      <a:schemeClr val="accent5">
                        <a:lumMod val="40000"/>
                        <a:lumOff val="60000"/>
                      </a:schemeClr>
                    </a:solidFill>
                  </a:tcPr>
                </a:tc>
                <a:tc>
                  <a:txBody>
                    <a:bodyPr/>
                    <a:lstStyle/>
                    <a:p>
                      <a:r>
                        <a:rPr lang="fr-FR" sz="1400" dirty="0" smtClean="0"/>
                        <a:t>Equilibre</a:t>
                      </a:r>
                      <a:endParaRPr lang="fr-FR" sz="1400" dirty="0"/>
                    </a:p>
                  </a:txBody>
                  <a:tcPr>
                    <a:solidFill>
                      <a:schemeClr val="accent5">
                        <a:lumMod val="40000"/>
                        <a:lumOff val="60000"/>
                      </a:schemeClr>
                    </a:solidFill>
                  </a:tcPr>
                </a:tc>
              </a:tr>
              <a:tr h="370840">
                <a:tc>
                  <a:txBody>
                    <a:bodyPr/>
                    <a:lstStyle/>
                    <a:p>
                      <a:r>
                        <a:rPr lang="fr-FR" sz="1400" dirty="0" smtClean="0"/>
                        <a:t>On fait chuter la pression très vite</a:t>
                      </a:r>
                      <a:endParaRPr lang="fr-FR" sz="1400" dirty="0"/>
                    </a:p>
                  </a:txBody>
                  <a:tcPr>
                    <a:solidFill>
                      <a:schemeClr val="accent5">
                        <a:lumMod val="40000"/>
                        <a:lumOff val="60000"/>
                      </a:schemeClr>
                    </a:solidFill>
                  </a:tcPr>
                </a:tc>
                <a:tc>
                  <a:txBody>
                    <a:bodyPr/>
                    <a:lstStyle/>
                    <a:p>
                      <a:pPr algn="ctr"/>
                      <a:r>
                        <a:rPr lang="fr-FR" sz="1400" dirty="0" smtClean="0"/>
                        <a:t>Il remonte trop vite ou sans paliers</a:t>
                      </a:r>
                      <a:endParaRPr lang="fr-FR" sz="1400" dirty="0"/>
                    </a:p>
                  </a:txBody>
                  <a:tcPr>
                    <a:solidFill>
                      <a:schemeClr val="accent5">
                        <a:lumMod val="40000"/>
                        <a:lumOff val="60000"/>
                      </a:schemeClr>
                    </a:solidFill>
                  </a:tcPr>
                </a:tc>
                <a:tc>
                  <a:txBody>
                    <a:bodyPr/>
                    <a:lstStyle/>
                    <a:p>
                      <a:pPr algn="ctr"/>
                      <a:r>
                        <a:rPr lang="fr-FR" sz="1400" dirty="0" smtClean="0"/>
                        <a:t>Chute trop vite</a:t>
                      </a:r>
                      <a:endParaRPr lang="fr-FR" sz="1400" dirty="0"/>
                    </a:p>
                  </a:txBody>
                  <a:tcPr>
                    <a:solidFill>
                      <a:schemeClr val="accent5">
                        <a:lumMod val="40000"/>
                        <a:lumOff val="60000"/>
                      </a:schemeClr>
                    </a:solidFill>
                  </a:tcPr>
                </a:tc>
                <a:tc>
                  <a:txBody>
                    <a:bodyPr/>
                    <a:lstStyle/>
                    <a:p>
                      <a:pPr algn="ctr"/>
                      <a:r>
                        <a:rPr lang="fr-FR" sz="1400" dirty="0" smtClean="0"/>
                        <a:t>Au-delà de la </a:t>
                      </a:r>
                    </a:p>
                    <a:p>
                      <a:pPr algn="ctr"/>
                      <a:r>
                        <a:rPr lang="fr-FR" sz="1400" b="1" dirty="0" smtClean="0"/>
                        <a:t>sur saturation critique</a:t>
                      </a:r>
                      <a:endParaRPr lang="fr-FR" sz="1400" b="1" dirty="0"/>
                    </a:p>
                  </a:txBody>
                  <a:tcPr>
                    <a:solidFill>
                      <a:schemeClr val="accent5">
                        <a:lumMod val="40000"/>
                        <a:lumOff val="60000"/>
                      </a:schemeClr>
                    </a:solidFill>
                  </a:tcPr>
                </a:tc>
                <a:tc>
                  <a:txBody>
                    <a:bodyPr/>
                    <a:lstStyle/>
                    <a:p>
                      <a:r>
                        <a:rPr lang="fr-FR" sz="1400" dirty="0" smtClean="0"/>
                        <a:t>Dégazage incontrôlé </a:t>
                      </a:r>
                    </a:p>
                    <a:p>
                      <a:r>
                        <a:rPr lang="fr-FR" sz="1400" b="1" dirty="0" smtClean="0"/>
                        <a:t>DANGER</a:t>
                      </a:r>
                      <a:endParaRPr lang="fr-FR" sz="1400" b="1" dirty="0"/>
                    </a:p>
                  </a:txBody>
                  <a:tcPr>
                    <a:solidFill>
                      <a:schemeClr val="accent5">
                        <a:lumMod val="40000"/>
                        <a:lumOff val="60000"/>
                      </a:schemeClr>
                    </a:solidFill>
                  </a:tcPr>
                </a:tc>
              </a:tr>
            </a:tbl>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3258914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8" name="Titre 1"/>
          <p:cNvSpPr txBox="1">
            <a:spLocks/>
          </p:cNvSpPr>
          <p:nvPr/>
        </p:nvSpPr>
        <p:spPr>
          <a:xfrm>
            <a:off x="179512" y="260648"/>
            <a:ext cx="8424936" cy="6048672"/>
          </a:xfrm>
          <a:prstGeom prst="rect">
            <a:avLst/>
          </a:prstGeom>
        </p:spPr>
        <p:txBody>
          <a:bodyPr vert="horz" lIns="91440" tIns="45720" rIns="91440" bIns="45720" rtlCol="0" anchor="t" anchorCtr="0">
            <a:normAutofit fontScale="90000" lnSpcReduction="10000"/>
          </a:bodyPr>
          <a:lstStyle/>
          <a:p>
            <a:pPr marL="457200" marR="0" lvl="0" indent="-457200" algn="l" defTabSz="914400" rtl="0" eaLnBrk="1" fontAlgn="auto" latinLnBrk="0" hangingPunct="1">
              <a:lnSpc>
                <a:spcPct val="100000"/>
              </a:lnSpc>
              <a:spcBef>
                <a:spcPct val="0"/>
              </a:spcBef>
              <a:spcAft>
                <a:spcPts val="0"/>
              </a:spcAft>
              <a:buClrTx/>
              <a:buSzTx/>
              <a:buFont typeface="+mj-lt"/>
              <a:buAutoNum type="alphaLcParenR" startAt="2"/>
              <a:tabLst/>
              <a:defRPr/>
            </a:pPr>
            <a:r>
              <a:rPr lang="fr-FR" sz="2200" b="1" dirty="0" smtClean="0">
                <a:latin typeface="+mj-lt"/>
                <a:ea typeface="+mj-ea"/>
                <a:cs typeface="+mj-cs"/>
              </a:rPr>
              <a:t>Notions</a:t>
            </a:r>
            <a:r>
              <a:rPr lang="fr-FR" sz="2200" dirty="0" smtClean="0">
                <a:latin typeface="+mj-lt"/>
                <a:ea typeface="+mj-ea"/>
                <a:cs typeface="+mj-cs"/>
              </a:rPr>
              <a:t>.</a:t>
            </a:r>
          </a:p>
          <a:p>
            <a:pPr marR="0" lvl="0" algn="l" defTabSz="914400" rtl="0" eaLnBrk="1" fontAlgn="auto" latinLnBrk="0" hangingPunct="1">
              <a:lnSpc>
                <a:spcPct val="100000"/>
              </a:lnSpc>
              <a:spcBef>
                <a:spcPct val="0"/>
              </a:spcBef>
              <a:spcAft>
                <a:spcPts val="0"/>
              </a:spcAft>
              <a:buClrTx/>
              <a:buSzTx/>
              <a:tabLst/>
              <a:defRPr/>
            </a:pPr>
            <a:r>
              <a:rPr lang="fr-FR" sz="2000" dirty="0" smtClean="0">
                <a:latin typeface="+mj-lt"/>
                <a:ea typeface="+mj-ea"/>
                <a:cs typeface="+mj-cs"/>
              </a:rPr>
              <a:t>	</a:t>
            </a:r>
            <a:r>
              <a:rPr lang="fr-FR" sz="2200" dirty="0" smtClean="0">
                <a:latin typeface="+mj-lt"/>
                <a:ea typeface="+mj-ea"/>
                <a:cs typeface="+mj-cs"/>
              </a:rPr>
              <a:t>Dans un liquide, on ne parle pas de la pression partielle d’un gaz dissous mais de sa </a:t>
            </a:r>
            <a:r>
              <a:rPr lang="fr-FR" sz="2200" b="1" dirty="0" smtClean="0">
                <a:latin typeface="+mj-lt"/>
                <a:ea typeface="+mj-ea"/>
                <a:cs typeface="+mj-cs"/>
              </a:rPr>
              <a:t>tension</a:t>
            </a:r>
            <a:r>
              <a:rPr lang="fr-FR" sz="2200" dirty="0" smtClean="0">
                <a:latin typeface="+mj-lt"/>
                <a:ea typeface="+mj-ea"/>
                <a:cs typeface="+mj-cs"/>
              </a:rPr>
              <a:t> dans ce liquide.</a:t>
            </a:r>
          </a:p>
          <a:p>
            <a:pPr marR="0" lvl="0" algn="l" defTabSz="914400" rtl="0" eaLnBrk="1" fontAlgn="auto" latinLnBrk="0" hangingPunct="1">
              <a:lnSpc>
                <a:spcPct val="100000"/>
              </a:lnSpc>
              <a:spcBef>
                <a:spcPct val="0"/>
              </a:spcBef>
              <a:spcAft>
                <a:spcPts val="0"/>
              </a:spcAft>
              <a:buClrTx/>
              <a:buSzTx/>
              <a:tabLst/>
              <a:defRPr/>
            </a:pPr>
            <a:r>
              <a:rPr lang="fr-FR" sz="2200" dirty="0">
                <a:latin typeface="+mj-lt"/>
                <a:ea typeface="+mj-ea"/>
                <a:cs typeface="+mj-cs"/>
              </a:rPr>
              <a:t>	</a:t>
            </a:r>
            <a:r>
              <a:rPr lang="fr-FR" sz="2200" dirty="0" smtClean="0">
                <a:latin typeface="+mj-lt"/>
                <a:ea typeface="+mj-ea"/>
                <a:cs typeface="+mj-cs"/>
              </a:rPr>
              <a:t>elle sera plus ou moins élevée suivant la quantité de gaz dissout, donc de la pression.</a:t>
            </a:r>
          </a:p>
          <a:p>
            <a:pPr marR="0" lvl="0" algn="l" defTabSz="914400" rtl="0" eaLnBrk="1" fontAlgn="auto" latinLnBrk="0" hangingPunct="1">
              <a:lnSpc>
                <a:spcPct val="100000"/>
              </a:lnSpc>
              <a:spcBef>
                <a:spcPct val="0"/>
              </a:spcBef>
              <a:spcAft>
                <a:spcPts val="0"/>
              </a:spcAft>
              <a:buClrTx/>
              <a:buSzTx/>
              <a:tabLst/>
              <a:defRPr/>
            </a:pPr>
            <a:r>
              <a:rPr lang="fr-FR" sz="2200" dirty="0">
                <a:latin typeface="+mj-lt"/>
                <a:ea typeface="+mj-ea"/>
                <a:cs typeface="+mj-cs"/>
              </a:rPr>
              <a:t>	</a:t>
            </a:r>
            <a:r>
              <a:rPr lang="fr-FR" sz="2200" dirty="0" smtClean="0">
                <a:latin typeface="+mj-lt"/>
                <a:ea typeface="+mj-ea"/>
                <a:cs typeface="+mj-cs"/>
              </a:rPr>
              <a:t>A saturation, le tension = pression partielle ambiante</a:t>
            </a:r>
          </a:p>
          <a:p>
            <a:pPr marR="0" lvl="0" algn="l" defTabSz="914400" rtl="0" eaLnBrk="1" fontAlgn="auto" latinLnBrk="0" hangingPunct="1">
              <a:lnSpc>
                <a:spcPct val="100000"/>
              </a:lnSpc>
              <a:spcBef>
                <a:spcPct val="0"/>
              </a:spcBef>
              <a:spcAft>
                <a:spcPts val="0"/>
              </a:spcAft>
              <a:buClrTx/>
              <a:buSzTx/>
              <a:tabLst/>
              <a:defRPr/>
            </a:pPr>
            <a:r>
              <a:rPr lang="fr-FR" sz="2200" dirty="0">
                <a:latin typeface="+mj-lt"/>
                <a:ea typeface="+mj-ea"/>
                <a:cs typeface="+mj-cs"/>
              </a:rPr>
              <a:t>	</a:t>
            </a:r>
            <a:r>
              <a:rPr lang="fr-FR" sz="2200" dirty="0" smtClean="0">
                <a:latin typeface="+mj-lt"/>
                <a:ea typeface="+mj-ea"/>
                <a:cs typeface="+mj-cs"/>
              </a:rPr>
              <a:t>A sous saturation, la tension augmente vers la PP ambiante</a:t>
            </a:r>
          </a:p>
          <a:p>
            <a:pPr marR="0" lvl="0" algn="l" defTabSz="914400" rtl="0" eaLnBrk="1" fontAlgn="auto" latinLnBrk="0" hangingPunct="1">
              <a:lnSpc>
                <a:spcPct val="100000"/>
              </a:lnSpc>
              <a:spcBef>
                <a:spcPct val="0"/>
              </a:spcBef>
              <a:spcAft>
                <a:spcPts val="0"/>
              </a:spcAft>
              <a:buClrTx/>
              <a:buSzTx/>
              <a:tabLst/>
              <a:defRPr/>
            </a:pPr>
            <a:r>
              <a:rPr lang="fr-FR" sz="2200" dirty="0">
                <a:latin typeface="+mj-lt"/>
                <a:ea typeface="+mj-ea"/>
                <a:cs typeface="+mj-cs"/>
              </a:rPr>
              <a:t>	</a:t>
            </a:r>
            <a:r>
              <a:rPr lang="fr-FR" sz="2200" dirty="0" smtClean="0">
                <a:latin typeface="+mj-lt"/>
                <a:ea typeface="+mj-ea"/>
                <a:cs typeface="+mj-cs"/>
              </a:rPr>
              <a:t>A sur saturation, la tension diminue vers la PP ambiante.</a:t>
            </a:r>
          </a:p>
          <a:p>
            <a:pPr marR="0" lvl="0" algn="l" defTabSz="914400" rtl="0" eaLnBrk="1" fontAlgn="auto" latinLnBrk="0" hangingPunct="1">
              <a:lnSpc>
                <a:spcPct val="100000"/>
              </a:lnSpc>
              <a:spcBef>
                <a:spcPct val="0"/>
              </a:spcBef>
              <a:spcAft>
                <a:spcPts val="0"/>
              </a:spcAft>
              <a:buClrTx/>
              <a:buSzTx/>
              <a:tabLst/>
              <a:defRPr/>
            </a:pPr>
            <a:r>
              <a:rPr lang="fr-FR" sz="2200" dirty="0">
                <a:latin typeface="+mj-lt"/>
                <a:ea typeface="+mj-ea"/>
                <a:cs typeface="+mj-cs"/>
              </a:rPr>
              <a:t>	</a:t>
            </a:r>
            <a:endParaRPr lang="fr-FR" sz="2200" dirty="0" smtClean="0">
              <a:latin typeface="+mj-lt"/>
              <a:ea typeface="+mj-ea"/>
              <a:cs typeface="+mj-cs"/>
            </a:endParaRPr>
          </a:p>
          <a:p>
            <a:pPr marR="0" lvl="0" algn="l" defTabSz="914400" rtl="0" eaLnBrk="1" fontAlgn="auto" latinLnBrk="0" hangingPunct="1">
              <a:lnSpc>
                <a:spcPct val="100000"/>
              </a:lnSpc>
              <a:spcBef>
                <a:spcPct val="0"/>
              </a:spcBef>
              <a:spcAft>
                <a:spcPts val="0"/>
              </a:spcAft>
              <a:buClrTx/>
              <a:buSzTx/>
              <a:tabLst/>
              <a:defRPr/>
            </a:pPr>
            <a:r>
              <a:rPr lang="fr-FR" sz="2200" dirty="0">
                <a:latin typeface="+mj-lt"/>
                <a:ea typeface="+mj-ea"/>
                <a:cs typeface="+mj-cs"/>
              </a:rPr>
              <a:t>	</a:t>
            </a:r>
            <a:r>
              <a:rPr lang="fr-FR" sz="2200" dirty="0" smtClean="0">
                <a:latin typeface="+mj-lt"/>
                <a:ea typeface="+mj-ea"/>
                <a:cs typeface="+mj-cs"/>
              </a:rPr>
              <a:t>On appelle </a:t>
            </a:r>
            <a:r>
              <a:rPr lang="fr-FR" sz="2200" b="1" dirty="0" smtClean="0">
                <a:latin typeface="+mj-lt"/>
                <a:ea typeface="+mj-ea"/>
                <a:cs typeface="+mj-cs"/>
              </a:rPr>
              <a:t>gradient </a:t>
            </a:r>
            <a:r>
              <a:rPr lang="fr-FR" sz="2200" dirty="0" smtClean="0">
                <a:latin typeface="+mj-lt"/>
                <a:ea typeface="+mj-ea"/>
                <a:cs typeface="+mj-cs"/>
              </a:rPr>
              <a:t>la différence entre la tension du gaz dans le sang et la pression partielle de ce gaz dans le mélange respiré.</a:t>
            </a:r>
          </a:p>
          <a:p>
            <a:pPr marR="0" lvl="0" algn="l" defTabSz="914400" rtl="0" eaLnBrk="1" fontAlgn="auto" latinLnBrk="0" hangingPunct="1">
              <a:lnSpc>
                <a:spcPct val="100000"/>
              </a:lnSpc>
              <a:spcBef>
                <a:spcPct val="0"/>
              </a:spcBef>
              <a:spcAft>
                <a:spcPts val="0"/>
              </a:spcAft>
              <a:buClrTx/>
              <a:buSzTx/>
              <a:tabLst/>
              <a:defRPr/>
            </a:pPr>
            <a:r>
              <a:rPr lang="fr-FR" sz="2200" dirty="0">
                <a:latin typeface="+mj-lt"/>
                <a:ea typeface="+mj-ea"/>
                <a:cs typeface="+mj-cs"/>
              </a:rPr>
              <a:t>	</a:t>
            </a:r>
            <a:r>
              <a:rPr lang="fr-FR" sz="2200" dirty="0" smtClean="0">
                <a:latin typeface="+mj-lt"/>
                <a:ea typeface="+mj-ea"/>
                <a:cs typeface="+mj-cs"/>
              </a:rPr>
              <a:t>Un état de déséquilibre tend toujours vers un état d’équilibre ; le gradient </a:t>
            </a:r>
            <a:r>
              <a:rPr lang="fr-FR" sz="2200" b="1" dirty="0" smtClean="0">
                <a:latin typeface="+mj-lt"/>
                <a:ea typeface="+mj-ea"/>
                <a:cs typeface="+mj-cs"/>
              </a:rPr>
              <a:t>G</a:t>
            </a:r>
            <a:r>
              <a:rPr lang="fr-FR" sz="2200" dirty="0" smtClean="0">
                <a:latin typeface="+mj-lt"/>
                <a:ea typeface="+mj-ea"/>
                <a:cs typeface="+mj-cs"/>
              </a:rPr>
              <a:t> aura toujours tendance à se rapprocher de 0.</a:t>
            </a:r>
          </a:p>
          <a:p>
            <a:pPr marR="0" lvl="0" algn="l" defTabSz="914400" rtl="0" eaLnBrk="1" fontAlgn="auto" latinLnBrk="0" hangingPunct="1">
              <a:lnSpc>
                <a:spcPct val="100000"/>
              </a:lnSpc>
              <a:spcBef>
                <a:spcPct val="0"/>
              </a:spcBef>
              <a:spcAft>
                <a:spcPts val="0"/>
              </a:spcAft>
              <a:buClrTx/>
              <a:buSzTx/>
              <a:tabLst/>
              <a:defRPr/>
            </a:pPr>
            <a:endParaRPr lang="fr-FR" sz="2200" dirty="0">
              <a:latin typeface="+mj-lt"/>
              <a:ea typeface="+mj-ea"/>
              <a:cs typeface="+mj-cs"/>
            </a:endParaRPr>
          </a:p>
          <a:p>
            <a:pPr marR="0" lvl="0" algn="l" defTabSz="914400" rtl="0" eaLnBrk="1" fontAlgn="auto" latinLnBrk="0" hangingPunct="1">
              <a:lnSpc>
                <a:spcPct val="100000"/>
              </a:lnSpc>
              <a:spcBef>
                <a:spcPct val="0"/>
              </a:spcBef>
              <a:spcAft>
                <a:spcPts val="0"/>
              </a:spcAft>
              <a:buClrTx/>
              <a:buSzTx/>
              <a:tabLst/>
              <a:defRPr/>
            </a:pPr>
            <a:r>
              <a:rPr lang="fr-FR" sz="2200" dirty="0" smtClean="0">
                <a:latin typeface="+mj-lt"/>
                <a:ea typeface="+mj-ea"/>
                <a:cs typeface="+mj-cs"/>
              </a:rPr>
              <a:t>	Notre corps (composé de liquide) va dissoudre l’azote en plongée. (l’oxygène est brûlé par l’organisme). La quantité d’azote dissous sera plus ou moins grande suivant la nature des parties du corps et leur vascularisation.</a:t>
            </a:r>
          </a:p>
          <a:p>
            <a:pPr marR="0" lvl="0" algn="l" defTabSz="914400" rtl="0" eaLnBrk="1" fontAlgn="auto" latinLnBrk="0" hangingPunct="1">
              <a:lnSpc>
                <a:spcPct val="100000"/>
              </a:lnSpc>
              <a:spcBef>
                <a:spcPct val="0"/>
              </a:spcBef>
              <a:spcAft>
                <a:spcPts val="0"/>
              </a:spcAft>
              <a:buClrTx/>
              <a:buSzTx/>
              <a:tabLst/>
              <a:defRPr/>
            </a:pPr>
            <a:r>
              <a:rPr lang="fr-FR" sz="2200" dirty="0">
                <a:latin typeface="+mj-lt"/>
                <a:ea typeface="+mj-ea"/>
                <a:cs typeface="+mj-cs"/>
              </a:rPr>
              <a:t>	</a:t>
            </a:r>
            <a:r>
              <a:rPr lang="fr-FR" sz="2200" dirty="0" smtClean="0">
                <a:latin typeface="+mj-lt"/>
                <a:ea typeface="+mj-ea"/>
                <a:cs typeface="+mj-cs"/>
              </a:rPr>
              <a:t>On appelle </a:t>
            </a:r>
            <a:r>
              <a:rPr lang="fr-FR" sz="2200" b="1" dirty="0" smtClean="0">
                <a:latin typeface="+mj-lt"/>
                <a:ea typeface="+mj-ea"/>
                <a:cs typeface="+mj-cs"/>
              </a:rPr>
              <a:t>tissus </a:t>
            </a:r>
            <a:r>
              <a:rPr lang="fr-FR" sz="2200" dirty="0" smtClean="0">
                <a:latin typeface="+mj-lt"/>
                <a:ea typeface="+mj-ea"/>
                <a:cs typeface="+mj-cs"/>
              </a:rPr>
              <a:t>les différentes parties du corps. On regroupe ceux qui ont le même coef de sur saturation critique et qui dissolvent l’azote à la même vitesse.</a:t>
            </a:r>
          </a:p>
          <a:p>
            <a:pPr marR="0" lvl="0" algn="l" defTabSz="914400" rtl="0" eaLnBrk="1" fontAlgn="auto" latinLnBrk="0" hangingPunct="1">
              <a:lnSpc>
                <a:spcPct val="100000"/>
              </a:lnSpc>
              <a:spcBef>
                <a:spcPct val="0"/>
              </a:spcBef>
              <a:spcAft>
                <a:spcPts val="0"/>
              </a:spcAft>
              <a:buClrTx/>
              <a:buSzTx/>
              <a:tabLst/>
              <a:defRPr/>
            </a:pPr>
            <a:r>
              <a:rPr lang="fr-FR" sz="2200" dirty="0">
                <a:latin typeface="+mj-lt"/>
                <a:ea typeface="+mj-ea"/>
                <a:cs typeface="+mj-cs"/>
              </a:rPr>
              <a:t>	</a:t>
            </a:r>
            <a:endParaRPr lang="fr-FR" sz="22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362620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8" name="Titre 1"/>
          <p:cNvSpPr txBox="1">
            <a:spLocks/>
          </p:cNvSpPr>
          <p:nvPr/>
        </p:nvSpPr>
        <p:spPr>
          <a:xfrm>
            <a:off x="156823" y="1268760"/>
            <a:ext cx="8424936" cy="4176464"/>
          </a:xfrm>
          <a:prstGeom prst="rect">
            <a:avLst/>
          </a:prstGeom>
        </p:spPr>
        <p:txBody>
          <a:bodyPr vert="horz" lIns="91440" tIns="45720" rIns="91440" bIns="45720" rtlCol="0" anchor="t" anchorCtr="0">
            <a:normAutofit fontScale="97500"/>
          </a:bodyPr>
          <a:lstStyle/>
          <a:p>
            <a:pPr marR="0" lvl="0" algn="l" defTabSz="914400" rtl="0" eaLnBrk="1" fontAlgn="auto" latinLnBrk="0" hangingPunct="1">
              <a:lnSpc>
                <a:spcPct val="100000"/>
              </a:lnSpc>
              <a:spcBef>
                <a:spcPct val="0"/>
              </a:spcBef>
              <a:spcAft>
                <a:spcPts val="0"/>
              </a:spcAft>
              <a:buClrTx/>
              <a:buSzTx/>
              <a:tabLst/>
              <a:defRPr/>
            </a:pPr>
            <a:r>
              <a:rPr lang="fr-FR" sz="2000" dirty="0" smtClean="0">
                <a:latin typeface="+mj-lt"/>
                <a:ea typeface="+mj-ea"/>
                <a:cs typeface="+mj-cs"/>
              </a:rPr>
              <a:t>	</a:t>
            </a:r>
            <a:r>
              <a:rPr lang="fr-FR" sz="2200" dirty="0" smtClean="0">
                <a:latin typeface="+mj-lt"/>
                <a:ea typeface="+mj-ea"/>
                <a:cs typeface="+mj-cs"/>
              </a:rPr>
              <a:t>On appelle </a:t>
            </a:r>
            <a:r>
              <a:rPr lang="fr-FR" sz="2200" b="1" dirty="0" smtClean="0">
                <a:latin typeface="+mj-lt"/>
                <a:ea typeface="+mj-ea"/>
                <a:cs typeface="+mj-cs"/>
              </a:rPr>
              <a:t>période</a:t>
            </a:r>
            <a:r>
              <a:rPr lang="fr-FR" sz="2200" dirty="0" smtClean="0">
                <a:latin typeface="+mj-lt"/>
                <a:ea typeface="+mj-ea"/>
                <a:cs typeface="+mj-cs"/>
              </a:rPr>
              <a:t> d’un tissu le temps qu’il faut à un tissu pour dissoudre la moitié du gaz disponible, le gradient. Cette valeur permet de les classer en groupes. </a:t>
            </a:r>
          </a:p>
          <a:p>
            <a:pPr marR="0" lvl="0" algn="l" defTabSz="914400" rtl="0" eaLnBrk="1" fontAlgn="auto" latinLnBrk="0" hangingPunct="1">
              <a:lnSpc>
                <a:spcPct val="100000"/>
              </a:lnSpc>
              <a:spcBef>
                <a:spcPct val="0"/>
              </a:spcBef>
              <a:spcAft>
                <a:spcPts val="0"/>
              </a:spcAft>
              <a:buClrTx/>
              <a:buSzTx/>
              <a:tabLst/>
              <a:defRPr/>
            </a:pPr>
            <a:endParaRPr lang="fr-FR" sz="2200" dirty="0" smtClean="0">
              <a:latin typeface="+mj-lt"/>
              <a:ea typeface="+mj-ea"/>
              <a:cs typeface="+mj-cs"/>
            </a:endParaRPr>
          </a:p>
          <a:p>
            <a:pPr marR="0" lvl="0" algn="l" defTabSz="914400" rtl="0" eaLnBrk="1" fontAlgn="auto" latinLnBrk="0" hangingPunct="1">
              <a:lnSpc>
                <a:spcPct val="100000"/>
              </a:lnSpc>
              <a:spcBef>
                <a:spcPct val="0"/>
              </a:spcBef>
              <a:spcAft>
                <a:spcPts val="0"/>
              </a:spcAft>
              <a:buClrTx/>
              <a:buSzTx/>
              <a:tabLst/>
              <a:defRPr/>
            </a:pPr>
            <a:r>
              <a:rPr lang="fr-FR" sz="2200" dirty="0">
                <a:latin typeface="+mj-lt"/>
                <a:ea typeface="+mj-ea"/>
                <a:cs typeface="+mj-cs"/>
              </a:rPr>
              <a:t>	</a:t>
            </a:r>
            <a:r>
              <a:rPr lang="fr-FR" sz="2200" dirty="0" smtClean="0">
                <a:latin typeface="+mj-lt"/>
                <a:ea typeface="+mj-ea"/>
                <a:cs typeface="+mj-cs"/>
              </a:rPr>
              <a:t>tissus courts: 7 min (sang, muscles très irrigués)</a:t>
            </a:r>
          </a:p>
          <a:p>
            <a:pPr marR="0" lvl="0" algn="l" defTabSz="914400" rtl="0" eaLnBrk="1" fontAlgn="auto" latinLnBrk="0" hangingPunct="1">
              <a:lnSpc>
                <a:spcPct val="100000"/>
              </a:lnSpc>
              <a:spcBef>
                <a:spcPct val="0"/>
              </a:spcBef>
              <a:spcAft>
                <a:spcPts val="0"/>
              </a:spcAft>
              <a:buClrTx/>
              <a:buSzTx/>
              <a:tabLst/>
              <a:defRPr/>
            </a:pPr>
            <a:r>
              <a:rPr lang="fr-FR" sz="2200" dirty="0">
                <a:latin typeface="+mj-lt"/>
                <a:ea typeface="+mj-ea"/>
                <a:cs typeface="+mj-cs"/>
              </a:rPr>
              <a:t>	</a:t>
            </a:r>
            <a:r>
              <a:rPr lang="fr-FR" sz="2200" dirty="0" smtClean="0">
                <a:latin typeface="+mj-lt"/>
                <a:ea typeface="+mj-ea"/>
                <a:cs typeface="+mj-cs"/>
              </a:rPr>
              <a:t>tissus moyens: 30 min (muscles) et 60 min (graisses vascularisées, muscles blancs)</a:t>
            </a:r>
          </a:p>
          <a:p>
            <a:pPr marR="0" lvl="0" algn="l" defTabSz="914400" rtl="0" eaLnBrk="1" fontAlgn="auto" latinLnBrk="0" hangingPunct="1">
              <a:lnSpc>
                <a:spcPct val="100000"/>
              </a:lnSpc>
              <a:spcBef>
                <a:spcPct val="0"/>
              </a:spcBef>
              <a:spcAft>
                <a:spcPts val="0"/>
              </a:spcAft>
              <a:buClrTx/>
              <a:buSzTx/>
              <a:tabLst/>
              <a:defRPr/>
            </a:pPr>
            <a:r>
              <a:rPr lang="fr-FR" sz="2200" dirty="0">
                <a:latin typeface="+mj-lt"/>
                <a:ea typeface="+mj-ea"/>
                <a:cs typeface="+mj-cs"/>
              </a:rPr>
              <a:t>	</a:t>
            </a:r>
            <a:r>
              <a:rPr lang="fr-FR" sz="2200" dirty="0" smtClean="0">
                <a:latin typeface="+mj-lt"/>
                <a:ea typeface="+mj-ea"/>
                <a:cs typeface="+mj-cs"/>
              </a:rPr>
              <a:t>tissus longs: 120 min (moelle osseuse)</a:t>
            </a:r>
          </a:p>
          <a:p>
            <a:pPr marR="0" lvl="0" algn="l" defTabSz="914400" rtl="0" eaLnBrk="1" fontAlgn="auto" latinLnBrk="0" hangingPunct="1">
              <a:lnSpc>
                <a:spcPct val="100000"/>
              </a:lnSpc>
              <a:spcBef>
                <a:spcPct val="0"/>
              </a:spcBef>
              <a:spcAft>
                <a:spcPts val="0"/>
              </a:spcAft>
              <a:buClrTx/>
              <a:buSzTx/>
              <a:tabLst/>
              <a:defRPr/>
            </a:pPr>
            <a:r>
              <a:rPr lang="fr-FR" sz="2200" dirty="0">
                <a:latin typeface="+mj-lt"/>
                <a:ea typeface="+mj-ea"/>
                <a:cs typeface="+mj-cs"/>
              </a:rPr>
              <a:t>	</a:t>
            </a:r>
            <a:r>
              <a:rPr lang="fr-FR" sz="2200" dirty="0" smtClean="0">
                <a:latin typeface="+mj-lt"/>
                <a:ea typeface="+mj-ea"/>
                <a:cs typeface="+mj-cs"/>
              </a:rPr>
              <a:t>Le plus long est un tissu de l’œil 800 min.</a:t>
            </a:r>
          </a:p>
          <a:p>
            <a:pPr marR="0" lvl="0" algn="l" defTabSz="914400" rtl="0" eaLnBrk="1" fontAlgn="auto" latinLnBrk="0" hangingPunct="1">
              <a:lnSpc>
                <a:spcPct val="100000"/>
              </a:lnSpc>
              <a:spcBef>
                <a:spcPct val="0"/>
              </a:spcBef>
              <a:spcAft>
                <a:spcPts val="0"/>
              </a:spcAft>
              <a:buClrTx/>
              <a:buSzTx/>
              <a:tabLst/>
              <a:defRPr/>
            </a:pPr>
            <a:r>
              <a:rPr lang="fr-FR" sz="2200" dirty="0">
                <a:latin typeface="+mj-lt"/>
                <a:ea typeface="+mj-ea"/>
                <a:cs typeface="+mj-cs"/>
              </a:rPr>
              <a:t>	</a:t>
            </a:r>
            <a:endParaRPr lang="fr-FR" sz="2200" dirty="0" smtClean="0">
              <a:latin typeface="+mj-lt"/>
              <a:ea typeface="+mj-ea"/>
              <a:cs typeface="+mj-cs"/>
            </a:endParaRPr>
          </a:p>
          <a:p>
            <a:pPr marR="0" lvl="0" algn="l" defTabSz="914400" rtl="0" eaLnBrk="1" fontAlgn="auto" latinLnBrk="0" hangingPunct="1">
              <a:lnSpc>
                <a:spcPct val="100000"/>
              </a:lnSpc>
              <a:spcBef>
                <a:spcPct val="0"/>
              </a:spcBef>
              <a:spcAft>
                <a:spcPts val="0"/>
              </a:spcAft>
              <a:buClrTx/>
              <a:buSzTx/>
              <a:tabLst/>
              <a:defRPr/>
            </a:pPr>
            <a:r>
              <a:rPr lang="fr-FR" sz="2200" dirty="0">
                <a:latin typeface="+mj-lt"/>
                <a:ea typeface="+mj-ea"/>
                <a:cs typeface="+mj-cs"/>
              </a:rPr>
              <a:t>	</a:t>
            </a:r>
            <a:r>
              <a:rPr lang="fr-FR" sz="2200" dirty="0" smtClean="0">
                <a:latin typeface="+mj-lt"/>
                <a:ea typeface="+mj-ea"/>
                <a:cs typeface="+mj-cs"/>
              </a:rPr>
              <a:t>Un tissu 30 min mettra 30 min pour dissoudre la moitié du gradient, puis 30 min pour dissoudre la moitié du reste…</a:t>
            </a:r>
            <a:endParaRPr lang="fr-FR" sz="22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3676566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solidFill>
                  <a:prstClr val="black">
                    <a:tint val="75000"/>
                  </a:prstClr>
                </a:solidFill>
              </a:rPr>
              <a:t>Crée par le CAPCO le XX/XX/2013</a:t>
            </a:r>
            <a:endParaRPr lang="fr-FR" dirty="0">
              <a:solidFill>
                <a:prstClr val="black">
                  <a:tint val="75000"/>
                </a:prstClr>
              </a:solidFill>
            </a:endParaRPr>
          </a:p>
        </p:txBody>
      </p:sp>
      <p:sp>
        <p:nvSpPr>
          <p:cNvPr id="8" name="Titre 1"/>
          <p:cNvSpPr txBox="1">
            <a:spLocks/>
          </p:cNvSpPr>
          <p:nvPr/>
        </p:nvSpPr>
        <p:spPr>
          <a:xfrm>
            <a:off x="197261" y="188640"/>
            <a:ext cx="8424936" cy="6192688"/>
          </a:xfrm>
          <a:prstGeom prst="rect">
            <a:avLst/>
          </a:prstGeom>
        </p:spPr>
        <p:txBody>
          <a:bodyPr vert="horz" lIns="91440" tIns="45720" rIns="91440" bIns="45720" rtlCol="0" anchor="t" anchorCtr="0">
            <a:normAutofit fontScale="97500" lnSpcReduction="10000"/>
          </a:bodyPr>
          <a:lstStyle/>
          <a:p>
            <a:pPr marL="457200" indent="-457200">
              <a:spcBef>
                <a:spcPct val="0"/>
              </a:spcBef>
              <a:buFont typeface="+mj-lt"/>
              <a:buAutoNum type="alphaLcParenR" startAt="3"/>
              <a:defRPr/>
            </a:pPr>
            <a:r>
              <a:rPr lang="fr-FR" sz="2100" b="1" dirty="0" smtClean="0">
                <a:solidFill>
                  <a:prstClr val="black"/>
                </a:solidFill>
              </a:rPr>
              <a:t>Facteurs de dissolution.</a:t>
            </a:r>
          </a:p>
          <a:p>
            <a:pPr>
              <a:spcBef>
                <a:spcPct val="0"/>
              </a:spcBef>
              <a:defRPr/>
            </a:pPr>
            <a:r>
              <a:rPr lang="fr-FR" sz="2200" dirty="0">
                <a:solidFill>
                  <a:prstClr val="black"/>
                </a:solidFill>
              </a:rPr>
              <a:t>	</a:t>
            </a:r>
            <a:endParaRPr lang="fr-FR" sz="2200" dirty="0" smtClean="0">
              <a:solidFill>
                <a:prstClr val="black"/>
              </a:solidFill>
            </a:endParaRPr>
          </a:p>
          <a:p>
            <a:pPr>
              <a:spcBef>
                <a:spcPct val="0"/>
              </a:spcBef>
              <a:defRPr/>
            </a:pPr>
            <a:endParaRPr lang="fr-FR" sz="2200" dirty="0">
              <a:solidFill>
                <a:prstClr val="black"/>
              </a:solidFill>
            </a:endParaRPr>
          </a:p>
          <a:p>
            <a:pPr>
              <a:spcBef>
                <a:spcPct val="0"/>
              </a:spcBef>
              <a:defRPr/>
            </a:pPr>
            <a:endParaRPr lang="fr-FR" sz="2200" dirty="0" smtClean="0">
              <a:solidFill>
                <a:prstClr val="black"/>
              </a:solidFill>
            </a:endParaRPr>
          </a:p>
          <a:p>
            <a:pPr>
              <a:spcBef>
                <a:spcPct val="0"/>
              </a:spcBef>
              <a:defRPr/>
            </a:pPr>
            <a:endParaRPr lang="fr-FR" sz="2200" dirty="0">
              <a:solidFill>
                <a:prstClr val="black"/>
              </a:solidFill>
            </a:endParaRPr>
          </a:p>
          <a:p>
            <a:pPr>
              <a:spcBef>
                <a:spcPct val="0"/>
              </a:spcBef>
              <a:defRPr/>
            </a:pPr>
            <a:endParaRPr lang="fr-FR" sz="2200" dirty="0" smtClean="0">
              <a:solidFill>
                <a:prstClr val="black"/>
              </a:solidFill>
            </a:endParaRPr>
          </a:p>
          <a:p>
            <a:pPr>
              <a:spcBef>
                <a:spcPct val="0"/>
              </a:spcBef>
              <a:defRPr/>
            </a:pPr>
            <a:endParaRPr lang="fr-FR" sz="2200" dirty="0">
              <a:solidFill>
                <a:prstClr val="black"/>
              </a:solidFill>
            </a:endParaRPr>
          </a:p>
          <a:p>
            <a:pPr>
              <a:spcBef>
                <a:spcPct val="0"/>
              </a:spcBef>
              <a:defRPr/>
            </a:pPr>
            <a:endParaRPr lang="fr-FR" sz="2200" dirty="0" smtClean="0">
              <a:solidFill>
                <a:prstClr val="black"/>
              </a:solidFill>
            </a:endParaRPr>
          </a:p>
          <a:p>
            <a:pPr>
              <a:spcBef>
                <a:spcPct val="0"/>
              </a:spcBef>
              <a:defRPr/>
            </a:pPr>
            <a:endParaRPr lang="fr-FR" sz="2200" dirty="0">
              <a:solidFill>
                <a:prstClr val="black"/>
              </a:solidFill>
            </a:endParaRPr>
          </a:p>
          <a:p>
            <a:pPr>
              <a:spcBef>
                <a:spcPct val="0"/>
              </a:spcBef>
              <a:defRPr/>
            </a:pPr>
            <a:endParaRPr lang="fr-FR" sz="2200" dirty="0" smtClean="0">
              <a:solidFill>
                <a:prstClr val="black"/>
              </a:solidFill>
            </a:endParaRPr>
          </a:p>
          <a:p>
            <a:pPr>
              <a:spcBef>
                <a:spcPct val="0"/>
              </a:spcBef>
              <a:defRPr/>
            </a:pPr>
            <a:endParaRPr lang="fr-FR" sz="2200" dirty="0">
              <a:solidFill>
                <a:prstClr val="black"/>
              </a:solidFill>
            </a:endParaRPr>
          </a:p>
          <a:p>
            <a:pPr>
              <a:spcBef>
                <a:spcPct val="0"/>
              </a:spcBef>
              <a:defRPr/>
            </a:pPr>
            <a:endParaRPr lang="fr-FR" sz="2200" dirty="0" smtClean="0">
              <a:solidFill>
                <a:prstClr val="black"/>
              </a:solidFill>
            </a:endParaRPr>
          </a:p>
          <a:p>
            <a:pPr>
              <a:spcBef>
                <a:spcPct val="0"/>
              </a:spcBef>
              <a:defRPr/>
            </a:pPr>
            <a:endParaRPr lang="fr-FR" sz="2200" dirty="0">
              <a:solidFill>
                <a:prstClr val="black"/>
              </a:solidFill>
            </a:endParaRPr>
          </a:p>
          <a:p>
            <a:pPr>
              <a:spcBef>
                <a:spcPct val="0"/>
              </a:spcBef>
              <a:defRPr/>
            </a:pPr>
            <a:endParaRPr lang="fr-FR" sz="2200" dirty="0" smtClean="0">
              <a:solidFill>
                <a:prstClr val="black"/>
              </a:solidFill>
            </a:endParaRPr>
          </a:p>
          <a:p>
            <a:pPr>
              <a:spcBef>
                <a:spcPct val="0"/>
              </a:spcBef>
              <a:defRPr/>
            </a:pPr>
            <a:endParaRPr lang="fr-FR" sz="2200" dirty="0">
              <a:solidFill>
                <a:prstClr val="black"/>
              </a:solidFill>
            </a:endParaRPr>
          </a:p>
          <a:p>
            <a:pPr>
              <a:spcBef>
                <a:spcPct val="0"/>
              </a:spcBef>
              <a:defRPr/>
            </a:pPr>
            <a:endParaRPr lang="fr-FR" sz="2200" dirty="0" smtClean="0">
              <a:solidFill>
                <a:prstClr val="black"/>
              </a:solidFill>
            </a:endParaRPr>
          </a:p>
          <a:p>
            <a:pPr>
              <a:spcBef>
                <a:spcPct val="0"/>
              </a:spcBef>
              <a:defRPr/>
            </a:pPr>
            <a:endParaRPr lang="fr-FR" sz="2200" dirty="0">
              <a:solidFill>
                <a:prstClr val="black"/>
              </a:solidFill>
            </a:endParaRPr>
          </a:p>
          <a:p>
            <a:pPr>
              <a:spcBef>
                <a:spcPct val="0"/>
              </a:spcBef>
              <a:defRPr/>
            </a:pPr>
            <a:endParaRPr lang="fr-FR" sz="2000" i="1" dirty="0" smtClean="0">
              <a:solidFill>
                <a:prstClr val="black"/>
              </a:solidFill>
            </a:endParaRPr>
          </a:p>
          <a:p>
            <a:pPr>
              <a:spcBef>
                <a:spcPct val="0"/>
              </a:spcBef>
              <a:defRPr/>
            </a:pPr>
            <a:endParaRPr lang="fr-FR" sz="1600" i="1" dirty="0" smtClean="0">
              <a:solidFill>
                <a:prstClr val="black"/>
              </a:solidFill>
            </a:endParaRPr>
          </a:p>
          <a:p>
            <a:pPr>
              <a:spcBef>
                <a:spcPct val="0"/>
              </a:spcBef>
              <a:defRPr/>
            </a:pPr>
            <a:endParaRPr lang="fr-FR" sz="1600" i="1" dirty="0">
              <a:solidFill>
                <a:prstClr val="black"/>
              </a:solidFill>
            </a:endParaRPr>
          </a:p>
          <a:p>
            <a:pPr>
              <a:spcBef>
                <a:spcPct val="0"/>
              </a:spcBef>
              <a:defRPr/>
            </a:pPr>
            <a:r>
              <a:rPr lang="fr-FR" sz="1600" i="1" dirty="0" smtClean="0">
                <a:solidFill>
                  <a:prstClr val="black"/>
                </a:solidFill>
              </a:rPr>
              <a:t>Notons que le stress, l’adiposité, les efforts, la fatigue sont des facteurs augmentant la saturation ou pire, perturbant la désaturation.</a:t>
            </a:r>
          </a:p>
          <a:p>
            <a:pPr>
              <a:spcBef>
                <a:spcPct val="0"/>
              </a:spcBef>
              <a:defRPr/>
            </a:pPr>
            <a:endParaRPr lang="fr-FR" sz="2200" dirty="0">
              <a:solidFill>
                <a:prstClr val="black"/>
              </a:solidFill>
            </a:endParaRPr>
          </a:p>
          <a:p>
            <a:pPr>
              <a:spcBef>
                <a:spcPct val="0"/>
              </a:spcBef>
              <a:defRPr/>
            </a:pPr>
            <a:endParaRPr lang="fr-FR" sz="2200" dirty="0">
              <a:solidFill>
                <a:prstClr val="black"/>
              </a:solidFill>
            </a:endParaRPr>
          </a:p>
        </p:txBody>
      </p:sp>
      <p:graphicFrame>
        <p:nvGraphicFramePr>
          <p:cNvPr id="2" name="Tableau 1"/>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2252702996"/>
              </p:ext>
            </p:extLst>
          </p:nvPr>
        </p:nvGraphicFramePr>
        <p:xfrm>
          <a:off x="539552" y="692696"/>
          <a:ext cx="7920880" cy="5052640"/>
        </p:xfrm>
        <a:graphic>
          <a:graphicData uri="http://schemas.openxmlformats.org/drawingml/2006/table">
            <a:tbl>
              <a:tblPr firstRow="1" bandRow="1">
                <a:tableStyleId>{5C22544A-7EE6-4342-B048-85BDC9FD1C3A}</a:tableStyleId>
              </a:tblPr>
              <a:tblGrid>
                <a:gridCol w="1980220"/>
                <a:gridCol w="1980220"/>
                <a:gridCol w="1980220"/>
                <a:gridCol w="1980220"/>
              </a:tblGrid>
              <a:tr h="370840">
                <a:tc>
                  <a:txBody>
                    <a:bodyPr/>
                    <a:lstStyle/>
                    <a:p>
                      <a:pPr algn="ctr"/>
                      <a:r>
                        <a:rPr lang="fr-FR" sz="1400" dirty="0" smtClean="0">
                          <a:solidFill>
                            <a:schemeClr val="tx1"/>
                          </a:solidFill>
                        </a:rPr>
                        <a:t>FACTEUR DE DISSOLUTION</a:t>
                      </a:r>
                      <a:endParaRPr lang="fr-FR" sz="1400" dirty="0">
                        <a:solidFill>
                          <a:schemeClr val="tx1"/>
                        </a:solidFill>
                      </a:endParaRPr>
                    </a:p>
                  </a:txBody>
                  <a:tcPr/>
                </a:tc>
                <a:tc>
                  <a:txBody>
                    <a:bodyPr/>
                    <a:lstStyle/>
                    <a:p>
                      <a:pPr algn="ctr"/>
                      <a:r>
                        <a:rPr lang="fr-FR" sz="1400" dirty="0" smtClean="0">
                          <a:solidFill>
                            <a:schemeClr val="tx1"/>
                          </a:solidFill>
                        </a:rPr>
                        <a:t>APPLICATION A LA PLONGEE</a:t>
                      </a:r>
                      <a:endParaRPr lang="fr-FR" sz="1400" dirty="0">
                        <a:solidFill>
                          <a:schemeClr val="tx1"/>
                        </a:solidFill>
                      </a:endParaRPr>
                    </a:p>
                  </a:txBody>
                  <a:tcPr/>
                </a:tc>
                <a:tc>
                  <a:txBody>
                    <a:bodyPr/>
                    <a:lstStyle/>
                    <a:p>
                      <a:pPr algn="ctr"/>
                      <a:r>
                        <a:rPr lang="fr-FR" sz="1400" dirty="0" smtClean="0">
                          <a:solidFill>
                            <a:schemeClr val="tx1"/>
                          </a:solidFill>
                        </a:rPr>
                        <a:t>INCIDENCE SUR LA QUANTITE DISSOUTE</a:t>
                      </a:r>
                      <a:endParaRPr lang="fr-FR" sz="1400" dirty="0">
                        <a:solidFill>
                          <a:schemeClr val="tx1"/>
                        </a:solidFill>
                      </a:endParaRPr>
                    </a:p>
                  </a:txBody>
                  <a:tcPr/>
                </a:tc>
                <a:tc>
                  <a:txBody>
                    <a:bodyPr/>
                    <a:lstStyle/>
                    <a:p>
                      <a:pPr algn="ctr"/>
                      <a:r>
                        <a:rPr lang="fr-FR" sz="1400" dirty="0" smtClean="0">
                          <a:solidFill>
                            <a:schemeClr val="tx1"/>
                          </a:solidFill>
                        </a:rPr>
                        <a:t>FACTEUR</a:t>
                      </a:r>
                      <a:endParaRPr lang="fr-FR" sz="1400" dirty="0">
                        <a:solidFill>
                          <a:schemeClr val="tx1"/>
                        </a:solidFill>
                      </a:endParaRPr>
                    </a:p>
                  </a:txBody>
                  <a:tcPr/>
                </a:tc>
              </a:tr>
              <a:tr h="370840">
                <a:tc>
                  <a:txBody>
                    <a:bodyPr/>
                    <a:lstStyle/>
                    <a:p>
                      <a:r>
                        <a:rPr lang="fr-FR" sz="1400" dirty="0" smtClean="0">
                          <a:solidFill>
                            <a:schemeClr val="tx1"/>
                          </a:solidFill>
                        </a:rPr>
                        <a:t>Nature du gaz</a:t>
                      </a:r>
                      <a:endParaRPr lang="fr-FR" sz="1400" dirty="0">
                        <a:solidFill>
                          <a:schemeClr val="tx1"/>
                        </a:solidFill>
                      </a:endParaRPr>
                    </a:p>
                  </a:txBody>
                  <a:tcPr/>
                </a:tc>
                <a:tc>
                  <a:txBody>
                    <a:bodyPr/>
                    <a:lstStyle/>
                    <a:p>
                      <a:r>
                        <a:rPr lang="fr-FR" sz="1400" dirty="0" smtClean="0">
                          <a:solidFill>
                            <a:schemeClr val="tx1"/>
                          </a:solidFill>
                        </a:rPr>
                        <a:t>Plongée à l’Hélium ou à l’Hydrogène</a:t>
                      </a:r>
                      <a:endParaRPr lang="fr-FR" sz="1400" dirty="0">
                        <a:solidFill>
                          <a:schemeClr val="tx1"/>
                        </a:solidFill>
                      </a:endParaRPr>
                    </a:p>
                  </a:txBody>
                  <a:tcPr/>
                </a:tc>
                <a:tc rowSpan="4">
                  <a:txBody>
                    <a:bodyPr/>
                    <a:lstStyle/>
                    <a:p>
                      <a:pPr algn="ctr"/>
                      <a:r>
                        <a:rPr lang="fr-FR" sz="1400" baseline="0" dirty="0" smtClean="0">
                          <a:solidFill>
                            <a:schemeClr val="tx1"/>
                          </a:solidFill>
                        </a:rPr>
                        <a:t>A tout moment</a:t>
                      </a:r>
                      <a:endParaRPr lang="fr-FR" sz="1400" baseline="0" dirty="0">
                        <a:solidFill>
                          <a:schemeClr val="tx1"/>
                        </a:solidFill>
                      </a:endParaRPr>
                    </a:p>
                  </a:txBody>
                  <a:tcPr anchor="ctr"/>
                </a:tc>
                <a:tc rowSpan="3">
                  <a:txBody>
                    <a:bodyPr/>
                    <a:lstStyle/>
                    <a:p>
                      <a:pPr algn="ctr"/>
                      <a:r>
                        <a:rPr lang="fr-FR" sz="1400" dirty="0" smtClean="0">
                          <a:solidFill>
                            <a:schemeClr val="tx1"/>
                          </a:solidFill>
                        </a:rPr>
                        <a:t>Constant</a:t>
                      </a:r>
                      <a:endParaRPr lang="fr-FR" sz="1400" dirty="0">
                        <a:solidFill>
                          <a:schemeClr val="tx1"/>
                        </a:solidFill>
                      </a:endParaRPr>
                    </a:p>
                  </a:txBody>
                  <a:tcPr anchor="ctr"/>
                </a:tc>
              </a:tr>
              <a:tr h="370840">
                <a:tc>
                  <a:txBody>
                    <a:bodyPr/>
                    <a:lstStyle/>
                    <a:p>
                      <a:r>
                        <a:rPr lang="fr-FR" sz="1400" dirty="0" smtClean="0">
                          <a:solidFill>
                            <a:schemeClr val="tx1"/>
                          </a:solidFill>
                        </a:rPr>
                        <a:t>Nature du liquide</a:t>
                      </a:r>
                      <a:endParaRPr lang="fr-FR" sz="1400" dirty="0">
                        <a:solidFill>
                          <a:schemeClr val="tx1"/>
                        </a:solidFill>
                      </a:endParaRPr>
                    </a:p>
                  </a:txBody>
                  <a:tcPr/>
                </a:tc>
                <a:tc>
                  <a:txBody>
                    <a:bodyPr/>
                    <a:lstStyle/>
                    <a:p>
                      <a:r>
                        <a:rPr lang="fr-FR" sz="1400" dirty="0" smtClean="0">
                          <a:solidFill>
                            <a:schemeClr val="tx1"/>
                          </a:solidFill>
                        </a:rPr>
                        <a:t>Différents</a:t>
                      </a:r>
                      <a:r>
                        <a:rPr lang="fr-FR" sz="1400" baseline="0" dirty="0" smtClean="0">
                          <a:solidFill>
                            <a:schemeClr val="tx1"/>
                          </a:solidFill>
                        </a:rPr>
                        <a:t> tissus</a:t>
                      </a:r>
                      <a:endParaRPr lang="fr-FR" sz="1400" dirty="0">
                        <a:solidFill>
                          <a:schemeClr val="tx1"/>
                        </a:solidFill>
                      </a:endParaRPr>
                    </a:p>
                  </a:txBody>
                  <a:tcPr/>
                </a:tc>
                <a:tc vMerge="1">
                  <a:txBody>
                    <a:bodyPr/>
                    <a:lstStyle/>
                    <a:p>
                      <a:endParaRPr lang="fr-FR" sz="1400" dirty="0">
                        <a:solidFill>
                          <a:schemeClr val="tx1"/>
                        </a:solidFill>
                      </a:endParaRPr>
                    </a:p>
                  </a:txBody>
                  <a:tcPr/>
                </a:tc>
                <a:tc vMerge="1">
                  <a:txBody>
                    <a:bodyPr/>
                    <a:lstStyle/>
                    <a:p>
                      <a:endParaRPr lang="fr-FR" sz="1400" dirty="0">
                        <a:solidFill>
                          <a:schemeClr val="tx1"/>
                        </a:solidFill>
                      </a:endParaRPr>
                    </a:p>
                  </a:txBody>
                  <a:tcPr/>
                </a:tc>
              </a:tr>
              <a:tr h="370840">
                <a:tc>
                  <a:txBody>
                    <a:bodyPr/>
                    <a:lstStyle/>
                    <a:p>
                      <a:r>
                        <a:rPr lang="fr-FR" sz="1400" dirty="0" smtClean="0">
                          <a:solidFill>
                            <a:schemeClr val="tx1"/>
                          </a:solidFill>
                        </a:rPr>
                        <a:t>Température</a:t>
                      </a:r>
                    </a:p>
                    <a:p>
                      <a:r>
                        <a:rPr lang="fr-FR" sz="1400" dirty="0" smtClean="0">
                          <a:solidFill>
                            <a:schemeClr val="tx1"/>
                          </a:solidFill>
                        </a:rPr>
                        <a:t>Si</a:t>
                      </a:r>
                      <a:r>
                        <a:rPr lang="fr-FR" sz="1400" baseline="0" dirty="0" smtClean="0">
                          <a:solidFill>
                            <a:schemeClr val="tx1"/>
                          </a:solidFill>
                        </a:rPr>
                        <a:t> T↓ la quantité dissoute↑</a:t>
                      </a:r>
                      <a:endParaRPr lang="fr-FR" sz="1400" dirty="0">
                        <a:solidFill>
                          <a:schemeClr val="tx1"/>
                        </a:solidFill>
                      </a:endParaRPr>
                    </a:p>
                  </a:txBody>
                  <a:tcPr/>
                </a:tc>
                <a:tc>
                  <a:txBody>
                    <a:bodyPr/>
                    <a:lstStyle/>
                    <a:p>
                      <a:r>
                        <a:rPr lang="fr-FR" sz="1400" dirty="0" smtClean="0">
                          <a:solidFill>
                            <a:schemeClr val="tx1"/>
                          </a:solidFill>
                        </a:rPr>
                        <a:t>Considérée constante 37°C</a:t>
                      </a:r>
                    </a:p>
                    <a:p>
                      <a:r>
                        <a:rPr lang="fr-FR" sz="1400" dirty="0" smtClean="0">
                          <a:solidFill>
                            <a:schemeClr val="tx1"/>
                          </a:solidFill>
                        </a:rPr>
                        <a:t>Mais attention à l’eau froide (&lt;à 12°C)</a:t>
                      </a:r>
                      <a:endParaRPr lang="fr-FR" sz="1400" dirty="0">
                        <a:solidFill>
                          <a:schemeClr val="tx1"/>
                        </a:solidFill>
                      </a:endParaRPr>
                    </a:p>
                  </a:txBody>
                  <a:tcPr/>
                </a:tc>
                <a:tc vMerge="1">
                  <a:txBody>
                    <a:bodyPr/>
                    <a:lstStyle/>
                    <a:p>
                      <a:endParaRPr lang="fr-FR" sz="1400" dirty="0">
                        <a:solidFill>
                          <a:schemeClr val="tx1"/>
                        </a:solidFill>
                      </a:endParaRPr>
                    </a:p>
                  </a:txBody>
                  <a:tcPr/>
                </a:tc>
                <a:tc vMerge="1">
                  <a:txBody>
                    <a:bodyPr/>
                    <a:lstStyle/>
                    <a:p>
                      <a:endParaRPr lang="fr-FR" sz="1400" dirty="0">
                        <a:solidFill>
                          <a:schemeClr val="tx1"/>
                        </a:solidFill>
                      </a:endParaRPr>
                    </a:p>
                  </a:txBody>
                  <a:tcPr/>
                </a:tc>
              </a:tr>
              <a:tr h="370840">
                <a:tc>
                  <a:txBody>
                    <a:bodyPr/>
                    <a:lstStyle/>
                    <a:p>
                      <a:r>
                        <a:rPr lang="fr-FR" sz="1400" dirty="0" smtClean="0">
                          <a:solidFill>
                            <a:schemeClr val="tx1"/>
                          </a:solidFill>
                        </a:rPr>
                        <a:t>Pression</a:t>
                      </a:r>
                      <a:endParaRPr lang="fr-FR" sz="1400" dirty="0">
                        <a:solidFill>
                          <a:schemeClr val="tx1"/>
                        </a:solidFill>
                      </a:endParaRPr>
                    </a:p>
                  </a:txBody>
                  <a:tcPr/>
                </a:tc>
                <a:tc>
                  <a:txBody>
                    <a:bodyPr/>
                    <a:lstStyle/>
                    <a:p>
                      <a:r>
                        <a:rPr lang="fr-FR" sz="1400" dirty="0" smtClean="0">
                          <a:solidFill>
                            <a:schemeClr val="tx1"/>
                          </a:solidFill>
                        </a:rPr>
                        <a:t>Profondeur</a:t>
                      </a:r>
                      <a:endParaRPr lang="fr-FR" sz="1400" dirty="0">
                        <a:solidFill>
                          <a:schemeClr val="tx1"/>
                        </a:solidFill>
                      </a:endParaRPr>
                    </a:p>
                  </a:txBody>
                  <a:tcPr/>
                </a:tc>
                <a:tc vMerge="1">
                  <a:txBody>
                    <a:bodyPr/>
                    <a:lstStyle/>
                    <a:p>
                      <a:endParaRPr lang="fr-FR" sz="1400" dirty="0">
                        <a:solidFill>
                          <a:schemeClr val="tx1"/>
                        </a:solidFill>
                      </a:endParaRPr>
                    </a:p>
                  </a:txBody>
                  <a:tcPr/>
                </a:tc>
                <a:tc rowSpan="3">
                  <a:txBody>
                    <a:bodyPr/>
                    <a:lstStyle/>
                    <a:p>
                      <a:pPr algn="ctr"/>
                      <a:r>
                        <a:rPr lang="fr-FR" sz="1400" dirty="0" smtClean="0">
                          <a:solidFill>
                            <a:schemeClr val="tx1"/>
                          </a:solidFill>
                        </a:rPr>
                        <a:t>Variable</a:t>
                      </a:r>
                      <a:endParaRPr lang="fr-FR" sz="1400" dirty="0">
                        <a:solidFill>
                          <a:schemeClr val="tx1"/>
                        </a:solidFill>
                      </a:endParaRPr>
                    </a:p>
                  </a:txBody>
                  <a:tcPr anchor="ctr"/>
                </a:tc>
              </a:tr>
              <a:tr h="370840">
                <a:tc>
                  <a:txBody>
                    <a:bodyPr/>
                    <a:lstStyle/>
                    <a:p>
                      <a:r>
                        <a:rPr lang="fr-FR" sz="1400" dirty="0" smtClean="0">
                          <a:solidFill>
                            <a:schemeClr val="tx1"/>
                          </a:solidFill>
                        </a:rPr>
                        <a:t>Temps</a:t>
                      </a:r>
                      <a:endParaRPr lang="fr-FR" sz="1400" dirty="0">
                        <a:solidFill>
                          <a:schemeClr val="tx1"/>
                        </a:solidFill>
                      </a:endParaRPr>
                    </a:p>
                  </a:txBody>
                  <a:tcPr/>
                </a:tc>
                <a:tc>
                  <a:txBody>
                    <a:bodyPr/>
                    <a:lstStyle/>
                    <a:p>
                      <a:r>
                        <a:rPr lang="fr-FR" sz="1400" dirty="0" smtClean="0">
                          <a:solidFill>
                            <a:schemeClr val="tx1"/>
                          </a:solidFill>
                        </a:rPr>
                        <a:t>Durée de la plongée</a:t>
                      </a:r>
                      <a:endParaRPr lang="fr-FR" sz="1400" dirty="0">
                        <a:solidFill>
                          <a:schemeClr val="tx1"/>
                        </a:solidFill>
                      </a:endParaRPr>
                    </a:p>
                  </a:txBody>
                  <a:tcPr/>
                </a:tc>
                <a:tc rowSpan="3">
                  <a:txBody>
                    <a:bodyPr/>
                    <a:lstStyle/>
                    <a:p>
                      <a:pPr algn="ctr"/>
                      <a:r>
                        <a:rPr lang="fr-FR" sz="1400" dirty="0" smtClean="0">
                          <a:solidFill>
                            <a:schemeClr val="tx1"/>
                          </a:solidFill>
                        </a:rPr>
                        <a:t>Avant la saturation</a:t>
                      </a:r>
                      <a:endParaRPr lang="fr-FR" sz="1400" dirty="0">
                        <a:solidFill>
                          <a:schemeClr val="tx1"/>
                        </a:solidFill>
                      </a:endParaRPr>
                    </a:p>
                  </a:txBody>
                  <a:tcPr anchor="ctr"/>
                </a:tc>
                <a:tc vMerge="1">
                  <a:txBody>
                    <a:bodyPr/>
                    <a:lstStyle/>
                    <a:p>
                      <a:endParaRPr lang="fr-FR" sz="1400" dirty="0">
                        <a:solidFill>
                          <a:schemeClr val="tx1"/>
                        </a:solidFill>
                      </a:endParaRPr>
                    </a:p>
                  </a:txBody>
                  <a:tcPr/>
                </a:tc>
              </a:tr>
              <a:tr h="1014040">
                <a:tc>
                  <a:txBody>
                    <a:bodyPr/>
                    <a:lstStyle/>
                    <a:p>
                      <a:r>
                        <a:rPr lang="fr-FR" sz="1400" dirty="0" smtClean="0">
                          <a:solidFill>
                            <a:schemeClr val="tx1"/>
                          </a:solidFill>
                        </a:rPr>
                        <a:t>Agitation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smtClean="0">
                          <a:ln>
                            <a:noFill/>
                          </a:ln>
                          <a:solidFill>
                            <a:prstClr val="black"/>
                          </a:solidFill>
                          <a:effectLst/>
                          <a:uLnTx/>
                          <a:uFillTx/>
                          <a:latin typeface="+mn-lt"/>
                          <a:ea typeface="+mn-ea"/>
                          <a:cs typeface="+mn-cs"/>
                        </a:rPr>
                        <a:t>la quantité dissoute↑ avec l’agitation</a:t>
                      </a:r>
                    </a:p>
                    <a:p>
                      <a:endParaRPr lang="fr-FR" sz="1400" dirty="0">
                        <a:solidFill>
                          <a:schemeClr val="tx1"/>
                        </a:solidFill>
                      </a:endParaRPr>
                    </a:p>
                  </a:txBody>
                  <a:tcPr/>
                </a:tc>
                <a:tc>
                  <a:txBody>
                    <a:bodyPr/>
                    <a:lstStyle/>
                    <a:p>
                      <a:r>
                        <a:rPr lang="fr-FR" sz="1400" dirty="0" smtClean="0">
                          <a:solidFill>
                            <a:schemeClr val="tx1"/>
                          </a:solidFill>
                        </a:rPr>
                        <a:t>Travail en plongée nécessite des tables spéciales COMEX</a:t>
                      </a:r>
                      <a:endParaRPr lang="fr-FR" sz="1400" dirty="0">
                        <a:solidFill>
                          <a:schemeClr val="tx1"/>
                        </a:solidFill>
                      </a:endParaRPr>
                    </a:p>
                  </a:txBody>
                  <a:tcPr/>
                </a:tc>
                <a:tc vMerge="1">
                  <a:txBody>
                    <a:bodyPr/>
                    <a:lstStyle/>
                    <a:p>
                      <a:endParaRPr lang="fr-FR" sz="1400" dirty="0">
                        <a:solidFill>
                          <a:schemeClr val="tx1"/>
                        </a:solidFill>
                      </a:endParaRPr>
                    </a:p>
                  </a:txBody>
                  <a:tcPr/>
                </a:tc>
                <a:tc vMerge="1">
                  <a:txBody>
                    <a:bodyPr/>
                    <a:lstStyle/>
                    <a:p>
                      <a:endParaRPr lang="fr-FR" sz="1400" dirty="0">
                        <a:solidFill>
                          <a:schemeClr val="tx1"/>
                        </a:solidFill>
                      </a:endParaRPr>
                    </a:p>
                  </a:txBody>
                  <a:tcPr/>
                </a:tc>
              </a:tr>
              <a:tr h="370840">
                <a:tc>
                  <a:txBody>
                    <a:bodyPr/>
                    <a:lstStyle/>
                    <a:p>
                      <a:r>
                        <a:rPr lang="fr-FR" sz="1400" dirty="0" smtClean="0">
                          <a:solidFill>
                            <a:schemeClr val="tx1"/>
                          </a:solidFill>
                        </a:rPr>
                        <a:t>Surface</a:t>
                      </a:r>
                      <a:r>
                        <a:rPr lang="fr-FR" sz="1400" baseline="0" dirty="0" smtClean="0">
                          <a:solidFill>
                            <a:schemeClr val="tx1"/>
                          </a:solidFill>
                        </a:rPr>
                        <a:t> de contact</a:t>
                      </a:r>
                      <a:endParaRPr lang="fr-FR" sz="1400" dirty="0">
                        <a:solidFill>
                          <a:schemeClr val="tx1"/>
                        </a:solidFill>
                      </a:endParaRPr>
                    </a:p>
                  </a:txBody>
                  <a:tcPr/>
                </a:tc>
                <a:tc>
                  <a:txBody>
                    <a:bodyPr/>
                    <a:lstStyle/>
                    <a:p>
                      <a:r>
                        <a:rPr lang="fr-FR" sz="1400" dirty="0" smtClean="0">
                          <a:solidFill>
                            <a:schemeClr val="tx1"/>
                          </a:solidFill>
                        </a:rPr>
                        <a:t>Tissus + ou – vascularisés</a:t>
                      </a:r>
                    </a:p>
                    <a:p>
                      <a:r>
                        <a:rPr lang="fr-FR" sz="1400" dirty="0" smtClean="0">
                          <a:solidFill>
                            <a:schemeClr val="tx1"/>
                          </a:solidFill>
                        </a:rPr>
                        <a:t>Surface alvéoles</a:t>
                      </a:r>
                      <a:r>
                        <a:rPr lang="fr-FR" sz="1400" baseline="0" dirty="0" smtClean="0">
                          <a:solidFill>
                            <a:schemeClr val="tx1"/>
                          </a:solidFill>
                        </a:rPr>
                        <a:t> pulmonaires</a:t>
                      </a:r>
                      <a:endParaRPr lang="fr-FR" sz="1400" dirty="0">
                        <a:solidFill>
                          <a:schemeClr val="tx1"/>
                        </a:solidFill>
                      </a:endParaRPr>
                    </a:p>
                  </a:txBody>
                  <a:tcPr/>
                </a:tc>
                <a:tc vMerge="1">
                  <a:txBody>
                    <a:bodyPr/>
                    <a:lstStyle/>
                    <a:p>
                      <a:endParaRPr lang="fr-FR" sz="1400" dirty="0">
                        <a:solidFill>
                          <a:schemeClr val="tx1"/>
                        </a:solidFill>
                      </a:endParaRPr>
                    </a:p>
                  </a:txBody>
                  <a:tcPr/>
                </a:tc>
                <a:tc>
                  <a:txBody>
                    <a:bodyPr/>
                    <a:lstStyle/>
                    <a:p>
                      <a:pPr algn="ctr"/>
                      <a:r>
                        <a:rPr lang="fr-FR" sz="1400" dirty="0" smtClean="0">
                          <a:solidFill>
                            <a:schemeClr val="tx1"/>
                          </a:solidFill>
                        </a:rPr>
                        <a:t>Constant</a:t>
                      </a:r>
                      <a:endParaRPr lang="fr-FR" sz="1400" dirty="0">
                        <a:solidFill>
                          <a:schemeClr val="tx1"/>
                        </a:solidFill>
                      </a:endParaRPr>
                    </a:p>
                  </a:txBody>
                  <a:tcPr anchor="ctr"/>
                </a:tc>
              </a:tr>
            </a:tbl>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219335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285729"/>
            <a:ext cx="5500726" cy="714379"/>
          </a:xfrm>
        </p:spPr>
        <p:txBody>
          <a:bodyPr>
            <a:normAutofit/>
          </a:bodyPr>
          <a:lstStyle/>
          <a:p>
            <a:pPr marL="571500" indent="-571500" algn="l">
              <a:buFont typeface="+mj-lt"/>
              <a:buAutoNum type="romanUcPeriod"/>
            </a:pPr>
            <a:r>
              <a:rPr lang="fr-FR" sz="2800" b="1" u="sng" dirty="0" smtClean="0"/>
              <a:t>CONTENU DE L’EXAMEN</a:t>
            </a:r>
            <a:endParaRPr lang="fr-FR" sz="2800" b="1" u="sng" dirty="0"/>
          </a:p>
        </p:txBody>
      </p:sp>
      <p:sp>
        <p:nvSpPr>
          <p:cNvPr id="3" name="Sous-titre 2"/>
          <p:cNvSpPr>
            <a:spLocks noGrp="1"/>
          </p:cNvSpPr>
          <p:nvPr>
            <p:ph type="subTitle" idx="1"/>
          </p:nvPr>
        </p:nvSpPr>
        <p:spPr>
          <a:xfrm>
            <a:off x="285720" y="1928802"/>
            <a:ext cx="8643998" cy="4071966"/>
          </a:xfrm>
        </p:spPr>
        <p:txBody>
          <a:bodyPr>
            <a:normAutofit/>
          </a:bodyPr>
          <a:lstStyle/>
          <a:p>
            <a:pPr lvl="3" algn="l">
              <a:buFont typeface="Wingdings" pitchFamily="2" charset="2"/>
              <a:buChar char="Ø"/>
            </a:pPr>
            <a:r>
              <a:rPr lang="fr-FR" dirty="0" smtClean="0">
                <a:solidFill>
                  <a:schemeClr val="tx1"/>
                </a:solidFill>
              </a:rPr>
              <a:t>Etre licencié à la FFESSM</a:t>
            </a:r>
          </a:p>
          <a:p>
            <a:pPr lvl="3" algn="l"/>
            <a:endParaRPr lang="fr-FR" dirty="0" smtClean="0">
              <a:solidFill>
                <a:schemeClr val="tx1"/>
              </a:solidFill>
            </a:endParaRPr>
          </a:p>
          <a:p>
            <a:pPr lvl="3" algn="l">
              <a:buFont typeface="Wingdings" pitchFamily="2" charset="2"/>
              <a:buChar char="Ø"/>
            </a:pPr>
            <a:r>
              <a:rPr lang="fr-FR" dirty="0" smtClean="0">
                <a:solidFill>
                  <a:schemeClr val="tx1"/>
                </a:solidFill>
              </a:rPr>
              <a:t>Etre âgé d’au moins 16 ans (autorisation parentale pour les moins de 18 ans)</a:t>
            </a:r>
          </a:p>
          <a:p>
            <a:pPr lvl="3" algn="l"/>
            <a:endParaRPr lang="fr-FR" dirty="0" smtClean="0">
              <a:solidFill>
                <a:schemeClr val="tx1"/>
              </a:solidFill>
            </a:endParaRPr>
          </a:p>
          <a:p>
            <a:pPr lvl="3" algn="l">
              <a:buFont typeface="Wingdings" pitchFamily="2" charset="2"/>
              <a:buChar char="Ø"/>
            </a:pPr>
            <a:r>
              <a:rPr lang="fr-FR" dirty="0" smtClean="0">
                <a:solidFill>
                  <a:schemeClr val="tx1"/>
                </a:solidFill>
              </a:rPr>
              <a:t>Etre titulaire du niveau 1 de la FFESSM ou équivalent</a:t>
            </a:r>
          </a:p>
          <a:p>
            <a:pPr lvl="3" algn="l"/>
            <a:endParaRPr lang="fr-FR" dirty="0" smtClean="0">
              <a:solidFill>
                <a:schemeClr val="tx1"/>
              </a:solidFill>
            </a:endParaRPr>
          </a:p>
          <a:p>
            <a:pPr lvl="3" algn="l">
              <a:buFont typeface="Wingdings" pitchFamily="2" charset="2"/>
              <a:buChar char="Ø"/>
            </a:pPr>
            <a:r>
              <a:rPr lang="fr-FR" dirty="0" smtClean="0">
                <a:solidFill>
                  <a:schemeClr val="tx1"/>
                </a:solidFill>
              </a:rPr>
              <a:t>Etre en possession d’un certificat médical de non contre-indication à la pratique de la plongée établi depuis moins d’un an par un médecin fédéral FFESSM ou par un médecin du sport ou par un médecin hyperbare.</a:t>
            </a:r>
            <a:endParaRPr lang="fr-FR" dirty="0">
              <a:solidFill>
                <a:schemeClr val="tx1"/>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6" name="Titre 1"/>
          <p:cNvSpPr txBox="1">
            <a:spLocks/>
          </p:cNvSpPr>
          <p:nvPr/>
        </p:nvSpPr>
        <p:spPr>
          <a:xfrm>
            <a:off x="1000100" y="1000109"/>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a:tabLst/>
              <a:defRPr/>
            </a:pPr>
            <a:r>
              <a:rPr lang="fr-FR" sz="2000" b="1" i="1" u="sng" dirty="0" smtClean="0">
                <a:latin typeface="+mj-lt"/>
                <a:ea typeface="+mj-ea"/>
                <a:cs typeface="+mj-cs"/>
              </a:rPr>
              <a:t>Conditions de candidature</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6" name="Titre 1"/>
          <p:cNvSpPr txBox="1">
            <a:spLocks/>
          </p:cNvSpPr>
          <p:nvPr/>
        </p:nvSpPr>
        <p:spPr>
          <a:xfrm>
            <a:off x="1000100" y="260648"/>
            <a:ext cx="501206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4"/>
              <a:tabLst/>
              <a:defRPr/>
            </a:pPr>
            <a:r>
              <a:rPr lang="fr-FR" sz="2000" b="1" i="1" u="sng" dirty="0" smtClean="0">
                <a:latin typeface="+mj-lt"/>
                <a:ea typeface="+mj-ea"/>
                <a:cs typeface="+mj-cs"/>
              </a:rPr>
              <a:t>Applications à la plongée</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8" name="Titre 1"/>
          <p:cNvSpPr txBox="1">
            <a:spLocks/>
          </p:cNvSpPr>
          <p:nvPr/>
        </p:nvSpPr>
        <p:spPr>
          <a:xfrm>
            <a:off x="179512" y="764704"/>
            <a:ext cx="8424936" cy="5328592"/>
          </a:xfrm>
          <a:prstGeom prst="rect">
            <a:avLst/>
          </a:prstGeom>
        </p:spPr>
        <p:txBody>
          <a:bodyPr vert="horz" lIns="91440" tIns="45720" rIns="91440" bIns="45720" rtlCol="0" anchor="t" anchorCtr="0">
            <a:normAutofit fontScale="97500"/>
          </a:bodyPr>
          <a:lstStyle/>
          <a:p>
            <a:pPr marL="342900" marR="0" lvl="0" indent="-342900" algn="l" defTabSz="914400" rtl="0" eaLnBrk="1" fontAlgn="auto" latinLnBrk="0" hangingPunct="1">
              <a:lnSpc>
                <a:spcPct val="100000"/>
              </a:lnSpc>
              <a:spcBef>
                <a:spcPct val="0"/>
              </a:spcBef>
              <a:spcAft>
                <a:spcPts val="0"/>
              </a:spcAft>
              <a:buClrTx/>
              <a:buSzTx/>
              <a:buFont typeface="Wingdings" pitchFamily="2" charset="2"/>
              <a:buChar char="ü"/>
              <a:tabLst/>
              <a:defRPr/>
            </a:pPr>
            <a:r>
              <a:rPr lang="fr-FR" sz="2000" dirty="0" smtClean="0">
                <a:latin typeface="+mj-lt"/>
                <a:ea typeface="+mj-ea"/>
                <a:cs typeface="+mj-cs"/>
              </a:rPr>
              <a:t>Fabrication des tables de plongées.</a:t>
            </a:r>
          </a:p>
          <a:p>
            <a:pPr marL="342900" marR="0" lvl="0" indent="-342900" algn="l" defTabSz="914400" rtl="0" eaLnBrk="1" fontAlgn="auto" latinLnBrk="0" hangingPunct="1">
              <a:lnSpc>
                <a:spcPct val="100000"/>
              </a:lnSpc>
              <a:spcBef>
                <a:spcPct val="0"/>
              </a:spcBef>
              <a:spcAft>
                <a:spcPts val="0"/>
              </a:spcAft>
              <a:buClrTx/>
              <a:buSzTx/>
              <a:buFont typeface="Wingdings" pitchFamily="2" charset="2"/>
              <a:buChar char="ü"/>
              <a:tabLst/>
              <a:defRPr/>
            </a:pPr>
            <a:r>
              <a:rPr lang="fr-FR" sz="2000" dirty="0" smtClean="0">
                <a:latin typeface="+mj-lt"/>
                <a:ea typeface="+mj-ea"/>
                <a:cs typeface="+mj-cs"/>
              </a:rPr>
              <a:t>Fabrication des ordinateurs et des décompressimètres.</a:t>
            </a:r>
          </a:p>
          <a:p>
            <a:pPr marL="342900" marR="0" lvl="0" indent="-342900" algn="l" defTabSz="914400" rtl="0" eaLnBrk="1" fontAlgn="auto" latinLnBrk="0" hangingPunct="1">
              <a:lnSpc>
                <a:spcPct val="100000"/>
              </a:lnSpc>
              <a:spcBef>
                <a:spcPct val="0"/>
              </a:spcBef>
              <a:spcAft>
                <a:spcPts val="0"/>
              </a:spcAft>
              <a:buClrTx/>
              <a:buSzTx/>
              <a:buFont typeface="Wingdings" pitchFamily="2" charset="2"/>
              <a:buChar char="ü"/>
              <a:tabLst/>
              <a:defRPr/>
            </a:pPr>
            <a:r>
              <a:rPr lang="fr-FR" sz="2000" dirty="0" smtClean="0">
                <a:latin typeface="+mj-lt"/>
                <a:ea typeface="+mj-ea"/>
                <a:cs typeface="+mj-cs"/>
              </a:rPr>
              <a:t>Compréhension et traitement des accidents de décompression.</a:t>
            </a:r>
          </a:p>
          <a:p>
            <a:pPr marR="0" lvl="0" algn="l" defTabSz="914400" rtl="0" eaLnBrk="1" fontAlgn="auto" latinLnBrk="0" hangingPunct="1">
              <a:lnSpc>
                <a:spcPct val="100000"/>
              </a:lnSpc>
              <a:spcBef>
                <a:spcPct val="0"/>
              </a:spcBef>
              <a:spcAft>
                <a:spcPts val="0"/>
              </a:spcAft>
              <a:buClrTx/>
              <a:buSzTx/>
              <a:tabLst/>
              <a:defRPr/>
            </a:pPr>
            <a:endParaRPr lang="fr-FR" sz="2000" dirty="0">
              <a:latin typeface="+mj-lt"/>
              <a:ea typeface="+mj-ea"/>
              <a:cs typeface="+mj-cs"/>
            </a:endParaRPr>
          </a:p>
          <a:p>
            <a:pPr marR="0" lvl="0" algn="l" defTabSz="914400" rtl="0" eaLnBrk="1" fontAlgn="auto" latinLnBrk="0" hangingPunct="1">
              <a:lnSpc>
                <a:spcPct val="100000"/>
              </a:lnSpc>
              <a:spcBef>
                <a:spcPct val="0"/>
              </a:spcBef>
              <a:spcAft>
                <a:spcPts val="0"/>
              </a:spcAft>
              <a:buClrTx/>
              <a:buSzTx/>
              <a:tabLst/>
              <a:defRPr/>
            </a:pPr>
            <a:r>
              <a:rPr lang="fr-FR" sz="2000" dirty="0" smtClean="0">
                <a:latin typeface="+mj-lt"/>
                <a:ea typeface="+mj-ea"/>
                <a:cs typeface="+mj-cs"/>
              </a:rPr>
              <a:t>	Les processus de dissolution d’un gaz dans un liquide et d’élimination de ce même gaz sont symétriques; le temps pour passer d’un état de saturation à un état de désaturation est le même.</a:t>
            </a:r>
          </a:p>
          <a:p>
            <a:pPr marR="0" lvl="0" algn="l" defTabSz="914400" rtl="0" eaLnBrk="1" fontAlgn="auto" latinLnBrk="0" hangingPunct="1">
              <a:lnSpc>
                <a:spcPct val="100000"/>
              </a:lnSpc>
              <a:spcBef>
                <a:spcPct val="0"/>
              </a:spcBef>
              <a:spcAft>
                <a:spcPts val="0"/>
              </a:spcAft>
              <a:buClrTx/>
              <a:buSzTx/>
              <a:tabLst/>
              <a:defRPr/>
            </a:pPr>
            <a:endParaRPr lang="fr-FR" sz="2000" dirty="0" smtClean="0">
              <a:latin typeface="+mj-lt"/>
              <a:ea typeface="+mj-ea"/>
              <a:cs typeface="+mj-cs"/>
            </a:endParaRPr>
          </a:p>
          <a:p>
            <a:pPr marR="0" lvl="0" algn="l" defTabSz="914400" rtl="0" eaLnBrk="1" fontAlgn="auto" latinLnBrk="0" hangingPunct="1">
              <a:lnSpc>
                <a:spcPct val="100000"/>
              </a:lnSpc>
              <a:spcBef>
                <a:spcPct val="0"/>
              </a:spcBef>
              <a:spcAft>
                <a:spcPts val="0"/>
              </a:spcAft>
              <a:buClrTx/>
              <a:buSzTx/>
              <a:tabLst/>
              <a:defRPr/>
            </a:pPr>
            <a:r>
              <a:rPr lang="fr-FR" sz="2000" dirty="0">
                <a:latin typeface="+mj-lt"/>
                <a:ea typeface="+mj-ea"/>
                <a:cs typeface="+mj-cs"/>
              </a:rPr>
              <a:t>	</a:t>
            </a:r>
            <a:r>
              <a:rPr lang="fr-FR" sz="2000" dirty="0" smtClean="0">
                <a:latin typeface="+mj-lt"/>
                <a:ea typeface="+mj-ea"/>
                <a:cs typeface="+mj-cs"/>
              </a:rPr>
              <a:t>Mais la saturation complète n’est que rarement atteinte; elle l’est pour des professionnels qui restent plusieurs jours dans des « maisons sous la mer ».</a:t>
            </a:r>
          </a:p>
          <a:p>
            <a:pPr marR="0" lvl="0" algn="l" defTabSz="914400" rtl="0" eaLnBrk="1" fontAlgn="auto" latinLnBrk="0" hangingPunct="1">
              <a:lnSpc>
                <a:spcPct val="100000"/>
              </a:lnSpc>
              <a:spcBef>
                <a:spcPct val="0"/>
              </a:spcBef>
              <a:spcAft>
                <a:spcPts val="0"/>
              </a:spcAft>
              <a:buClrTx/>
              <a:buSzTx/>
              <a:tabLst/>
              <a:defRPr/>
            </a:pPr>
            <a:endParaRPr lang="fr-FR" sz="2000" dirty="0" smtClean="0">
              <a:latin typeface="+mj-lt"/>
              <a:ea typeface="+mj-ea"/>
              <a:cs typeface="+mj-cs"/>
            </a:endParaRPr>
          </a:p>
          <a:p>
            <a:pPr marR="0" lvl="0" algn="l" defTabSz="914400" rtl="0" eaLnBrk="1" fontAlgn="auto" latinLnBrk="0" hangingPunct="1">
              <a:lnSpc>
                <a:spcPct val="100000"/>
              </a:lnSpc>
              <a:spcBef>
                <a:spcPct val="0"/>
              </a:spcBef>
              <a:spcAft>
                <a:spcPts val="0"/>
              </a:spcAft>
              <a:buClrTx/>
              <a:buSzTx/>
              <a:tabLst/>
              <a:defRPr/>
            </a:pPr>
            <a:r>
              <a:rPr lang="fr-FR" sz="2000" dirty="0">
                <a:latin typeface="+mj-lt"/>
                <a:ea typeface="+mj-ea"/>
                <a:cs typeface="+mj-cs"/>
              </a:rPr>
              <a:t>	</a:t>
            </a:r>
            <a:r>
              <a:rPr lang="fr-FR" sz="2000" dirty="0" smtClean="0">
                <a:latin typeface="+mj-lt"/>
                <a:ea typeface="+mj-ea"/>
                <a:cs typeface="+mj-cs"/>
              </a:rPr>
              <a:t>Notons qu’il existe des tables différentes sur le marché suivant le nombre de tissus qu’elles prennent en compte.</a:t>
            </a:r>
          </a:p>
          <a:p>
            <a:pPr marR="0" lvl="0" algn="l" defTabSz="914400" rtl="0" eaLnBrk="1" fontAlgn="auto" latinLnBrk="0" hangingPunct="1">
              <a:lnSpc>
                <a:spcPct val="100000"/>
              </a:lnSpc>
              <a:spcBef>
                <a:spcPct val="0"/>
              </a:spcBef>
              <a:spcAft>
                <a:spcPts val="0"/>
              </a:spcAft>
              <a:buClrTx/>
              <a:buSzTx/>
              <a:tabLst/>
              <a:defRPr/>
            </a:pPr>
            <a:r>
              <a:rPr lang="fr-FR" sz="2000" dirty="0">
                <a:latin typeface="+mj-lt"/>
                <a:ea typeface="+mj-ea"/>
                <a:cs typeface="+mj-cs"/>
              </a:rPr>
              <a:t>	</a:t>
            </a:r>
            <a:endParaRPr lang="fr-FR" sz="2000" dirty="0" smtClean="0">
              <a:latin typeface="+mj-lt"/>
              <a:ea typeface="+mj-ea"/>
              <a:cs typeface="+mj-cs"/>
            </a:endParaRPr>
          </a:p>
          <a:p>
            <a:pPr marL="342900" marR="0" lvl="0" indent="-342900" algn="l" defTabSz="914400" rtl="0" eaLnBrk="1" fontAlgn="auto" latinLnBrk="0" hangingPunct="1">
              <a:lnSpc>
                <a:spcPct val="100000"/>
              </a:lnSpc>
              <a:spcBef>
                <a:spcPct val="0"/>
              </a:spcBef>
              <a:spcAft>
                <a:spcPts val="0"/>
              </a:spcAft>
              <a:buClrTx/>
              <a:buSzTx/>
              <a:buFont typeface="Wingdings" pitchFamily="2" charset="2"/>
              <a:buChar char="ü"/>
              <a:tabLst/>
              <a:defRPr/>
            </a:pPr>
            <a:endParaRPr lang="fr-FR" sz="2000" dirty="0" smtClean="0">
              <a:latin typeface="+mj-lt"/>
              <a:ea typeface="+mj-ea"/>
              <a:cs typeface="+mj-cs"/>
            </a:endParaRPr>
          </a:p>
          <a:p>
            <a:pPr marR="0" lvl="0" algn="l" defTabSz="914400" rtl="0" eaLnBrk="1" fontAlgn="auto" latinLnBrk="0" hangingPunct="1">
              <a:lnSpc>
                <a:spcPct val="100000"/>
              </a:lnSpc>
              <a:spcBef>
                <a:spcPct val="0"/>
              </a:spcBef>
              <a:spcAft>
                <a:spcPts val="0"/>
              </a:spcAft>
              <a:buClrTx/>
              <a:buSzTx/>
              <a:tabLst/>
              <a:defRPr/>
            </a:pPr>
            <a:r>
              <a:rPr lang="fr-FR" sz="2000" dirty="0">
                <a:latin typeface="+mj-lt"/>
                <a:ea typeface="+mj-ea"/>
                <a:cs typeface="+mj-cs"/>
              </a:rPr>
              <a:t>	</a:t>
            </a:r>
            <a:endParaRPr lang="fr-FR" sz="2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35308612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285728"/>
            <a:ext cx="8643998" cy="6072206"/>
          </a:xfrm>
        </p:spPr>
        <p:txBody>
          <a:bodyPr>
            <a:normAutofit/>
          </a:bodyPr>
          <a:lstStyle/>
          <a:p>
            <a:pPr algn="just"/>
            <a:r>
              <a:rPr lang="fr-FR" sz="2000" dirty="0" smtClean="0">
                <a:solidFill>
                  <a:schemeClr val="tx1"/>
                </a:solidFill>
              </a:rPr>
              <a:t>	</a:t>
            </a: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5" name="Rectangle 4"/>
          <p:cNvSpPr/>
          <p:nvPr/>
        </p:nvSpPr>
        <p:spPr>
          <a:xfrm>
            <a:off x="929595" y="2967335"/>
            <a:ext cx="7284816" cy="707886"/>
          </a:xfrm>
          <a:prstGeom prst="rect">
            <a:avLst/>
          </a:prstGeom>
          <a:noFill/>
        </p:spPr>
        <p:txBody>
          <a:bodyPr wrap="none" lIns="91440" tIns="45720" rIns="91440" bIns="45720">
            <a:spAutoFit/>
          </a:bodyPr>
          <a:lstStyle/>
          <a:p>
            <a:pPr algn="ctr"/>
            <a:r>
              <a:rPr lang="fr-FR" sz="40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MERCI DE VOTRE ATTENTION</a:t>
            </a:r>
            <a:endParaRPr lang="fr-FR" sz="40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785794"/>
            <a:ext cx="8643998" cy="5357850"/>
          </a:xfrm>
        </p:spPr>
        <p:txBody>
          <a:bodyPr>
            <a:normAutofit/>
          </a:bodyPr>
          <a:lstStyle/>
          <a:p>
            <a:pPr algn="just"/>
            <a:r>
              <a:rPr lang="fr-FR" sz="2000" dirty="0" smtClean="0">
                <a:solidFill>
                  <a:schemeClr val="tx1"/>
                </a:solidFill>
              </a:rPr>
              <a:t>	Le</a:t>
            </a:r>
            <a:r>
              <a:rPr lang="fr-FR" sz="2200" dirty="0" smtClean="0">
                <a:solidFill>
                  <a:schemeClr val="tx1"/>
                </a:solidFill>
              </a:rPr>
              <a:t> </a:t>
            </a:r>
            <a:r>
              <a:rPr lang="fr-FR" sz="2000" dirty="0" smtClean="0">
                <a:solidFill>
                  <a:schemeClr val="tx1"/>
                </a:solidFill>
              </a:rPr>
              <a:t>Niveau 2 atteste de compétences; il s’agit des conditions minimales d’accès aux prérogatives définies par le code du sport.</a:t>
            </a:r>
          </a:p>
          <a:p>
            <a:pPr algn="just"/>
            <a:endParaRPr lang="fr-FR" sz="2000" dirty="0" smtClean="0">
              <a:solidFill>
                <a:schemeClr val="tx1"/>
              </a:solidFill>
            </a:endParaRPr>
          </a:p>
          <a:p>
            <a:pPr algn="just"/>
            <a:r>
              <a:rPr lang="fr-FR" sz="2000" dirty="0" smtClean="0">
                <a:solidFill>
                  <a:schemeClr val="tx1"/>
                </a:solidFill>
              </a:rPr>
              <a:t>	Il va pouvoir évoluer et intervenir de manière autonome (palanquée de 2 ou 3 Niveau 2 mini) dans l’espace médian sous le contrôle d’un directeur de plongée qui choisit et fixe les paramètres. </a:t>
            </a:r>
          </a:p>
          <a:p>
            <a:pPr algn="just"/>
            <a:endParaRPr lang="fr-FR" sz="2200" dirty="0" smtClean="0">
              <a:solidFill>
                <a:schemeClr val="tx1"/>
              </a:solidFill>
            </a:endParaRPr>
          </a:p>
          <a:p>
            <a:pPr algn="just"/>
            <a:r>
              <a:rPr lang="fr-FR" sz="2200" dirty="0" smtClean="0">
                <a:solidFill>
                  <a:schemeClr val="tx1"/>
                </a:solidFill>
              </a:rPr>
              <a:t>	</a:t>
            </a:r>
            <a:r>
              <a:rPr lang="fr-FR" sz="2000" dirty="0" smtClean="0">
                <a:solidFill>
                  <a:schemeClr val="tx1"/>
                </a:solidFill>
              </a:rPr>
              <a:t>Il va aussi pouvoir évoluer dans l’espace lointain encadré par un Niveau 4</a:t>
            </a:r>
          </a:p>
          <a:p>
            <a:pPr algn="l"/>
            <a:r>
              <a:rPr lang="fr-FR" sz="2000" dirty="0" smtClean="0">
                <a:solidFill>
                  <a:schemeClr val="tx1"/>
                </a:solidFill>
              </a:rPr>
              <a:t>minimum.</a:t>
            </a:r>
          </a:p>
          <a:p>
            <a:pPr algn="l"/>
            <a:endParaRPr lang="fr-FR" sz="2000" dirty="0" smtClean="0">
              <a:solidFill>
                <a:schemeClr val="tx1"/>
              </a:solidFill>
            </a:endParaRPr>
          </a:p>
          <a:p>
            <a:pPr algn="l"/>
            <a:r>
              <a:rPr lang="fr-FR" sz="2000" dirty="0" smtClean="0">
                <a:solidFill>
                  <a:schemeClr val="tx1"/>
                </a:solidFill>
              </a:rPr>
              <a:t>	C’est aussi le niveau technique minimum pour l’accès  à l’initiateur de club. </a:t>
            </a:r>
            <a:endParaRPr lang="fr-FR" sz="2000" dirty="0">
              <a:solidFill>
                <a:schemeClr val="tx1"/>
              </a:solidFill>
            </a:endParaRPr>
          </a:p>
          <a:p>
            <a:pPr algn="l"/>
            <a:r>
              <a:rPr lang="fr-FR" sz="2000" b="1" dirty="0" smtClean="0">
                <a:solidFill>
                  <a:schemeClr val="tx1"/>
                </a:solidFill>
              </a:rPr>
              <a:t>	</a:t>
            </a:r>
            <a:endParaRPr lang="fr-FR" sz="2000" dirty="0" smtClean="0">
              <a:solidFill>
                <a:schemeClr val="tx1"/>
              </a:solidFill>
            </a:endParaRPr>
          </a:p>
          <a:p>
            <a:endParaRPr lang="fr-FR" sz="2400" b="1" dirty="0">
              <a:solidFill>
                <a:schemeClr val="tx1"/>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6" name="Titre 1"/>
          <p:cNvSpPr txBox="1">
            <a:spLocks/>
          </p:cNvSpPr>
          <p:nvPr/>
        </p:nvSpPr>
        <p:spPr>
          <a:xfrm>
            <a:off x="1000100" y="285728"/>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2"/>
              <a:tabLst/>
              <a:defRPr/>
            </a:pPr>
            <a:r>
              <a:rPr lang="fr-FR" sz="2000" b="1" i="1" u="sng" dirty="0" smtClean="0">
                <a:latin typeface="+mj-lt"/>
                <a:ea typeface="+mj-ea"/>
                <a:cs typeface="+mj-cs"/>
              </a:rPr>
              <a:t>Prérogatives</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714356"/>
            <a:ext cx="8643998" cy="5000660"/>
          </a:xfrm>
        </p:spPr>
        <p:txBody>
          <a:bodyPr>
            <a:noAutofit/>
          </a:bodyPr>
          <a:lstStyle/>
          <a:p>
            <a:pPr lvl="1" algn="just">
              <a:buFont typeface="Wingdings" pitchFamily="2" charset="2"/>
              <a:buChar char="Ø"/>
            </a:pPr>
            <a:r>
              <a:rPr lang="fr-FR" sz="2000" u="sng" dirty="0" smtClean="0">
                <a:solidFill>
                  <a:schemeClr val="tx1"/>
                </a:solidFill>
              </a:rPr>
              <a:t>Compétence 1a: Utiliser son matériel</a:t>
            </a:r>
          </a:p>
          <a:p>
            <a:pPr algn="just"/>
            <a:r>
              <a:rPr lang="fr-FR" sz="2000" dirty="0" smtClean="0">
                <a:solidFill>
                  <a:schemeClr val="tx1"/>
                </a:solidFill>
              </a:rPr>
              <a:t>	Idem Niveau 1 mais la gamme des matériels inclura le système gonflable de stabilisation, le matériel nécessaire à l’autonomie et le matériel utilisé par le groupe de plongeurs.</a:t>
            </a:r>
          </a:p>
          <a:p>
            <a:pPr algn="just"/>
            <a:r>
              <a:rPr lang="fr-FR" sz="2000" dirty="0" smtClean="0">
                <a:solidFill>
                  <a:schemeClr val="tx1"/>
                </a:solidFill>
              </a:rPr>
              <a:t>	Pour l’entretien courant, connaissance de la conduite à tenir face aux pannes les plus fréquentes.</a:t>
            </a:r>
          </a:p>
          <a:p>
            <a:pPr lvl="1" algn="just"/>
            <a:endParaRPr lang="fr-FR" sz="2000" dirty="0" smtClean="0">
              <a:solidFill>
                <a:schemeClr val="tx1"/>
              </a:solidFill>
            </a:endParaRPr>
          </a:p>
          <a:p>
            <a:pPr lvl="1" algn="just">
              <a:buFont typeface="Wingdings" pitchFamily="2" charset="2"/>
              <a:buChar char="Ø"/>
            </a:pPr>
            <a:r>
              <a:rPr lang="fr-FR" sz="2000" u="sng" dirty="0" smtClean="0">
                <a:solidFill>
                  <a:schemeClr val="tx1"/>
                </a:solidFill>
              </a:rPr>
              <a:t>Compétence 1b: Comportement et gestes techniques en surface</a:t>
            </a:r>
            <a:r>
              <a:rPr lang="fr-FR" sz="1600" dirty="0" smtClean="0">
                <a:solidFill>
                  <a:schemeClr val="tx1"/>
                </a:solidFill>
              </a:rPr>
              <a:t>	</a:t>
            </a:r>
          </a:p>
          <a:p>
            <a:pPr algn="l"/>
            <a:r>
              <a:rPr lang="fr-FR" sz="2000" dirty="0" smtClean="0">
                <a:solidFill>
                  <a:schemeClr val="tx1"/>
                </a:solidFill>
              </a:rPr>
              <a:t>	Idem Niveau 1 mais vérifiée en milieu naturel avec le système gonflable de stabilisation.</a:t>
            </a:r>
          </a:p>
          <a:p>
            <a:pPr lvl="2" algn="l"/>
            <a:r>
              <a:rPr lang="fr-FR" sz="2000" dirty="0" smtClean="0">
                <a:solidFill>
                  <a:schemeClr val="tx1"/>
                </a:solidFill>
              </a:rPr>
              <a:t>Mises à l’eau depuis un bateau.</a:t>
            </a:r>
          </a:p>
          <a:p>
            <a:pPr algn="l"/>
            <a:r>
              <a:rPr lang="fr-FR" sz="2000" dirty="0" smtClean="0">
                <a:solidFill>
                  <a:schemeClr val="tx1"/>
                </a:solidFill>
              </a:rPr>
              <a:t>	Déplacements avec le scaphandre (env. 250m) avec plusieurs techniques en fonction du matériel, de l’état de la mer et de la réserve d’air.</a:t>
            </a:r>
          </a:p>
          <a:p>
            <a:pPr algn="l"/>
            <a:r>
              <a:rPr lang="fr-FR" sz="2000" dirty="0" smtClean="0">
                <a:solidFill>
                  <a:schemeClr val="tx1"/>
                </a:solidFill>
              </a:rPr>
              <a:t>	Capelage et décapelage du scaphandre en surface.</a:t>
            </a:r>
            <a:endParaRPr lang="fr-FR" sz="2000" dirty="0">
              <a:solidFill>
                <a:schemeClr val="tx1"/>
              </a:solidFill>
            </a:endParaRPr>
          </a:p>
          <a:p>
            <a:pPr algn="l"/>
            <a:r>
              <a:rPr lang="fr-FR" sz="2000" b="1" dirty="0" smtClean="0">
                <a:solidFill>
                  <a:schemeClr val="tx1"/>
                </a:solidFill>
              </a:rPr>
              <a:t>	</a:t>
            </a:r>
            <a:endParaRPr lang="fr-FR" sz="2000" dirty="0" smtClean="0">
              <a:solidFill>
                <a:schemeClr val="tx1"/>
              </a:solidFill>
            </a:endParaRPr>
          </a:p>
          <a:p>
            <a:endParaRPr lang="fr-FR" sz="2000" b="1" dirty="0">
              <a:solidFill>
                <a:schemeClr val="tx1"/>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6" name="Titre 1"/>
          <p:cNvSpPr txBox="1">
            <a:spLocks/>
          </p:cNvSpPr>
          <p:nvPr/>
        </p:nvSpPr>
        <p:spPr>
          <a:xfrm>
            <a:off x="1000100" y="214290"/>
            <a:ext cx="4357718"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3"/>
              <a:tabLst/>
              <a:defRPr/>
            </a:pPr>
            <a:r>
              <a:rPr lang="fr-FR" sz="2000" b="1" i="1" u="sng" dirty="0" smtClean="0">
                <a:latin typeface="+mj-lt"/>
                <a:ea typeface="+mj-ea"/>
                <a:cs typeface="+mj-cs"/>
              </a:rPr>
              <a:t>Contrôle des acquis</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285728"/>
            <a:ext cx="8643998" cy="5786478"/>
          </a:xfrm>
        </p:spPr>
        <p:txBody>
          <a:bodyPr>
            <a:noAutofit/>
          </a:bodyPr>
          <a:lstStyle/>
          <a:p>
            <a:pPr lvl="1" algn="just">
              <a:buFont typeface="Wingdings" pitchFamily="2" charset="2"/>
              <a:buChar char="Ø"/>
            </a:pPr>
            <a:r>
              <a:rPr lang="fr-FR" sz="2000" u="sng" dirty="0" smtClean="0">
                <a:solidFill>
                  <a:schemeClr val="tx1"/>
                </a:solidFill>
              </a:rPr>
              <a:t>Compétence 2: immersions et retour en surface</a:t>
            </a:r>
          </a:p>
          <a:p>
            <a:pPr algn="just"/>
            <a:r>
              <a:rPr lang="fr-FR" sz="2000" dirty="0" smtClean="0">
                <a:solidFill>
                  <a:schemeClr val="tx1"/>
                </a:solidFill>
              </a:rPr>
              <a:t>	Technique d’immersion et descente sur un fond de 20m.</a:t>
            </a:r>
          </a:p>
          <a:p>
            <a:pPr algn="just"/>
            <a:r>
              <a:rPr lang="fr-FR" sz="2000" dirty="0" smtClean="0">
                <a:solidFill>
                  <a:schemeClr val="tx1"/>
                </a:solidFill>
              </a:rPr>
              <a:t>	Maîtrise de la remontée instinctive selon la procédure choisie sans l’aide d’instrument.</a:t>
            </a:r>
          </a:p>
          <a:p>
            <a:pPr algn="just"/>
            <a:r>
              <a:rPr lang="fr-FR" sz="2000" dirty="0" smtClean="0">
                <a:solidFill>
                  <a:schemeClr val="tx1"/>
                </a:solidFill>
              </a:rPr>
              <a:t>	Maintien d’un palier sans autre repère que les instruments personnels.</a:t>
            </a:r>
          </a:p>
          <a:p>
            <a:pPr algn="just"/>
            <a:r>
              <a:rPr lang="fr-FR" sz="2000" dirty="0" smtClean="0">
                <a:solidFill>
                  <a:schemeClr val="tx1"/>
                </a:solidFill>
              </a:rPr>
              <a:t>	Utilisation du parachute de palier.</a:t>
            </a:r>
          </a:p>
          <a:p>
            <a:pPr lvl="1" algn="just"/>
            <a:endParaRPr lang="fr-FR" sz="2000" dirty="0" smtClean="0">
              <a:solidFill>
                <a:schemeClr val="tx1"/>
              </a:solidFill>
            </a:endParaRPr>
          </a:p>
          <a:p>
            <a:pPr lvl="1" algn="just">
              <a:buFont typeface="Wingdings" pitchFamily="2" charset="2"/>
              <a:buChar char="Ø"/>
            </a:pPr>
            <a:r>
              <a:rPr lang="fr-FR" sz="2000" u="sng" dirty="0" smtClean="0">
                <a:solidFill>
                  <a:schemeClr val="tx1"/>
                </a:solidFill>
              </a:rPr>
              <a:t>Compétence 3: Maîtrise de la ventilation en plongée</a:t>
            </a:r>
            <a:r>
              <a:rPr lang="fr-FR" sz="1600" dirty="0" smtClean="0">
                <a:solidFill>
                  <a:schemeClr val="tx1"/>
                </a:solidFill>
              </a:rPr>
              <a:t>	</a:t>
            </a:r>
          </a:p>
          <a:p>
            <a:pPr algn="l"/>
            <a:r>
              <a:rPr lang="fr-FR" sz="2000" dirty="0" smtClean="0">
                <a:solidFill>
                  <a:schemeClr val="tx1"/>
                </a:solidFill>
              </a:rPr>
              <a:t>	Maîtrise de la ventilation dans l’espace médian avec adaptation en fonction du palmage.</a:t>
            </a:r>
          </a:p>
          <a:p>
            <a:pPr lvl="2" algn="l"/>
            <a:r>
              <a:rPr lang="fr-FR" sz="2000" dirty="0" smtClean="0">
                <a:solidFill>
                  <a:schemeClr val="tx1"/>
                </a:solidFill>
              </a:rPr>
              <a:t>Remontée en expiration avec embout en bouche de 10m.</a:t>
            </a:r>
          </a:p>
          <a:p>
            <a:pPr algn="l"/>
            <a:r>
              <a:rPr lang="fr-FR" sz="2000" dirty="0" smtClean="0">
                <a:solidFill>
                  <a:schemeClr val="tx1"/>
                </a:solidFill>
              </a:rPr>
              <a:t>	Remontée en expiration sans embout en bouche de 10m mais avec reprise d’embout et cycle ventilatoire tous les 2m.</a:t>
            </a:r>
          </a:p>
          <a:p>
            <a:pPr algn="l"/>
            <a:r>
              <a:rPr lang="fr-FR" sz="2000" dirty="0" smtClean="0">
                <a:solidFill>
                  <a:schemeClr val="tx1"/>
                </a:solidFill>
              </a:rPr>
              <a:t>	Réaction au remplissage inopiné du masque.</a:t>
            </a:r>
          </a:p>
          <a:p>
            <a:pPr algn="l"/>
            <a:r>
              <a:rPr lang="fr-FR" sz="2000" b="1" dirty="0" smtClean="0">
                <a:solidFill>
                  <a:schemeClr val="tx1"/>
                </a:solidFill>
              </a:rPr>
              <a:t>	</a:t>
            </a:r>
            <a:r>
              <a:rPr lang="fr-FR" sz="2000" dirty="0" smtClean="0">
                <a:solidFill>
                  <a:schemeClr val="tx1"/>
                </a:solidFill>
              </a:rPr>
              <a:t>Maîtrise</a:t>
            </a:r>
            <a:r>
              <a:rPr lang="fr-FR" sz="2000" b="1" dirty="0" smtClean="0">
                <a:solidFill>
                  <a:schemeClr val="tx1"/>
                </a:solidFill>
              </a:rPr>
              <a:t> </a:t>
            </a:r>
            <a:r>
              <a:rPr lang="fr-FR" sz="2000" dirty="0" smtClean="0">
                <a:solidFill>
                  <a:schemeClr val="tx1"/>
                </a:solidFill>
              </a:rPr>
              <a:t>de</a:t>
            </a:r>
            <a:r>
              <a:rPr lang="fr-FR" sz="2000" b="1" dirty="0" smtClean="0">
                <a:solidFill>
                  <a:schemeClr val="tx1"/>
                </a:solidFill>
              </a:rPr>
              <a:t> </a:t>
            </a:r>
            <a:r>
              <a:rPr lang="fr-FR" sz="2000" dirty="0" smtClean="0">
                <a:solidFill>
                  <a:schemeClr val="tx1"/>
                </a:solidFill>
              </a:rPr>
              <a:t>l’équilibre et du poumon ballast.</a:t>
            </a:r>
          </a:p>
          <a:p>
            <a:pPr algn="l"/>
            <a:r>
              <a:rPr lang="fr-FR" sz="2000" b="1" dirty="0">
                <a:solidFill>
                  <a:schemeClr val="tx1"/>
                </a:solidFill>
              </a:rPr>
              <a:t>	</a:t>
            </a:r>
            <a:r>
              <a:rPr lang="fr-FR" sz="2000" dirty="0" smtClean="0">
                <a:solidFill>
                  <a:schemeClr val="tx1"/>
                </a:solidFill>
              </a:rPr>
              <a:t>Déplacement en apnée. Apnée expiratoire. Apnée inspiratoire.</a:t>
            </a:r>
            <a:r>
              <a:rPr lang="fr-FR" sz="2000" b="1" dirty="0" smtClean="0">
                <a:solidFill>
                  <a:schemeClr val="tx1"/>
                </a:solidFill>
              </a:rPr>
              <a:t>	</a:t>
            </a:r>
            <a:endParaRPr lang="fr-FR" sz="2000" dirty="0" smtClean="0">
              <a:solidFill>
                <a:schemeClr val="tx1"/>
              </a:solidFill>
            </a:endParaRPr>
          </a:p>
          <a:p>
            <a:endParaRPr lang="fr-FR" sz="2000" b="1" dirty="0">
              <a:solidFill>
                <a:schemeClr val="tx1"/>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285728"/>
            <a:ext cx="8643998" cy="5786478"/>
          </a:xfrm>
        </p:spPr>
        <p:txBody>
          <a:bodyPr>
            <a:noAutofit/>
          </a:bodyPr>
          <a:lstStyle/>
          <a:p>
            <a:pPr lvl="1" algn="just">
              <a:buFont typeface="Wingdings" pitchFamily="2" charset="2"/>
              <a:buChar char="Ø"/>
            </a:pPr>
            <a:r>
              <a:rPr lang="fr-FR" sz="2000" u="sng" dirty="0" smtClean="0">
                <a:solidFill>
                  <a:schemeClr val="tx1"/>
                </a:solidFill>
              </a:rPr>
              <a:t>Compétence 4: Réactions aux situations usuelles</a:t>
            </a:r>
          </a:p>
          <a:p>
            <a:pPr algn="just"/>
            <a:r>
              <a:rPr lang="fr-FR" sz="2000" dirty="0" smtClean="0">
                <a:solidFill>
                  <a:schemeClr val="tx1"/>
                </a:solidFill>
              </a:rPr>
              <a:t>	Communication: OK / non OK, froid, plus d’air, essoufflement, sur réserve, réserve à passer, monter / descendre, mi- pression mano, fin.</a:t>
            </a:r>
          </a:p>
          <a:p>
            <a:pPr algn="just"/>
            <a:r>
              <a:rPr lang="fr-FR" sz="2000" dirty="0" smtClean="0">
                <a:solidFill>
                  <a:schemeClr val="tx1"/>
                </a:solidFill>
              </a:rPr>
              <a:t>	Réaction à la panne d’air. Maîtrise de vitesse de remontée 2 techniques: échange d’embout et second détendeur.</a:t>
            </a:r>
          </a:p>
          <a:p>
            <a:pPr algn="just"/>
            <a:r>
              <a:rPr lang="fr-FR" sz="2000" dirty="0" smtClean="0">
                <a:solidFill>
                  <a:schemeClr val="tx1"/>
                </a:solidFill>
              </a:rPr>
              <a:t>	Réaction à l’essoufflement et à toute situation nécessitant une assistance ou un sauvetage.</a:t>
            </a:r>
          </a:p>
          <a:p>
            <a:pPr algn="just"/>
            <a:r>
              <a:rPr lang="fr-FR" sz="2000" dirty="0" smtClean="0">
                <a:solidFill>
                  <a:schemeClr val="tx1"/>
                </a:solidFill>
              </a:rPr>
              <a:t>	</a:t>
            </a:r>
          </a:p>
          <a:p>
            <a:pPr lvl="1" algn="just">
              <a:buFont typeface="Wingdings" pitchFamily="2" charset="2"/>
              <a:buChar char="Ø"/>
            </a:pPr>
            <a:r>
              <a:rPr lang="fr-FR" sz="2000" u="sng" dirty="0" smtClean="0">
                <a:solidFill>
                  <a:schemeClr val="tx1"/>
                </a:solidFill>
              </a:rPr>
              <a:t>Compétence 5: Autonomie de plongée dans l’espace médian</a:t>
            </a:r>
            <a:r>
              <a:rPr lang="fr-FR" sz="1600" dirty="0" smtClean="0">
                <a:solidFill>
                  <a:schemeClr val="tx1"/>
                </a:solidFill>
              </a:rPr>
              <a:t>	</a:t>
            </a:r>
          </a:p>
          <a:p>
            <a:pPr algn="l"/>
            <a:r>
              <a:rPr lang="fr-FR" sz="2000" dirty="0" smtClean="0">
                <a:solidFill>
                  <a:schemeClr val="tx1"/>
                </a:solidFill>
              </a:rPr>
              <a:t>	Vérification et contrôle avant départ (codes de </a:t>
            </a:r>
            <a:r>
              <a:rPr lang="fr-FR" sz="2000" dirty="0" err="1" smtClean="0">
                <a:solidFill>
                  <a:schemeClr val="tx1"/>
                </a:solidFill>
              </a:rPr>
              <a:t>com</a:t>
            </a:r>
            <a:r>
              <a:rPr lang="fr-FR" sz="2000" dirty="0" smtClean="0">
                <a:solidFill>
                  <a:schemeClr val="tx1"/>
                </a:solidFill>
              </a:rPr>
              <a:t>, consignes de sécu, matériel) </a:t>
            </a:r>
            <a:endParaRPr lang="fr-FR" sz="2000" dirty="0">
              <a:solidFill>
                <a:schemeClr val="tx1"/>
              </a:solidFill>
            </a:endParaRPr>
          </a:p>
          <a:p>
            <a:pPr algn="l"/>
            <a:r>
              <a:rPr lang="fr-FR" sz="2000" dirty="0" smtClean="0">
                <a:solidFill>
                  <a:schemeClr val="tx1"/>
                </a:solidFill>
              </a:rPr>
              <a:t>	Organisation et conduite dans la palanquée, planification du profil de plongée et de la décompression en fonction des directives, gestion d’air, du retour des consécutives ou successives éventuelles.</a:t>
            </a:r>
          </a:p>
          <a:p>
            <a:pPr algn="l"/>
            <a:r>
              <a:rPr lang="fr-FR" sz="2000" dirty="0" smtClean="0">
                <a:solidFill>
                  <a:schemeClr val="tx1"/>
                </a:solidFill>
              </a:rPr>
              <a:t>	Orientation au cours de la plongée: sans instrument si les conditions le permettent ou avec si les conditions de milieu et la sécurité le rendent souhaitable.</a:t>
            </a:r>
          </a:p>
          <a:p>
            <a:pPr algn="l"/>
            <a:r>
              <a:rPr lang="fr-FR" sz="2000" dirty="0" smtClean="0">
                <a:solidFill>
                  <a:schemeClr val="tx1"/>
                </a:solidFill>
              </a:rPr>
              <a:t>	</a:t>
            </a:r>
          </a:p>
          <a:p>
            <a:endParaRPr lang="fr-FR" sz="2000" b="1" dirty="0">
              <a:solidFill>
                <a:schemeClr val="tx1"/>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3972106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692696"/>
            <a:ext cx="8643998" cy="5379510"/>
          </a:xfrm>
        </p:spPr>
        <p:txBody>
          <a:bodyPr>
            <a:noAutofit/>
          </a:bodyPr>
          <a:lstStyle/>
          <a:p>
            <a:pPr lvl="1" algn="just">
              <a:buFont typeface="Wingdings" pitchFamily="2" charset="2"/>
              <a:buChar char="Ø"/>
            </a:pPr>
            <a:r>
              <a:rPr lang="fr-FR" sz="2000" u="sng" dirty="0" smtClean="0">
                <a:solidFill>
                  <a:schemeClr val="tx1"/>
                </a:solidFill>
              </a:rPr>
              <a:t>Compétence 6: Connaissances théoriques élémentaires</a:t>
            </a:r>
          </a:p>
          <a:p>
            <a:pPr lvl="1" algn="just"/>
            <a:endParaRPr lang="fr-FR" sz="2000" u="sng" dirty="0" smtClean="0">
              <a:solidFill>
                <a:schemeClr val="tx1"/>
              </a:solidFill>
            </a:endParaRPr>
          </a:p>
          <a:p>
            <a:pPr algn="just"/>
            <a:r>
              <a:rPr lang="fr-FR" sz="2000" dirty="0" smtClean="0">
                <a:solidFill>
                  <a:schemeClr val="tx1"/>
                </a:solidFill>
              </a:rPr>
              <a:t>	Causes, symptômes, prévention et conduite à tenir pour l’ensemble des accidents pouvant survenir dans le cadre de l’autonomie ou de l’espace lointain. </a:t>
            </a:r>
          </a:p>
          <a:p>
            <a:pPr algn="just"/>
            <a:r>
              <a:rPr lang="fr-FR" sz="2000" dirty="0" smtClean="0">
                <a:solidFill>
                  <a:schemeClr val="tx1"/>
                </a:solidFill>
              </a:rPr>
              <a:t>	Physiologie de base.</a:t>
            </a:r>
          </a:p>
          <a:p>
            <a:pPr algn="just"/>
            <a:r>
              <a:rPr lang="fr-FR" sz="2000" dirty="0" smtClean="0">
                <a:solidFill>
                  <a:schemeClr val="tx1"/>
                </a:solidFill>
              </a:rPr>
              <a:t>	La règlementation concernant la protection du milieu, le matériel, les prérogatives et responsabilités du niveau 2.</a:t>
            </a:r>
          </a:p>
          <a:p>
            <a:pPr algn="just"/>
            <a:r>
              <a:rPr lang="fr-FR" sz="2000" dirty="0" smtClean="0">
                <a:solidFill>
                  <a:schemeClr val="tx1"/>
                </a:solidFill>
              </a:rPr>
              <a:t>	Utilisation pratique des tables de plongée fédérales MN 90. Plongées simples, consécutives, successives, courbe de sécurité, remontées anormales, rapides, lentes.  </a:t>
            </a:r>
          </a:p>
          <a:p>
            <a:pPr algn="l"/>
            <a:r>
              <a:rPr lang="fr-FR" sz="2000" dirty="0" smtClean="0">
                <a:solidFill>
                  <a:schemeClr val="tx1"/>
                </a:solidFill>
              </a:rPr>
              <a:t>	Ordinateurs de plongée.</a:t>
            </a:r>
            <a:endParaRPr lang="fr-FR" sz="2000" dirty="0">
              <a:solidFill>
                <a:schemeClr val="tx1"/>
              </a:solidFill>
            </a:endParaRPr>
          </a:p>
          <a:p>
            <a:pPr algn="l"/>
            <a:r>
              <a:rPr lang="fr-FR" sz="2000" dirty="0" smtClean="0">
                <a:solidFill>
                  <a:schemeClr val="tx1"/>
                </a:solidFill>
              </a:rPr>
              <a:t>	Notions physiques simples permettant de comprendre les effets du milieu, les principes de fonctionnement du matériel, l’autonomie en air, la flottabilité.</a:t>
            </a:r>
          </a:p>
          <a:p>
            <a:pPr algn="l"/>
            <a:r>
              <a:rPr lang="fr-FR" sz="2000" b="1" dirty="0" smtClean="0">
                <a:solidFill>
                  <a:schemeClr val="tx1"/>
                </a:solidFill>
              </a:rPr>
              <a:t>	</a:t>
            </a:r>
            <a:endParaRPr lang="fr-FR" sz="2000" dirty="0" smtClean="0">
              <a:solidFill>
                <a:schemeClr val="tx1"/>
              </a:solidFill>
            </a:endParaRPr>
          </a:p>
          <a:p>
            <a:endParaRPr lang="fr-FR" sz="2000" b="1" dirty="0">
              <a:solidFill>
                <a:schemeClr val="tx1"/>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397745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1340768"/>
            <a:ext cx="8643998" cy="3816424"/>
          </a:xfrm>
        </p:spPr>
        <p:txBody>
          <a:bodyPr>
            <a:noAutofit/>
          </a:bodyPr>
          <a:lstStyle/>
          <a:p>
            <a:pPr algn="l"/>
            <a:r>
              <a:rPr lang="fr-FR" sz="2000" u="sng" dirty="0">
                <a:solidFill>
                  <a:schemeClr val="tx1"/>
                </a:solidFill>
              </a:rPr>
              <a:t>Nota-Bene:</a:t>
            </a:r>
          </a:p>
          <a:p>
            <a:pPr algn="l"/>
            <a:r>
              <a:rPr lang="fr-FR" sz="2000" dirty="0">
                <a:solidFill>
                  <a:schemeClr val="tx1"/>
                </a:solidFill>
              </a:rPr>
              <a:t>	</a:t>
            </a:r>
            <a:r>
              <a:rPr lang="fr-FR" sz="2000" dirty="0" smtClean="0">
                <a:solidFill>
                  <a:schemeClr val="tx1"/>
                </a:solidFill>
              </a:rPr>
              <a:t>Les sessions de plongeur autonome Niveau 2 sont organisées au niveau des clubs. L’acquisition des compétences doit se faire au sein d’une même équipe pédagogique; il n’y a pas de chronologie  sauf pour la compétence 5 qui doit être réalisée en fin de formation.</a:t>
            </a:r>
            <a:endParaRPr lang="fr-FR" sz="2000" dirty="0">
              <a:solidFill>
                <a:schemeClr val="tx1"/>
              </a:solidFill>
            </a:endParaRPr>
          </a:p>
          <a:p>
            <a:pPr algn="l"/>
            <a:r>
              <a:rPr lang="fr-FR" sz="2000" b="1" dirty="0">
                <a:solidFill>
                  <a:schemeClr val="tx1"/>
                </a:solidFill>
              </a:rPr>
              <a:t>	</a:t>
            </a:r>
            <a:r>
              <a:rPr lang="fr-FR" sz="2000" dirty="0" smtClean="0">
                <a:solidFill>
                  <a:schemeClr val="tx1"/>
                </a:solidFill>
              </a:rPr>
              <a:t>Les validations de toutes les compétences pratiques doivent se dérouler en milieu naturel.</a:t>
            </a:r>
            <a:endParaRPr lang="fr-FR" sz="2000" u="sng" dirty="0" smtClean="0">
              <a:solidFill>
                <a:schemeClr val="tx1"/>
              </a:solidFill>
            </a:endParaRPr>
          </a:p>
          <a:p>
            <a:pPr algn="just"/>
            <a:r>
              <a:rPr lang="fr-FR" sz="2000" dirty="0" smtClean="0">
                <a:solidFill>
                  <a:schemeClr val="tx1"/>
                </a:solidFill>
              </a:rPr>
              <a:t>	Chaque compétence, lorsqu’elle est jugée satisfaisante doit être signée au minimum par un encadrant Niveau 3.</a:t>
            </a:r>
          </a:p>
          <a:p>
            <a:pPr algn="just"/>
            <a:r>
              <a:rPr lang="fr-FR" sz="2000" dirty="0" smtClean="0">
                <a:solidFill>
                  <a:schemeClr val="tx1"/>
                </a:solidFill>
              </a:rPr>
              <a:t>	Les candidats disposent de 15 mois pour acquérir le niveau.</a:t>
            </a:r>
          </a:p>
          <a:p>
            <a:pPr algn="just"/>
            <a:r>
              <a:rPr lang="fr-FR" sz="2000" dirty="0" smtClean="0">
                <a:solidFill>
                  <a:schemeClr val="tx1"/>
                </a:solidFill>
              </a:rPr>
              <a:t>		</a:t>
            </a:r>
          </a:p>
          <a:p>
            <a:pPr algn="l"/>
            <a:r>
              <a:rPr lang="fr-FR" sz="2000" dirty="0" smtClean="0">
                <a:solidFill>
                  <a:schemeClr val="tx1"/>
                </a:solidFill>
              </a:rPr>
              <a:t>	</a:t>
            </a:r>
          </a:p>
          <a:p>
            <a:endParaRPr lang="fr-FR" sz="2000" b="1" dirty="0">
              <a:solidFill>
                <a:schemeClr val="tx1"/>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16108286"/>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1434</TotalTime>
  <Words>3979</Words>
  <Application>Microsoft Macintosh PowerPoint</Application>
  <PresentationFormat>Présentation à l'écran (4:3)</PresentationFormat>
  <Paragraphs>447</Paragraphs>
  <Slides>31</Slides>
  <Notes>31</Notes>
  <HiddenSlides>0</HiddenSlides>
  <MMClips>0</MMClips>
  <ScaleCrop>false</ScaleCrop>
  <HeadingPairs>
    <vt:vector size="4" baseType="variant">
      <vt:variant>
        <vt:lpstr>Modèle de conception</vt:lpstr>
      </vt:variant>
      <vt:variant>
        <vt:i4>1</vt:i4>
      </vt:variant>
      <vt:variant>
        <vt:lpstr>Titres des diapositives</vt:lpstr>
      </vt:variant>
      <vt:variant>
        <vt:i4>31</vt:i4>
      </vt:variant>
    </vt:vector>
  </HeadingPairs>
  <TitlesOfParts>
    <vt:vector size="32" baseType="lpstr">
      <vt:lpstr>Thème Office</vt:lpstr>
      <vt:lpstr>COURS THEORIQUES PLONGEE</vt:lpstr>
      <vt:lpstr>INTRODUCTION</vt:lpstr>
      <vt:lpstr>CONTENU DE L’EXAMEN</vt:lpstr>
      <vt:lpstr>Diapositive 4</vt:lpstr>
      <vt:lpstr>Diapositive 5</vt:lpstr>
      <vt:lpstr>Diapositive 6</vt:lpstr>
      <vt:lpstr>Diapositive 7</vt:lpstr>
      <vt:lpstr>Diapositive 8</vt:lpstr>
      <vt:lpstr>Diapositive 9</vt:lpstr>
      <vt:lpstr>LES PRESSIONS</vt:lpstr>
      <vt:lpstr>Diapositive 11</vt:lpstr>
      <vt:lpstr>Diapositive 12</vt:lpstr>
      <vt:lpstr>LOI DE MARIOTTE</vt:lpstr>
      <vt:lpstr>Diapositive 14</vt:lpstr>
      <vt:lpstr>Diapositive 15</vt:lpstr>
      <vt:lpstr>PRINCIPE D’ARCHIMEDE</vt:lpstr>
      <vt:lpstr>Diapositive 17</vt:lpstr>
      <vt:lpstr>Diapositive 18</vt:lpstr>
      <vt:lpstr>Diapositive 19</vt:lpstr>
      <vt:lpstr>LOI DE DALTON</vt:lpstr>
      <vt:lpstr>Diapositive 21</vt:lpstr>
      <vt:lpstr>Diapositive 22</vt:lpstr>
      <vt:lpstr>Diapositive 23</vt:lpstr>
      <vt:lpstr>Diapositive 24</vt:lpstr>
      <vt:lpstr>LOI DE HENRY</vt:lpstr>
      <vt:lpstr>Diapositive 26</vt:lpstr>
      <vt:lpstr>Diapositive 27</vt:lpstr>
      <vt:lpstr>Diapositive 28</vt:lpstr>
      <vt:lpstr>Diapositive 29</vt:lpstr>
      <vt:lpstr>Diapositive 30</vt:lpstr>
      <vt:lpstr>Diapositive 31</vt:lpstr>
    </vt:vector>
  </TitlesOfParts>
  <Company>SDIS62</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 THEORIQUES PLONGEE</dc:title>
  <dc:creator>randru</dc:creator>
  <cp:lastModifiedBy>yannick pouchenaud</cp:lastModifiedBy>
  <cp:revision>149</cp:revision>
  <dcterms:created xsi:type="dcterms:W3CDTF">2013-11-01T00:25:44Z</dcterms:created>
  <dcterms:modified xsi:type="dcterms:W3CDTF">2013-11-01T00:26:12Z</dcterms:modified>
</cp:coreProperties>
</file>