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49.xml" ContentType="application/vnd.openxmlformats-officedocument.presentationml.slide+xml"/>
  <Override PartName="/ppt/notesSlides/notesSlide30.xml" ContentType="application/vnd.openxmlformats-officedocument.presentationml.notesSlide+xml"/>
  <Default Extension="bin" ContentType="application/vnd.openxmlformats-officedocument.presentationml.printerSettings"/>
  <Override PartName="/ppt/notesSlides/notesSlide13.xml" ContentType="application/vnd.openxmlformats-officedocument.presentationml.notesSlide+xml"/>
  <Override PartName="/ppt/notesSlides/notesSlide29.xml" ContentType="application/vnd.openxmlformats-officedocument.presentationml.notesSlide+xml"/>
  <Override PartName="/ppt/notesSlides/notesSlide2.xml" ContentType="application/vnd.openxmlformats-officedocument.presentationml.notesSlide+xml"/>
  <Override PartName="/ppt/slides/slide18.xml" ContentType="application/vnd.openxmlformats-officedocument.presentationml.slide+xml"/>
  <Override PartName="/ppt/slides/slide37.xml" ContentType="application/vnd.openxmlformats-officedocument.presentationml.slide+xml"/>
  <Override PartName="/ppt/notesSlides/notesSlide48.xml" ContentType="application/vnd.openxmlformats-officedocument.presentationml.notesSlide+xml"/>
  <Override PartName="/ppt/slides/slide3.xml" ContentType="application/vnd.openxmlformats-officedocument.presentationml.slide+xml"/>
  <Override PartName="/ppt/notesSlides/notesSlide34.xml" ContentType="application/vnd.openxmlformats-officedocument.presentationml.notesSlide+xml"/>
  <Override PartName="/ppt/slideLayouts/slideLayout1.xml" ContentType="application/vnd.openxmlformats-officedocument.presentationml.slideLayout+xml"/>
  <Override PartName="/ppt/slides/slide23.xml" ContentType="application/vnd.openxmlformats-officedocument.presentationml.slide+xml"/>
  <Override PartName="/ppt/slides/slide42.xml" ContentType="application/vnd.openxmlformats-officedocument.presentationml.slide+xml"/>
  <Override PartName="/ppt/theme/theme1.xml" ContentType="application/vnd.openxmlformats-officedocument.theme+xml"/>
  <Override PartName="/ppt/slideLayouts/slideLayout10.xml" ContentType="application/vnd.openxmlformats-officedocument.presentationml.slideLayout+xml"/>
  <Override PartName="/ppt/notesSlides/notesSlide17.xml" ContentType="application/vnd.openxmlformats-officedocument.presentationml.notesSlide+xml"/>
  <Override PartName="/ppt/notesSlides/notesSlide36.xml" ContentType="application/vnd.openxmlformats-officedocument.presentationml.notesSlide+xml"/>
  <Override PartName="/ppt/notesSlides/notesSlide6.xml" ContentType="application/vnd.openxmlformats-officedocument.presentationml.notesSlide+xml"/>
  <Override PartName="/ppt/notesSlides/notesSlide22.xml" ContentType="application/vnd.openxmlformats-officedocument.presentationml.notesSlide+xml"/>
  <Override PartName="/ppt/slides/slide7.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27.xml" ContentType="application/vnd.openxmlformats-officedocument.presentationml.slide+xml"/>
  <Override PartName="/ppt/slides/slide11.xml" ContentType="application/vnd.openxmlformats-officedocument.presentationml.slide+xml"/>
  <Override PartName="/ppt/slides/slide46.xml" ContentType="application/vnd.openxmlformats-officedocument.presentationml.slide+xml"/>
  <Override PartName="/ppt/notesSlides/notesSlide41.xml" ContentType="application/vnd.openxmlformats-officedocument.presentationml.notesSlide+xml"/>
  <Override PartName="/ppt/notesSlides/notesSlide8.xml" ContentType="application/vnd.openxmlformats-officedocument.presentationml.notesSlide+xml"/>
  <Override PartName="/ppt/notesSlides/notesSlide26.xml" ContentType="application/vnd.openxmlformats-officedocument.presentationml.notesSlide+xml"/>
  <Override PartName="/ppt/notesSlides/notesSlide45.xml" ContentType="application/vnd.openxmlformats-officedocument.presentationml.notes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15.xml" ContentType="application/vnd.openxmlformats-officedocument.presentationml.slide+xml"/>
  <Override PartName="/ppt/notesSlides/notesSlide31.xml" ContentType="application/vnd.openxmlformats-officedocument.presentationml.notesSlide+xml"/>
  <Override PartName="/ppt/notesSlides/notesSlide50.xml" ContentType="application/vnd.openxmlformats-officedocument.presentationml.notesSlide+xml"/>
  <Override PartName="/ppt/slides/slide20.xml" ContentType="application/vnd.openxmlformats-officedocument.presentationml.slide+xml"/>
  <Override PartName="/ppt/presProps.xml" ContentType="application/vnd.openxmlformats-officedocument.presentationml.presProps+xml"/>
  <Override PartName="/ppt/notesSlides/notesSlide14.xml" ContentType="application/vnd.openxmlformats-officedocument.presentationml.notesSlide+xml"/>
  <Override PartName="/ppt/notesSlides/notesSlide3.xml" ContentType="application/vnd.openxmlformats-officedocument.presentationml.notesSlide+xml"/>
  <Override PartName="/ppt/slides/slide19.xml" ContentType="application/vnd.openxmlformats-officedocument.presentationml.slide+xml"/>
  <Override PartName="/ppt/slides/slide38.xml" ContentType="application/vnd.openxmlformats-officedocument.presentationml.slide+xml"/>
  <Override PartName="/ppt/notesSlides/notesSlide49.xml" ContentType="application/vnd.openxmlformats-officedocument.presentationml.notesSlide+xml"/>
  <Override PartName="/ppt/slides/slide4.xml" ContentType="application/vnd.openxmlformats-officedocument.presentationml.slide+xml"/>
  <Override PartName="/ppt/notesSlides/notesSlide35.xml" ContentType="application/vnd.openxmlformats-officedocument.presentationml.notesSlide+xml"/>
  <Override PartName="/ppt/slideLayouts/slideLayout2.xml" ContentType="application/vnd.openxmlformats-officedocument.presentationml.slideLayout+xml"/>
  <Override PartName="/ppt/slides/slide24.xml" ContentType="application/vnd.openxmlformats-officedocument.presentationml.slide+xml"/>
  <Override PartName="/ppt/slides/slide43.xml" ContentType="application/vnd.openxmlformats-officedocument.presentationml.slide+xml"/>
  <Override PartName="/ppt/theme/theme2.xml" ContentType="application/vnd.openxmlformats-officedocument.theme+xml"/>
  <Override PartName="/ppt/slideLayouts/slideLayout11.xml" ContentType="application/vnd.openxmlformats-officedocument.presentationml.slideLayout+xml"/>
  <Override PartName="/ppt/notesSlides/notesSlide18.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Default Extension="jpeg" ContentType="image/jpeg"/>
  <Override PartName="/ppt/notesSlides/notesSlide23.xml" ContentType="application/vnd.openxmlformats-officedocument.presentationml.notesSlide+xml"/>
  <Override PartName="/ppt/slides/slide8.xml" ContentType="application/vnd.openxmlformats-officedocument.presentationml.slide+xml"/>
  <Override PartName="/ppt/slides/slide12.xml" ContentType="application/vnd.openxmlformats-officedocument.presentationml.slide+xml"/>
  <Override PartName="/ppt/notesSlides/notesSlide42.xml" ContentType="application/vnd.openxmlformats-officedocument.presentationml.notesSlide+xml"/>
  <Override PartName="/ppt/slides/slide28.xml" ContentType="application/vnd.openxmlformats-officedocument.presentationml.slide+xml"/>
  <Override PartName="/ppt/slides/slide50.xml" ContentType="application/vnd.openxmlformats-officedocument.presentationml.slide+xml"/>
  <Override PartName="/ppt/slides/slide47.xml" ContentType="application/vnd.openxmlformats-officedocument.presentationml.slide+xml"/>
  <Override PartName="/ppt/slideLayouts/slideLayout6.xml" ContentType="application/vnd.openxmlformats-officedocument.presentationml.slideLayout+xml"/>
  <Override PartName="/ppt/slides/slide31.xml" ContentType="application/vnd.openxmlformats-officedocument.presentationml.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rels" ContentType="application/vnd.openxmlformats-package.relationships+xml"/>
  <Override PartName="/ppt/notesSlides/notesSlide27.xml" ContentType="application/vnd.openxmlformats-officedocument.presentationml.notesSlide+xml"/>
  <Override PartName="/ppt/notesSlides/notesSlide46.xml" ContentType="application/vnd.openxmlformats-officedocument.presentationml.notesSlide+xml"/>
  <Override PartName="/ppt/slides/slide16.xml" ContentType="application/vnd.openxmlformats-officedocument.presentationml.slide+xml"/>
  <Override PartName="/ppt/slides/slide35.xml" ContentType="application/vnd.openxmlformats-officedocument.presentationml.slide+xml"/>
  <Override PartName="/ppt/slides/slide1.xml" ContentType="application/vnd.openxmlformats-officedocument.presentationml.slide+xml"/>
  <Override PartName="/ppt/notesSlides/notesSlide32.xml" ContentType="application/vnd.openxmlformats-officedocument.presentationml.notesSlide+xml"/>
  <Override PartName="/ppt/notesSlides/notesSlide51.xml" ContentType="application/vnd.openxmlformats-officedocument.presentationml.notesSlide+xml"/>
  <Override PartName="/ppt/slides/slide21.xml" ContentType="application/vnd.openxmlformats-officedocument.presentationml.slide+xml"/>
  <Override PartName="/ppt/slides/slide40.xml" ContentType="application/vnd.openxmlformats-officedocument.presentationml.slide+xml"/>
  <Override PartName="/ppt/notesSlides/notesSlide15.xml" ContentType="application/vnd.openxmlformats-officedocument.presentationml.notesSlide+xml"/>
  <Override PartName="/ppt/notesSlides/notesSlide4.xml" ContentType="application/vnd.openxmlformats-officedocument.presentationml.notesSlide+xml"/>
  <Override PartName="/ppt/slides/slide39.xml" ContentType="application/vnd.openxmlformats-officedocument.presentationml.slide+xml"/>
  <Override PartName="/ppt/notesSlides/notesSlide20.xml" ContentType="application/vnd.openxmlformats-officedocument.presentationml.notes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s/slide25.xml" ContentType="application/vnd.openxmlformats-officedocument.presentationml.slide+xml"/>
  <Override PartName="/ppt/slides/slide44.xml" ContentType="application/vnd.openxmlformats-officedocument.presentationml.slide+xml"/>
  <Override PartName="/ppt/notesSlides/notesSlide19.xml" ContentType="application/vnd.openxmlformats-officedocument.presentationml.notesSlide+xml"/>
  <Override PartName="/ppt/notesSlides/notesSlide38.xml" ContentType="application/vnd.openxmlformats-officedocument.presentationml.notesSlide+xml"/>
  <Override PartName="/ppt/notesSlides/notesSlide24.xml" ContentType="application/vnd.openxmlformats-officedocument.presentationml.notesSlide+xml"/>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slides/slide51.xml" ContentType="application/vnd.openxmlformats-officedocument.presentationml.slide+xml"/>
  <Override PartName="/ppt/slides/slide48.xml" ContentType="application/vnd.openxmlformats-officedocument.presentationml.slide+xml"/>
  <Override PartName="/ppt/notesSlides/notesSlide43.xml" ContentType="application/vnd.openxmlformats-officedocument.presentationml.notesSlide+xml"/>
  <Override PartName="/ppt/notesSlides/notesSlide10.xml" ContentType="application/vnd.openxmlformats-officedocument.presentationml.notesSlide+xml"/>
  <Override PartName="/ppt/slideLayouts/slideLayout7.xml" ContentType="application/vnd.openxmlformats-officedocument.presentationml.slideLayout+xml"/>
  <Override PartName="/ppt/viewProps.xml" ContentType="application/vnd.openxmlformats-officedocument.presentationml.viewProps+xml"/>
  <Override PartName="/ppt/slides/slide32.xml" ContentType="application/vnd.openxmlformats-officedocument.presentationml.slide+xml"/>
  <Override PartName="/ppt/slides/slide29.xml" ContentType="application/vnd.openxmlformats-officedocument.presentationml.slide+xml"/>
  <Override PartName="/docProps/app.xml" ContentType="application/vnd.openxmlformats-officedocument.extended-properties+xml"/>
  <Override PartName="/ppt/notesMasters/notesMaster1.xml" ContentType="application/vnd.openxmlformats-officedocument.presentationml.notesMaster+xml"/>
  <Override PartName="/ppt/notesSlides/notesSlide12.xml" ContentType="application/vnd.openxmlformats-officedocument.presentationml.notesSlide+xml"/>
  <Override PartName="/ppt/notesSlides/notesSlide28.xml" ContentType="application/vnd.openxmlformats-officedocument.presentationml.notesSlide+xml"/>
  <Override PartName="/ppt/notesSlides/notesSlide1.xml" ContentType="application/vnd.openxmlformats-officedocument.presentationml.notesSlide+xml"/>
  <Override PartName="/ppt/slides/slide17.xml" ContentType="application/vnd.openxmlformats-officedocument.presentationml.slide+xml"/>
  <Override PartName="/ppt/slides/slide36.xml" ContentType="application/vnd.openxmlformats-officedocument.presentationml.slide+xml"/>
  <Override PartName="/ppt/presentation.xml" ContentType="application/vnd.openxmlformats-officedocument.presentationml.presentation.main+xml"/>
  <Override PartName="/ppt/notesSlides/notesSlide47.xml" ContentType="application/vnd.openxmlformats-officedocument.presentationml.notesSlide+xml"/>
  <Override PartName="/ppt/slides/slide2.xml" ContentType="application/vnd.openxmlformats-officedocument.presentationml.slide+xml"/>
  <Override PartName="/ppt/notesSlides/notesSlide33.xml" ContentType="application/vnd.openxmlformats-officedocument.presentationml.notesSlide+xml"/>
  <Override PartName="/ppt/slides/slide22.xml" ContentType="application/vnd.openxmlformats-officedocument.presentationml.slide+xml"/>
  <Override PartName="/ppt/slides/slide41.xml" ContentType="application/vnd.openxmlformats-officedocument.presentationml.slide+xml"/>
  <Override PartName="/ppt/notesSlides/notesSlide16.xml" ContentType="application/vnd.openxmlformats-officedocument.presentationml.notesSlide+xml"/>
  <Override PartName="/ppt/notesSlides/notesSlide5.xml" ContentType="application/vnd.openxmlformats-officedocument.presentationml.notesSlide+xml"/>
  <Override PartName="/ppt/notesSlides/notesSlide21.xml" ContentType="application/vnd.openxmlformats-officedocument.presentationml.notesSlide+xml"/>
  <Override PartName="/ppt/notesSlides/notesSlide40.xml" ContentType="application/vnd.openxmlformats-officedocument.presentationml.notesSlide+xml"/>
  <Override PartName="/ppt/slideLayouts/slideLayout4.xml" ContentType="application/vnd.openxmlformats-officedocument.presentationml.slideLayout+xml"/>
  <Override PartName="/ppt/slides/slide10.xml" ContentType="application/vnd.openxmlformats-officedocument.presentationml.slide+xml"/>
  <Override PartName="/ppt/slides/slide26.xml" ContentType="application/vnd.openxmlformats-officedocument.presentationml.slide+xml"/>
  <Override PartName="/ppt/slides/slide45.xml" ContentType="application/vnd.openxmlformats-officedocument.presentationml.slide+xml"/>
  <Override PartName="/ppt/slides/slide6.xml" ContentType="application/vnd.openxmlformats-officedocument.presentationml.slide+xml"/>
  <Override PartName="/ppt/notesSlides/notesSlide39.xml" ContentType="application/vnd.openxmlformats-officedocument.presentationml.notesSlide+xml"/>
  <Override PartName="/ppt/notesSlides/notesSlide25.xml" ContentType="application/vnd.openxmlformats-officedocument.presentationml.notesSlide+xml"/>
  <Override PartName="/ppt/notesSlides/notesSlide4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53"/>
  </p:notesMasterIdLst>
  <p:sldIdLst>
    <p:sldId id="256" r:id="rId2"/>
    <p:sldId id="258" r:id="rId3"/>
    <p:sldId id="259" r:id="rId4"/>
    <p:sldId id="306" r:id="rId5"/>
    <p:sldId id="307" r:id="rId6"/>
    <p:sldId id="308" r:id="rId7"/>
    <p:sldId id="296" r:id="rId8"/>
    <p:sldId id="297" r:id="rId9"/>
    <p:sldId id="299" r:id="rId10"/>
    <p:sldId id="309" r:id="rId11"/>
    <p:sldId id="310" r:id="rId12"/>
    <p:sldId id="311" r:id="rId13"/>
    <p:sldId id="312" r:id="rId14"/>
    <p:sldId id="313" r:id="rId15"/>
    <p:sldId id="314" r:id="rId16"/>
    <p:sldId id="315" r:id="rId17"/>
    <p:sldId id="302" r:id="rId18"/>
    <p:sldId id="303" r:id="rId19"/>
    <p:sldId id="316" r:id="rId20"/>
    <p:sldId id="317" r:id="rId21"/>
    <p:sldId id="318" r:id="rId22"/>
    <p:sldId id="319" r:id="rId23"/>
    <p:sldId id="320" r:id="rId24"/>
    <p:sldId id="321" r:id="rId25"/>
    <p:sldId id="322" r:id="rId26"/>
    <p:sldId id="323" r:id="rId27"/>
    <p:sldId id="324" r:id="rId28"/>
    <p:sldId id="325" r:id="rId29"/>
    <p:sldId id="326" r:id="rId30"/>
    <p:sldId id="327" r:id="rId31"/>
    <p:sldId id="328" r:id="rId32"/>
    <p:sldId id="329" r:id="rId33"/>
    <p:sldId id="330" r:id="rId34"/>
    <p:sldId id="332" r:id="rId35"/>
    <p:sldId id="333" r:id="rId36"/>
    <p:sldId id="334" r:id="rId37"/>
    <p:sldId id="335" r:id="rId38"/>
    <p:sldId id="336" r:id="rId39"/>
    <p:sldId id="337" r:id="rId40"/>
    <p:sldId id="338" r:id="rId41"/>
    <p:sldId id="339" r:id="rId42"/>
    <p:sldId id="340" r:id="rId43"/>
    <p:sldId id="341" r:id="rId44"/>
    <p:sldId id="342" r:id="rId45"/>
    <p:sldId id="343" r:id="rId46"/>
    <p:sldId id="344" r:id="rId47"/>
    <p:sldId id="345" r:id="rId48"/>
    <p:sldId id="346" r:id="rId49"/>
    <p:sldId id="347" r:id="rId50"/>
    <p:sldId id="348" r:id="rId51"/>
    <p:sldId id="291" r:id="rId5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98" d="100"/>
          <a:sy n="98" d="100"/>
        </p:scale>
        <p:origin x="-640"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notesMaster" Target="notesMasters/notesMaster1.xml"/><Relationship Id="rId54" Type="http://schemas.openxmlformats.org/officeDocument/2006/relationships/printerSettings" Target="printerSettings/printerSettings1.bin"/><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DD262E-168C-4479-AAFE-6589A2D2BA9F}" type="datetimeFigureOut">
              <a:rPr lang="fr-FR" smtClean="0"/>
              <a:pPr/>
              <a:t>1/11/13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D4F2E5-F43F-4714-8DCD-0EB531C1051D}"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48165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a:t>
            </a:fld>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10</a:t>
            </a:fld>
            <a:endParaRPr lang="fr-F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11</a:t>
            </a:fld>
            <a:endParaRPr lang="fr-F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12</a:t>
            </a:fld>
            <a:endParaRPr lang="fr-F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13</a:t>
            </a:fld>
            <a:endParaRPr lang="fr-F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14</a:t>
            </a:fld>
            <a:endParaRPr lang="fr-F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15</a:t>
            </a:fld>
            <a:endParaRPr lang="fr-F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16</a:t>
            </a:fld>
            <a:endParaRPr lang="fr-F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17</a:t>
            </a:fld>
            <a:endParaRPr lang="fr-F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18</a:t>
            </a:fld>
            <a:endParaRPr lang="fr-F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19</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a:t>
            </a:fld>
            <a:endParaRPr lang="fr-F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20</a:t>
            </a:fld>
            <a:endParaRPr lang="fr-F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21</a:t>
            </a:fld>
            <a:endParaRPr lang="fr-F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22</a:t>
            </a:fld>
            <a:endParaRPr lang="fr-F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23</a:t>
            </a:fld>
            <a:endParaRPr lang="fr-F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24</a:t>
            </a:fld>
            <a:endParaRPr lang="fr-F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25</a:t>
            </a:fld>
            <a:endParaRPr lang="fr-F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26</a:t>
            </a:fld>
            <a:endParaRPr lang="fr-F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27</a:t>
            </a:fld>
            <a:endParaRPr lang="fr-F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28</a:t>
            </a:fld>
            <a:endParaRPr lang="fr-F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29</a:t>
            </a:fld>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a:t>
            </a:fld>
            <a:endParaRPr lang="fr-F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30</a:t>
            </a:fld>
            <a:endParaRPr lang="fr-F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31</a:t>
            </a:fld>
            <a:endParaRPr lang="fr-F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32</a:t>
            </a:fld>
            <a:endParaRPr lang="fr-F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33</a:t>
            </a:fld>
            <a:endParaRPr lang="fr-F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34</a:t>
            </a:fld>
            <a:endParaRPr lang="fr-F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35</a:t>
            </a:fld>
            <a:endParaRPr lang="fr-FR"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36</a:t>
            </a:fld>
            <a:endParaRPr lang="fr-FR"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37</a:t>
            </a:fld>
            <a:endParaRPr lang="fr-FR"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38</a:t>
            </a:fld>
            <a:endParaRPr lang="fr-FR"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39</a:t>
            </a:fld>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4</a:t>
            </a:fld>
            <a:endParaRPr lang="fr-FR"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40</a:t>
            </a:fld>
            <a:endParaRPr lang="fr-FR"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41</a:t>
            </a:fld>
            <a:endParaRPr lang="fr-FR"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42</a:t>
            </a:fld>
            <a:endParaRPr lang="fr-FR"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43</a:t>
            </a:fld>
            <a:endParaRPr lang="fr-FR"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44</a:t>
            </a:fld>
            <a:endParaRPr lang="fr-FR"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45</a:t>
            </a:fld>
            <a:endParaRPr lang="fr-FR"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46</a:t>
            </a:fld>
            <a:endParaRPr lang="fr-FR"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47</a:t>
            </a:fld>
            <a:endParaRPr lang="fr-FR"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48</a:t>
            </a:fld>
            <a:endParaRPr lang="fr-FR"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49</a:t>
            </a:fld>
            <a:endParaRPr lang="fr-F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5</a:t>
            </a:fld>
            <a:endParaRPr lang="fr-FR"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50</a:t>
            </a:fld>
            <a:endParaRPr lang="fr-FR"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51</a:t>
            </a:fld>
            <a:endParaRPr lang="fr-F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6</a:t>
            </a:fld>
            <a:endParaRPr lang="fr-F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7</a:t>
            </a:fld>
            <a:endParaRPr lang="fr-F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8</a:t>
            </a:fld>
            <a:endParaRPr lang="fr-F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9</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1E1C89D-EFCF-4BF4-8133-EF4BF3348267}" type="datetime1">
              <a:rPr lang="fr-FR" smtClean="0"/>
              <a:pPr/>
              <a:t>1/11/13</a:t>
            </a:fld>
            <a:endParaRPr lang="fr-FR"/>
          </a:p>
        </p:txBody>
      </p:sp>
      <p:sp>
        <p:nvSpPr>
          <p:cNvPr id="5" name="Espace réservé du pied de page 4"/>
          <p:cNvSpPr>
            <a:spLocks noGrp="1"/>
          </p:cNvSpPr>
          <p:nvPr>
            <p:ph type="ftr" sz="quarter" idx="11"/>
          </p:nvPr>
        </p:nvSpPr>
        <p:spPr/>
        <p:txBody>
          <a:bodyPr/>
          <a:lstStyle/>
          <a:p>
            <a:r>
              <a:rPr lang="fr-FR" smtClean="0"/>
              <a:t>Crée par CACPO le XX/XX/2013</a:t>
            </a:r>
            <a:endParaRPr lang="fr-FR"/>
          </a:p>
        </p:txBody>
      </p:sp>
      <p:sp>
        <p:nvSpPr>
          <p:cNvPr id="6" name="Espace réservé du numéro de diapositive 5"/>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EC543F5-3929-47A1-97FD-DB2719576962}" type="datetime1">
              <a:rPr lang="fr-FR" smtClean="0"/>
              <a:pPr/>
              <a:t>1/11/13</a:t>
            </a:fld>
            <a:endParaRPr lang="fr-FR"/>
          </a:p>
        </p:txBody>
      </p:sp>
      <p:sp>
        <p:nvSpPr>
          <p:cNvPr id="5" name="Espace réservé du pied de page 4"/>
          <p:cNvSpPr>
            <a:spLocks noGrp="1"/>
          </p:cNvSpPr>
          <p:nvPr>
            <p:ph type="ftr" sz="quarter" idx="11"/>
          </p:nvPr>
        </p:nvSpPr>
        <p:spPr/>
        <p:txBody>
          <a:bodyPr/>
          <a:lstStyle/>
          <a:p>
            <a:r>
              <a:rPr lang="fr-FR" smtClean="0"/>
              <a:t>Crée par CACPO le XX/XX/2013</a:t>
            </a:r>
            <a:endParaRPr lang="fr-FR"/>
          </a:p>
        </p:txBody>
      </p:sp>
      <p:sp>
        <p:nvSpPr>
          <p:cNvPr id="6" name="Espace réservé du numéro de diapositive 5"/>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689824-C3AA-4DCA-B430-26D2E2721FDB}" type="datetime1">
              <a:rPr lang="fr-FR" smtClean="0"/>
              <a:pPr/>
              <a:t>1/11/13</a:t>
            </a:fld>
            <a:endParaRPr lang="fr-FR"/>
          </a:p>
        </p:txBody>
      </p:sp>
      <p:sp>
        <p:nvSpPr>
          <p:cNvPr id="5" name="Espace réservé du pied de page 4"/>
          <p:cNvSpPr>
            <a:spLocks noGrp="1"/>
          </p:cNvSpPr>
          <p:nvPr>
            <p:ph type="ftr" sz="quarter" idx="11"/>
          </p:nvPr>
        </p:nvSpPr>
        <p:spPr/>
        <p:txBody>
          <a:bodyPr/>
          <a:lstStyle/>
          <a:p>
            <a:r>
              <a:rPr lang="fr-FR" smtClean="0"/>
              <a:t>Crée par CACPO le XX/XX/2013</a:t>
            </a:r>
            <a:endParaRPr lang="fr-FR"/>
          </a:p>
        </p:txBody>
      </p:sp>
      <p:sp>
        <p:nvSpPr>
          <p:cNvPr id="6" name="Espace réservé du numéro de diapositive 5"/>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8964B2E-4740-4225-8B14-EED8A60EBE46}" type="datetime1">
              <a:rPr lang="fr-FR" smtClean="0"/>
              <a:pPr/>
              <a:t>1/11/13</a:t>
            </a:fld>
            <a:endParaRPr lang="fr-FR"/>
          </a:p>
        </p:txBody>
      </p:sp>
      <p:sp>
        <p:nvSpPr>
          <p:cNvPr id="5" name="Espace réservé du pied de page 4"/>
          <p:cNvSpPr>
            <a:spLocks noGrp="1"/>
          </p:cNvSpPr>
          <p:nvPr>
            <p:ph type="ftr" sz="quarter" idx="11"/>
          </p:nvPr>
        </p:nvSpPr>
        <p:spPr/>
        <p:txBody>
          <a:bodyPr/>
          <a:lstStyle/>
          <a:p>
            <a:r>
              <a:rPr lang="fr-FR" smtClean="0"/>
              <a:t>Crée par CACPO le XX/XX/2013</a:t>
            </a:r>
            <a:endParaRPr lang="fr-FR"/>
          </a:p>
        </p:txBody>
      </p:sp>
      <p:sp>
        <p:nvSpPr>
          <p:cNvPr id="6" name="Espace réservé du numéro de diapositive 5"/>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D4008D1-FD7E-4B8B-9540-FC3AE48728A4}" type="datetime1">
              <a:rPr lang="fr-FR" smtClean="0"/>
              <a:pPr/>
              <a:t>1/11/13</a:t>
            </a:fld>
            <a:endParaRPr lang="fr-FR"/>
          </a:p>
        </p:txBody>
      </p:sp>
      <p:sp>
        <p:nvSpPr>
          <p:cNvPr id="5" name="Espace réservé du pied de page 4"/>
          <p:cNvSpPr>
            <a:spLocks noGrp="1"/>
          </p:cNvSpPr>
          <p:nvPr>
            <p:ph type="ftr" sz="quarter" idx="11"/>
          </p:nvPr>
        </p:nvSpPr>
        <p:spPr/>
        <p:txBody>
          <a:bodyPr/>
          <a:lstStyle/>
          <a:p>
            <a:r>
              <a:rPr lang="fr-FR" smtClean="0"/>
              <a:t>Crée par CACPO le XX/XX/2013</a:t>
            </a:r>
            <a:endParaRPr lang="fr-FR"/>
          </a:p>
        </p:txBody>
      </p:sp>
      <p:sp>
        <p:nvSpPr>
          <p:cNvPr id="6" name="Espace réservé du numéro de diapositive 5"/>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7728BD1-232B-43E7-BE70-E513FAAE1B74}" type="datetime1">
              <a:rPr lang="fr-FR" smtClean="0"/>
              <a:pPr/>
              <a:t>1/11/13</a:t>
            </a:fld>
            <a:endParaRPr lang="fr-FR"/>
          </a:p>
        </p:txBody>
      </p:sp>
      <p:sp>
        <p:nvSpPr>
          <p:cNvPr id="6" name="Espace réservé du pied de page 5"/>
          <p:cNvSpPr>
            <a:spLocks noGrp="1"/>
          </p:cNvSpPr>
          <p:nvPr>
            <p:ph type="ftr" sz="quarter" idx="11"/>
          </p:nvPr>
        </p:nvSpPr>
        <p:spPr/>
        <p:txBody>
          <a:bodyPr/>
          <a:lstStyle/>
          <a:p>
            <a:r>
              <a:rPr lang="fr-FR" smtClean="0"/>
              <a:t>Crée par CACPO le XX/XX/2013</a:t>
            </a:r>
            <a:endParaRPr lang="fr-FR"/>
          </a:p>
        </p:txBody>
      </p:sp>
      <p:sp>
        <p:nvSpPr>
          <p:cNvPr id="7" name="Espace réservé du numéro de diapositive 6"/>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F317268-6890-4EC2-BB6D-53A4063E75D4}" type="datetime1">
              <a:rPr lang="fr-FR" smtClean="0"/>
              <a:pPr/>
              <a:t>1/11/13</a:t>
            </a:fld>
            <a:endParaRPr lang="fr-FR"/>
          </a:p>
        </p:txBody>
      </p:sp>
      <p:sp>
        <p:nvSpPr>
          <p:cNvPr id="8" name="Espace réservé du pied de page 7"/>
          <p:cNvSpPr>
            <a:spLocks noGrp="1"/>
          </p:cNvSpPr>
          <p:nvPr>
            <p:ph type="ftr" sz="quarter" idx="11"/>
          </p:nvPr>
        </p:nvSpPr>
        <p:spPr/>
        <p:txBody>
          <a:bodyPr/>
          <a:lstStyle/>
          <a:p>
            <a:r>
              <a:rPr lang="fr-FR" smtClean="0"/>
              <a:t>Crée par CACPO le XX/XX/2013</a:t>
            </a:r>
            <a:endParaRPr lang="fr-FR"/>
          </a:p>
        </p:txBody>
      </p:sp>
      <p:sp>
        <p:nvSpPr>
          <p:cNvPr id="9" name="Espace réservé du numéro de diapositive 8"/>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20F3DA8-F8F5-408E-BE30-6759C4DAA2AC}" type="datetime1">
              <a:rPr lang="fr-FR" smtClean="0"/>
              <a:pPr/>
              <a:t>1/11/13</a:t>
            </a:fld>
            <a:endParaRPr lang="fr-FR"/>
          </a:p>
        </p:txBody>
      </p:sp>
      <p:sp>
        <p:nvSpPr>
          <p:cNvPr id="4" name="Espace réservé du pied de page 3"/>
          <p:cNvSpPr>
            <a:spLocks noGrp="1"/>
          </p:cNvSpPr>
          <p:nvPr>
            <p:ph type="ftr" sz="quarter" idx="11"/>
          </p:nvPr>
        </p:nvSpPr>
        <p:spPr/>
        <p:txBody>
          <a:bodyPr/>
          <a:lstStyle/>
          <a:p>
            <a:r>
              <a:rPr lang="fr-FR" smtClean="0"/>
              <a:t>Crée par CACPO le XX/XX/2013</a:t>
            </a:r>
            <a:endParaRPr lang="fr-FR"/>
          </a:p>
        </p:txBody>
      </p:sp>
      <p:sp>
        <p:nvSpPr>
          <p:cNvPr id="5" name="Espace réservé du numéro de diapositive 4"/>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3BABDA-8A03-4DEB-820E-0D0433FFB45F}" type="datetime1">
              <a:rPr lang="fr-FR" smtClean="0"/>
              <a:pPr/>
              <a:t>1/11/13</a:t>
            </a:fld>
            <a:endParaRPr lang="fr-FR"/>
          </a:p>
        </p:txBody>
      </p:sp>
      <p:sp>
        <p:nvSpPr>
          <p:cNvPr id="3" name="Espace réservé du pied de page 2"/>
          <p:cNvSpPr>
            <a:spLocks noGrp="1"/>
          </p:cNvSpPr>
          <p:nvPr>
            <p:ph type="ftr" sz="quarter" idx="11"/>
          </p:nvPr>
        </p:nvSpPr>
        <p:spPr/>
        <p:txBody>
          <a:bodyPr/>
          <a:lstStyle/>
          <a:p>
            <a:r>
              <a:rPr lang="fr-FR" smtClean="0"/>
              <a:t>Crée par CACPO le XX/XX/2013</a:t>
            </a:r>
            <a:endParaRPr lang="fr-FR"/>
          </a:p>
        </p:txBody>
      </p:sp>
      <p:sp>
        <p:nvSpPr>
          <p:cNvPr id="4" name="Espace réservé du numéro de diapositive 3"/>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AC9CCAF-E20C-44ED-ABFA-6907E2FCB482}" type="datetime1">
              <a:rPr lang="fr-FR" smtClean="0"/>
              <a:pPr/>
              <a:t>1/11/13</a:t>
            </a:fld>
            <a:endParaRPr lang="fr-FR"/>
          </a:p>
        </p:txBody>
      </p:sp>
      <p:sp>
        <p:nvSpPr>
          <p:cNvPr id="6" name="Espace réservé du pied de page 5"/>
          <p:cNvSpPr>
            <a:spLocks noGrp="1"/>
          </p:cNvSpPr>
          <p:nvPr>
            <p:ph type="ftr" sz="quarter" idx="11"/>
          </p:nvPr>
        </p:nvSpPr>
        <p:spPr/>
        <p:txBody>
          <a:bodyPr/>
          <a:lstStyle/>
          <a:p>
            <a:r>
              <a:rPr lang="fr-FR" smtClean="0"/>
              <a:t>Crée par CACPO le XX/XX/2013</a:t>
            </a:r>
            <a:endParaRPr lang="fr-FR"/>
          </a:p>
        </p:txBody>
      </p:sp>
      <p:sp>
        <p:nvSpPr>
          <p:cNvPr id="7" name="Espace réservé du numéro de diapositive 6"/>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6820644-AAB8-47F4-85EC-C954367CF278}" type="datetime1">
              <a:rPr lang="fr-FR" smtClean="0"/>
              <a:pPr/>
              <a:t>1/11/13</a:t>
            </a:fld>
            <a:endParaRPr lang="fr-FR"/>
          </a:p>
        </p:txBody>
      </p:sp>
      <p:sp>
        <p:nvSpPr>
          <p:cNvPr id="6" name="Espace réservé du pied de page 5"/>
          <p:cNvSpPr>
            <a:spLocks noGrp="1"/>
          </p:cNvSpPr>
          <p:nvPr>
            <p:ph type="ftr" sz="quarter" idx="11"/>
          </p:nvPr>
        </p:nvSpPr>
        <p:spPr/>
        <p:txBody>
          <a:bodyPr/>
          <a:lstStyle/>
          <a:p>
            <a:r>
              <a:rPr lang="fr-FR" smtClean="0"/>
              <a:t>Crée par CACPO le XX/XX/2013</a:t>
            </a:r>
            <a:endParaRPr lang="fr-FR"/>
          </a:p>
        </p:txBody>
      </p:sp>
      <p:sp>
        <p:nvSpPr>
          <p:cNvPr id="7" name="Espace réservé du numéro de diapositive 6"/>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833B40-361B-438F-AACF-CCEC54A1E68F}" type="datetime1">
              <a:rPr lang="fr-FR" smtClean="0"/>
              <a:pPr/>
              <a:t>1/11/13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Crée par CACPO le XX/XX/2013</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865DE3-B933-49B1-87B3-37F61215514A}"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COURS THEORIQUES PLONGEE</a:t>
            </a:r>
            <a:endParaRPr lang="fr-FR" dirty="0"/>
          </a:p>
        </p:txBody>
      </p:sp>
      <p:sp>
        <p:nvSpPr>
          <p:cNvPr id="3" name="Sous-titre 2"/>
          <p:cNvSpPr>
            <a:spLocks noGrp="1"/>
          </p:cNvSpPr>
          <p:nvPr>
            <p:ph type="subTitle" idx="1"/>
          </p:nvPr>
        </p:nvSpPr>
        <p:spPr>
          <a:xfrm>
            <a:off x="1371600" y="3886200"/>
            <a:ext cx="6400800" cy="1126976"/>
          </a:xfrm>
        </p:spPr>
        <p:txBody>
          <a:bodyPr/>
          <a:lstStyle/>
          <a:p>
            <a:r>
              <a:rPr lang="fr-FR" dirty="0" smtClean="0">
                <a:solidFill>
                  <a:schemeClr val="tx1"/>
                </a:solidFill>
              </a:rPr>
              <a:t>NIVEAU 2</a:t>
            </a:r>
          </a:p>
          <a:p>
            <a:r>
              <a:rPr lang="fr-FR" sz="1800" i="1" dirty="0" smtClean="0">
                <a:solidFill>
                  <a:schemeClr val="tx1"/>
                </a:solidFill>
              </a:rPr>
              <a:t>(2</a:t>
            </a:r>
            <a:r>
              <a:rPr lang="fr-FR" sz="1800" i="1" baseline="30000" dirty="0" smtClean="0">
                <a:solidFill>
                  <a:schemeClr val="tx1"/>
                </a:solidFill>
              </a:rPr>
              <a:t>ème</a:t>
            </a:r>
            <a:r>
              <a:rPr lang="fr-FR" sz="1800" i="1" dirty="0" smtClean="0">
                <a:solidFill>
                  <a:schemeClr val="tx1"/>
                </a:solidFill>
              </a:rPr>
              <a:t> partie)</a:t>
            </a:r>
            <a:endParaRPr lang="fr-FR" sz="1800" i="1"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11" name="Sous-titre 2"/>
          <p:cNvSpPr>
            <a:spLocks noGrp="1"/>
          </p:cNvSpPr>
          <p:nvPr>
            <p:ph type="subTitle" idx="1"/>
          </p:nvPr>
        </p:nvSpPr>
        <p:spPr>
          <a:xfrm>
            <a:off x="323528" y="404664"/>
            <a:ext cx="8352928" cy="5472608"/>
          </a:xfrm>
        </p:spPr>
        <p:txBody>
          <a:bodyPr>
            <a:normAutofit/>
          </a:bodyPr>
          <a:lstStyle/>
          <a:p>
            <a:r>
              <a:rPr lang="fr-FR" sz="2000" dirty="0" smtClean="0">
                <a:solidFill>
                  <a:schemeClr val="tx1"/>
                </a:solidFill>
              </a:rPr>
              <a:t>	</a:t>
            </a:r>
          </a:p>
        </p:txBody>
      </p:sp>
      <p:pic>
        <p:nvPicPr>
          <p:cNvPr id="1027" name="Picture 3" descr="C:\Users\randru\Desktop\maladie_circulation_sanguine.jpg"/>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547664" y="188640"/>
            <a:ext cx="4781550" cy="6491436"/>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
        <p:nvSpPr>
          <p:cNvPr id="8" name="Accolade fermante 7"/>
          <p:cNvSpPr/>
          <p:nvPr/>
        </p:nvSpPr>
        <p:spPr>
          <a:xfrm>
            <a:off x="6876256" y="620688"/>
            <a:ext cx="432048" cy="281367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4" name="Accolade fermante 13"/>
          <p:cNvSpPr/>
          <p:nvPr/>
        </p:nvSpPr>
        <p:spPr>
          <a:xfrm>
            <a:off x="6885635" y="3501008"/>
            <a:ext cx="432048" cy="266965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ZoneTexte 11"/>
          <p:cNvSpPr txBox="1"/>
          <p:nvPr/>
        </p:nvSpPr>
        <p:spPr>
          <a:xfrm>
            <a:off x="7524328" y="1772816"/>
            <a:ext cx="1368152" cy="646331"/>
          </a:xfrm>
          <a:prstGeom prst="rect">
            <a:avLst/>
          </a:prstGeom>
          <a:noFill/>
        </p:spPr>
        <p:txBody>
          <a:bodyPr wrap="square" rtlCol="0">
            <a:spAutoFit/>
          </a:bodyPr>
          <a:lstStyle/>
          <a:p>
            <a:r>
              <a:rPr lang="fr-FR" dirty="0" smtClean="0"/>
              <a:t>Petite circulation</a:t>
            </a:r>
            <a:endParaRPr lang="fr-FR" dirty="0"/>
          </a:p>
        </p:txBody>
      </p:sp>
      <p:sp>
        <p:nvSpPr>
          <p:cNvPr id="16" name="ZoneTexte 15"/>
          <p:cNvSpPr txBox="1"/>
          <p:nvPr/>
        </p:nvSpPr>
        <p:spPr>
          <a:xfrm>
            <a:off x="7376386" y="4437112"/>
            <a:ext cx="1368152" cy="646331"/>
          </a:xfrm>
          <a:prstGeom prst="rect">
            <a:avLst/>
          </a:prstGeom>
          <a:noFill/>
        </p:spPr>
        <p:txBody>
          <a:bodyPr wrap="square" rtlCol="0">
            <a:spAutoFit/>
          </a:bodyPr>
          <a:lstStyle/>
          <a:p>
            <a:r>
              <a:rPr lang="fr-FR" dirty="0" smtClean="0"/>
              <a:t>Grande circulation</a:t>
            </a:r>
            <a:endParaRPr lang="fr-FR"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166712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9" name="Titre 1"/>
          <p:cNvSpPr txBox="1">
            <a:spLocks/>
          </p:cNvSpPr>
          <p:nvPr/>
        </p:nvSpPr>
        <p:spPr>
          <a:xfrm>
            <a:off x="1043608" y="188640"/>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3"/>
              <a:tabLst/>
              <a:defRPr/>
            </a:pPr>
            <a:r>
              <a:rPr lang="fr-FR" sz="2000" b="1" i="1" u="sng" dirty="0" smtClean="0">
                <a:latin typeface="+mj-lt"/>
                <a:ea typeface="+mj-ea"/>
                <a:cs typeface="+mj-cs"/>
              </a:rPr>
              <a:t>L’appareil respiratoire</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10" name="Sous-titre 2"/>
          <p:cNvSpPr txBox="1">
            <a:spLocks/>
          </p:cNvSpPr>
          <p:nvPr/>
        </p:nvSpPr>
        <p:spPr>
          <a:xfrm>
            <a:off x="395536" y="548680"/>
            <a:ext cx="8424936"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smtClean="0">
                <a:solidFill>
                  <a:schemeClr val="tx1"/>
                </a:solidFill>
              </a:rPr>
              <a:t>	- Les </a:t>
            </a:r>
            <a:r>
              <a:rPr lang="fr-FR" sz="2000" b="1" dirty="0" smtClean="0">
                <a:solidFill>
                  <a:schemeClr val="tx1"/>
                </a:solidFill>
              </a:rPr>
              <a:t>voies aériennes supérieures</a:t>
            </a:r>
            <a:r>
              <a:rPr lang="fr-FR" sz="2000" dirty="0" smtClean="0">
                <a:solidFill>
                  <a:schemeClr val="tx1"/>
                </a:solidFill>
              </a:rPr>
              <a:t>, servent à amener l’air aux poumons et à le réchauffer au passage (nez, bouche, sinus, pharynx, larynx, trachée).</a:t>
            </a:r>
          </a:p>
          <a:p>
            <a:pPr algn="l"/>
            <a:r>
              <a:rPr lang="fr-FR" sz="2000" b="1" dirty="0">
                <a:solidFill>
                  <a:schemeClr val="tx1"/>
                </a:solidFill>
              </a:rPr>
              <a:t>	</a:t>
            </a:r>
            <a:r>
              <a:rPr lang="fr-FR" sz="2000" dirty="0" smtClean="0">
                <a:solidFill>
                  <a:schemeClr val="tx1"/>
                </a:solidFill>
              </a:rPr>
              <a:t>- Les </a:t>
            </a:r>
            <a:r>
              <a:rPr lang="fr-FR" sz="2000" b="1" dirty="0" smtClean="0">
                <a:solidFill>
                  <a:schemeClr val="tx1"/>
                </a:solidFill>
              </a:rPr>
              <a:t>voies aériennes inférieures</a:t>
            </a:r>
            <a:r>
              <a:rPr lang="fr-FR" sz="2000" dirty="0" smtClean="0">
                <a:solidFill>
                  <a:schemeClr val="tx1"/>
                </a:solidFill>
              </a:rPr>
              <a:t>, assurent les échanges d’O</a:t>
            </a:r>
            <a:r>
              <a:rPr lang="fr-FR" sz="2000" baseline="-25000" dirty="0" smtClean="0">
                <a:solidFill>
                  <a:schemeClr val="tx1"/>
                </a:solidFill>
              </a:rPr>
              <a:t>2</a:t>
            </a:r>
            <a:r>
              <a:rPr lang="fr-FR" sz="2000" dirty="0" smtClean="0">
                <a:solidFill>
                  <a:schemeClr val="tx1"/>
                </a:solidFill>
              </a:rPr>
              <a:t> et de CO</a:t>
            </a:r>
            <a:r>
              <a:rPr lang="fr-FR" sz="2000" baseline="-25000" dirty="0" smtClean="0">
                <a:solidFill>
                  <a:schemeClr val="tx1"/>
                </a:solidFill>
              </a:rPr>
              <a:t>2</a:t>
            </a:r>
            <a:r>
              <a:rPr lang="fr-FR" sz="2000" dirty="0" smtClean="0">
                <a:solidFill>
                  <a:schemeClr val="tx1"/>
                </a:solidFill>
              </a:rPr>
              <a:t> entre l’air et le sang. La surface de contact dans les alvéoles est d’environ 100 à150 m</a:t>
            </a:r>
            <a:r>
              <a:rPr lang="fr-FR" sz="2000" baseline="30000" dirty="0" smtClean="0">
                <a:solidFill>
                  <a:schemeClr val="tx1"/>
                </a:solidFill>
              </a:rPr>
              <a:t>2</a:t>
            </a:r>
            <a:r>
              <a:rPr lang="fr-FR" sz="2000" dirty="0" smtClean="0">
                <a:solidFill>
                  <a:schemeClr val="tx1"/>
                </a:solidFill>
              </a:rPr>
              <a:t>.(poumons, bronches, bronchioles et alvéoles)</a:t>
            </a:r>
          </a:p>
          <a:p>
            <a:pPr algn="l"/>
            <a:r>
              <a:rPr lang="fr-FR" sz="2000" b="1" baseline="-25000" dirty="0" smtClean="0">
                <a:solidFill>
                  <a:schemeClr val="tx1"/>
                </a:solidFill>
              </a:rPr>
              <a:t>	</a:t>
            </a:r>
            <a:r>
              <a:rPr lang="fr-FR" sz="2000" dirty="0" smtClean="0">
                <a:solidFill>
                  <a:schemeClr val="tx1"/>
                </a:solidFill>
              </a:rPr>
              <a:t>- Les </a:t>
            </a:r>
            <a:r>
              <a:rPr lang="fr-FR" sz="2000" b="1" dirty="0" smtClean="0">
                <a:solidFill>
                  <a:schemeClr val="tx1"/>
                </a:solidFill>
              </a:rPr>
              <a:t>organes mécaniques</a:t>
            </a:r>
            <a:r>
              <a:rPr lang="fr-FR" sz="2000" dirty="0" smtClean="0">
                <a:solidFill>
                  <a:schemeClr val="tx1"/>
                </a:solidFill>
              </a:rPr>
              <a:t>, assurent la ventilation des voies aériennes. (côtes, sternum, muscles intercostaux, diaphragme et rachis)</a:t>
            </a:r>
          </a:p>
          <a:p>
            <a:pPr algn="l"/>
            <a:r>
              <a:rPr lang="fr-FR" sz="2000" dirty="0">
                <a:solidFill>
                  <a:schemeClr val="tx1"/>
                </a:solidFill>
              </a:rPr>
              <a:t>	</a:t>
            </a:r>
            <a:r>
              <a:rPr lang="fr-FR" sz="2000" dirty="0" smtClean="0">
                <a:solidFill>
                  <a:schemeClr val="tx1"/>
                </a:solidFill>
              </a:rPr>
              <a:t>Capacité totale 5 à 6 l.</a:t>
            </a:r>
          </a:p>
          <a:p>
            <a:pPr algn="l"/>
            <a:r>
              <a:rPr lang="fr-FR" sz="2000" dirty="0">
                <a:solidFill>
                  <a:schemeClr val="tx1"/>
                </a:solidFill>
              </a:rPr>
              <a:t>	</a:t>
            </a:r>
            <a:r>
              <a:rPr lang="fr-FR" sz="2000" dirty="0" smtClean="0">
                <a:solidFill>
                  <a:schemeClr val="tx1"/>
                </a:solidFill>
              </a:rPr>
              <a:t>C’est grâce à cette appareil que nous respirons. Problème pour le plongeur car l’objectif est de fournir l’O</a:t>
            </a:r>
            <a:r>
              <a:rPr lang="fr-FR" sz="2000" baseline="-25000" dirty="0" smtClean="0">
                <a:solidFill>
                  <a:schemeClr val="tx1"/>
                </a:solidFill>
              </a:rPr>
              <a:t>2</a:t>
            </a:r>
            <a:r>
              <a:rPr lang="fr-FR" sz="2000" dirty="0" smtClean="0">
                <a:solidFill>
                  <a:schemeClr val="tx1"/>
                </a:solidFill>
              </a:rPr>
              <a:t> vital à l’organisme et d’éliminer le CO</a:t>
            </a:r>
            <a:r>
              <a:rPr lang="fr-FR" sz="2000" baseline="-25000" dirty="0" smtClean="0">
                <a:solidFill>
                  <a:schemeClr val="tx1"/>
                </a:solidFill>
              </a:rPr>
              <a:t>2</a:t>
            </a:r>
            <a:r>
              <a:rPr lang="fr-FR" sz="2000" dirty="0" smtClean="0">
                <a:solidFill>
                  <a:schemeClr val="tx1"/>
                </a:solidFill>
              </a:rPr>
              <a:t>. La fréquence est de 15 à 20 cycles / min. Le besoin est d’environ 20 m</a:t>
            </a:r>
            <a:r>
              <a:rPr lang="fr-FR" sz="2000" baseline="30000" dirty="0" smtClean="0">
                <a:solidFill>
                  <a:schemeClr val="tx1"/>
                </a:solidFill>
              </a:rPr>
              <a:t>3</a:t>
            </a:r>
            <a:r>
              <a:rPr lang="fr-FR" sz="2000" dirty="0" smtClean="0">
                <a:solidFill>
                  <a:schemeClr val="tx1"/>
                </a:solidFill>
              </a:rPr>
              <a:t> d’air par jour. </a:t>
            </a:r>
          </a:p>
          <a:p>
            <a:pPr algn="l"/>
            <a:r>
              <a:rPr lang="fr-FR" sz="2000" dirty="0">
                <a:solidFill>
                  <a:schemeClr val="tx1"/>
                </a:solidFill>
              </a:rPr>
              <a:t>	</a:t>
            </a:r>
            <a:r>
              <a:rPr lang="fr-FR" sz="2000" dirty="0" smtClean="0">
                <a:solidFill>
                  <a:schemeClr val="tx1"/>
                </a:solidFill>
              </a:rPr>
              <a:t>Lorsqu’on expire à fond, il reste de l’air dans les poumons (non renouvelé). C’est le </a:t>
            </a:r>
            <a:r>
              <a:rPr lang="fr-FR" sz="2000" b="1" dirty="0" smtClean="0">
                <a:solidFill>
                  <a:schemeClr val="tx1"/>
                </a:solidFill>
              </a:rPr>
              <a:t>volume mort</a:t>
            </a:r>
            <a:r>
              <a:rPr lang="fr-FR" sz="2000" dirty="0" smtClean="0">
                <a:solidFill>
                  <a:schemeClr val="tx1"/>
                </a:solidFill>
              </a:rPr>
              <a:t>. Le tuba accroît ce volume. Il ne faut donc pas en prendre un trop grand ou en donner un à un jeune enfant; il faut aussi expirer à fond sur un tuba pour renouveler un maximum d’air.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028837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11" name="Sous-titre 2"/>
          <p:cNvSpPr>
            <a:spLocks noGrp="1"/>
          </p:cNvSpPr>
          <p:nvPr>
            <p:ph type="subTitle" idx="1"/>
          </p:nvPr>
        </p:nvSpPr>
        <p:spPr>
          <a:xfrm>
            <a:off x="323528" y="404664"/>
            <a:ext cx="8352928" cy="5472608"/>
          </a:xfrm>
        </p:spPr>
        <p:txBody>
          <a:bodyPr>
            <a:normAutofit/>
          </a:bodyPr>
          <a:lstStyle/>
          <a:p>
            <a:r>
              <a:rPr lang="fr-FR" sz="2000" dirty="0" smtClean="0">
                <a:solidFill>
                  <a:schemeClr val="tx1"/>
                </a:solidFill>
              </a:rPr>
              <a:t>	</a:t>
            </a:r>
          </a:p>
        </p:txBody>
      </p:sp>
      <p:sp>
        <p:nvSpPr>
          <p:cNvPr id="8" name="Accolade fermante 7"/>
          <p:cNvSpPr/>
          <p:nvPr/>
        </p:nvSpPr>
        <p:spPr>
          <a:xfrm>
            <a:off x="6876256" y="620688"/>
            <a:ext cx="432048" cy="281367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4" name="Accolade fermante 13"/>
          <p:cNvSpPr/>
          <p:nvPr/>
        </p:nvSpPr>
        <p:spPr>
          <a:xfrm>
            <a:off x="6885635" y="3501008"/>
            <a:ext cx="432048" cy="266965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ZoneTexte 11"/>
          <p:cNvSpPr txBox="1"/>
          <p:nvPr/>
        </p:nvSpPr>
        <p:spPr>
          <a:xfrm>
            <a:off x="7524328" y="1772816"/>
            <a:ext cx="1368152" cy="923330"/>
          </a:xfrm>
          <a:prstGeom prst="rect">
            <a:avLst/>
          </a:prstGeom>
          <a:noFill/>
        </p:spPr>
        <p:txBody>
          <a:bodyPr wrap="square" rtlCol="0">
            <a:spAutoFit/>
          </a:bodyPr>
          <a:lstStyle/>
          <a:p>
            <a:r>
              <a:rPr lang="fr-FR" dirty="0" smtClean="0"/>
              <a:t>Voies aériennes supérieures</a:t>
            </a:r>
            <a:endParaRPr lang="fr-FR" dirty="0"/>
          </a:p>
        </p:txBody>
      </p:sp>
      <p:pic>
        <p:nvPicPr>
          <p:cNvPr id="2050" name="Picture 2" descr="C:\Users\randru\Desktop\CAPCO\PWPT Ménèg\images\imagesCAS9K9L6.jpg"/>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622215" y="514400"/>
            <a:ext cx="3039411" cy="2919958"/>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pic>
        <p:nvPicPr>
          <p:cNvPr id="2051" name="Picture 3" descr="C:\Users\randru\Desktop\CAPCO\PWPT Ménèg\images\imagesCAN0N6GQ.jpg"/>
          <p:cNvPicPr>
            <a:picLocks noChangeAspect="1" noChangeArrowheads="1"/>
          </p:cNvPicPr>
          <p:nvPr/>
        </p:nvPicPr>
        <p:blipFill>
          <a:blip r:embed="rId4">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987824" y="3566537"/>
            <a:ext cx="3024336" cy="2604125"/>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
        <p:nvSpPr>
          <p:cNvPr id="13" name="ZoneTexte 12"/>
          <p:cNvSpPr txBox="1"/>
          <p:nvPr/>
        </p:nvSpPr>
        <p:spPr>
          <a:xfrm>
            <a:off x="7452320" y="4293096"/>
            <a:ext cx="1368152" cy="923330"/>
          </a:xfrm>
          <a:prstGeom prst="rect">
            <a:avLst/>
          </a:prstGeom>
          <a:noFill/>
        </p:spPr>
        <p:txBody>
          <a:bodyPr wrap="square" rtlCol="0">
            <a:spAutoFit/>
          </a:bodyPr>
          <a:lstStyle/>
          <a:p>
            <a:r>
              <a:rPr lang="fr-FR" dirty="0" smtClean="0"/>
              <a:t>Voies aériennes inférieures</a:t>
            </a:r>
            <a:endParaRPr lang="fr-FR"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881536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23528" y="1196752"/>
            <a:ext cx="8352928" cy="4251893"/>
          </a:xfrm>
        </p:spPr>
        <p:txBody>
          <a:bodyPr>
            <a:normAutofit lnSpcReduction="10000"/>
          </a:bodyPr>
          <a:lstStyle/>
          <a:p>
            <a:pPr algn="l"/>
            <a:r>
              <a:rPr lang="fr-FR" sz="2000" dirty="0" smtClean="0">
                <a:solidFill>
                  <a:schemeClr val="tx1"/>
                </a:solidFill>
              </a:rPr>
              <a:t>	Les sinus sont des cavités gazeuses indéformables qui servent:</a:t>
            </a:r>
          </a:p>
          <a:p>
            <a:pPr marL="342900" indent="-342900" algn="l">
              <a:buFontTx/>
              <a:buChar char="-"/>
            </a:pPr>
            <a:r>
              <a:rPr lang="fr-FR" sz="2000" dirty="0" smtClean="0">
                <a:solidFill>
                  <a:schemeClr val="tx1"/>
                </a:solidFill>
              </a:rPr>
              <a:t>À réchauffer et à humidifier l’air qui circule dans le rhino-pharynx.</a:t>
            </a:r>
          </a:p>
          <a:p>
            <a:pPr marL="342900" indent="-342900" algn="l">
              <a:buFontTx/>
              <a:buChar char="-"/>
            </a:pPr>
            <a:r>
              <a:rPr lang="fr-FR" sz="2000" dirty="0" smtClean="0">
                <a:solidFill>
                  <a:schemeClr val="tx1"/>
                </a:solidFill>
              </a:rPr>
              <a:t>À alléger et à renforcer la boite crânienne,</a:t>
            </a:r>
          </a:p>
          <a:p>
            <a:pPr marL="342900" indent="-342900" algn="l">
              <a:buFontTx/>
              <a:buChar char="-"/>
            </a:pPr>
            <a:r>
              <a:rPr lang="fr-FR" sz="2000" dirty="0" smtClean="0">
                <a:solidFill>
                  <a:schemeClr val="tx1"/>
                </a:solidFill>
              </a:rPr>
              <a:t>De siège de la personnalité de la parole (par résonnance).</a:t>
            </a:r>
          </a:p>
          <a:p>
            <a:pPr algn="l"/>
            <a:endParaRPr lang="fr-FR" sz="2000" dirty="0" smtClean="0">
              <a:solidFill>
                <a:schemeClr val="tx1"/>
              </a:solidFill>
            </a:endParaRPr>
          </a:p>
          <a:p>
            <a:pPr algn="l"/>
            <a:r>
              <a:rPr lang="fr-FR" sz="2000" dirty="0">
                <a:solidFill>
                  <a:schemeClr val="tx1"/>
                </a:solidFill>
              </a:rPr>
              <a:t>	</a:t>
            </a:r>
            <a:r>
              <a:rPr lang="fr-FR" sz="2000" dirty="0" smtClean="0">
                <a:solidFill>
                  <a:schemeClr val="tx1"/>
                </a:solidFill>
              </a:rPr>
              <a:t>On peut distinguer:</a:t>
            </a:r>
          </a:p>
          <a:p>
            <a:pPr marL="342900" indent="-342900" algn="l">
              <a:buFontTx/>
              <a:buChar char="-"/>
            </a:pPr>
            <a:r>
              <a:rPr lang="fr-FR" sz="2000" dirty="0" smtClean="0">
                <a:solidFill>
                  <a:schemeClr val="tx1"/>
                </a:solidFill>
              </a:rPr>
              <a:t>Les sinus </a:t>
            </a:r>
            <a:r>
              <a:rPr lang="fr-FR" sz="2000" b="1" dirty="0" smtClean="0">
                <a:solidFill>
                  <a:schemeClr val="tx1"/>
                </a:solidFill>
              </a:rPr>
              <a:t>frontaux</a:t>
            </a:r>
            <a:r>
              <a:rPr lang="fr-FR" sz="2000" dirty="0" smtClean="0">
                <a:solidFill>
                  <a:schemeClr val="tx1"/>
                </a:solidFill>
              </a:rPr>
              <a:t> au niveau des arcades de la base du front</a:t>
            </a:r>
          </a:p>
          <a:p>
            <a:pPr marL="342900" indent="-342900" algn="l">
              <a:buFontTx/>
              <a:buChar char="-"/>
            </a:pPr>
            <a:r>
              <a:rPr lang="fr-FR" sz="2000" dirty="0" smtClean="0">
                <a:solidFill>
                  <a:schemeClr val="tx1"/>
                </a:solidFill>
              </a:rPr>
              <a:t>Les sinus </a:t>
            </a:r>
            <a:r>
              <a:rPr lang="fr-FR" sz="2000" b="1" dirty="0" smtClean="0">
                <a:solidFill>
                  <a:schemeClr val="tx1"/>
                </a:solidFill>
              </a:rPr>
              <a:t>maxillaires</a:t>
            </a:r>
            <a:r>
              <a:rPr lang="fr-FR" sz="2000" dirty="0" smtClean="0">
                <a:solidFill>
                  <a:schemeClr val="tx1"/>
                </a:solidFill>
              </a:rPr>
              <a:t> au niveau du maxillaire supérieur</a:t>
            </a:r>
          </a:p>
          <a:p>
            <a:pPr marL="342900" indent="-342900" algn="l">
              <a:buFontTx/>
              <a:buChar char="-"/>
            </a:pPr>
            <a:r>
              <a:rPr lang="fr-FR" sz="2000" dirty="0" smtClean="0">
                <a:solidFill>
                  <a:schemeClr val="tx1"/>
                </a:solidFill>
              </a:rPr>
              <a:t>Les sinus </a:t>
            </a:r>
            <a:r>
              <a:rPr lang="fr-FR" sz="2000" b="1" dirty="0" smtClean="0">
                <a:solidFill>
                  <a:schemeClr val="tx1"/>
                </a:solidFill>
              </a:rPr>
              <a:t>ethmoïdaux</a:t>
            </a:r>
            <a:r>
              <a:rPr lang="fr-FR" sz="2000" dirty="0" smtClean="0">
                <a:solidFill>
                  <a:schemeClr val="tx1"/>
                </a:solidFill>
              </a:rPr>
              <a:t> derrière les fosses nasales</a:t>
            </a:r>
          </a:p>
          <a:p>
            <a:pPr marL="342900" indent="-342900" algn="l">
              <a:buFontTx/>
              <a:buChar char="-"/>
            </a:pPr>
            <a:r>
              <a:rPr lang="fr-FR" sz="2000" dirty="0" smtClean="0">
                <a:solidFill>
                  <a:schemeClr val="tx1"/>
                </a:solidFill>
              </a:rPr>
              <a:t>Les sinus </a:t>
            </a:r>
            <a:r>
              <a:rPr lang="fr-FR" sz="2000" b="1" dirty="0" smtClean="0">
                <a:solidFill>
                  <a:schemeClr val="tx1"/>
                </a:solidFill>
              </a:rPr>
              <a:t>sphénoïdaux</a:t>
            </a:r>
            <a:r>
              <a:rPr lang="fr-FR" sz="2000" dirty="0" smtClean="0">
                <a:solidFill>
                  <a:schemeClr val="tx1"/>
                </a:solidFill>
              </a:rPr>
              <a:t> au-dessus de l’arrière gorge, plancher du cerveau.</a:t>
            </a:r>
          </a:p>
          <a:p>
            <a:pPr algn="l"/>
            <a:endParaRPr lang="fr-FR" sz="2000" dirty="0" smtClean="0">
              <a:solidFill>
                <a:schemeClr val="tx1"/>
              </a:solidFill>
            </a:endParaRPr>
          </a:p>
          <a:p>
            <a:pPr algn="l"/>
            <a:r>
              <a:rPr lang="fr-FR" sz="2000" dirty="0">
                <a:solidFill>
                  <a:schemeClr val="tx1"/>
                </a:solidFill>
              </a:rPr>
              <a:t>	</a:t>
            </a:r>
            <a:r>
              <a:rPr lang="fr-FR" sz="2000" dirty="0" smtClean="0">
                <a:solidFill>
                  <a:schemeClr val="tx1"/>
                </a:solidFill>
              </a:rPr>
              <a:t>Ils sont tapissés par une muqueuse très vascularisée. </a:t>
            </a: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992201" y="474961"/>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4"/>
              <a:tabLst/>
              <a:defRPr/>
            </a:pPr>
            <a:r>
              <a:rPr lang="fr-FR" sz="2000" b="1" i="1" u="sng" dirty="0" smtClean="0">
                <a:latin typeface="+mj-lt"/>
                <a:ea typeface="+mj-ea"/>
                <a:cs typeface="+mj-cs"/>
              </a:rPr>
              <a:t>Les sinus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51175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9" name="Titre 1"/>
          <p:cNvSpPr txBox="1">
            <a:spLocks/>
          </p:cNvSpPr>
          <p:nvPr/>
        </p:nvSpPr>
        <p:spPr>
          <a:xfrm>
            <a:off x="971600" y="404664"/>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5"/>
              <a:tabLst/>
              <a:defRPr/>
            </a:pPr>
            <a:r>
              <a:rPr lang="fr-FR" sz="2000" b="1" i="1" u="sng" dirty="0" smtClean="0">
                <a:latin typeface="+mj-lt"/>
                <a:ea typeface="+mj-ea"/>
                <a:cs typeface="+mj-cs"/>
              </a:rPr>
              <a:t>L’oreille</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7" name="Sous-titre 2"/>
          <p:cNvSpPr txBox="1">
            <a:spLocks/>
          </p:cNvSpPr>
          <p:nvPr/>
        </p:nvSpPr>
        <p:spPr>
          <a:xfrm>
            <a:off x="350155" y="908721"/>
            <a:ext cx="8352928" cy="489654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smtClean="0">
                <a:solidFill>
                  <a:schemeClr val="tx1"/>
                </a:solidFill>
              </a:rPr>
              <a:t>	Elle assure les fonctions d’audition, mais aussi d’équilibration dans l’espace. On la décompose en 3 parties:</a:t>
            </a:r>
          </a:p>
          <a:p>
            <a:pPr algn="l"/>
            <a:endParaRPr lang="fr-FR" sz="2000" dirty="0" smtClean="0">
              <a:solidFill>
                <a:schemeClr val="tx1"/>
              </a:solidFill>
            </a:endParaRPr>
          </a:p>
          <a:p>
            <a:pPr marL="342900" indent="-342900" algn="l">
              <a:buFontTx/>
              <a:buChar char="-"/>
            </a:pPr>
            <a:r>
              <a:rPr lang="fr-FR" sz="2000" dirty="0" smtClean="0">
                <a:solidFill>
                  <a:schemeClr val="tx1"/>
                </a:solidFill>
              </a:rPr>
              <a:t>L’</a:t>
            </a:r>
            <a:r>
              <a:rPr lang="fr-FR" sz="2000" b="1" dirty="0" smtClean="0">
                <a:solidFill>
                  <a:schemeClr val="tx1"/>
                </a:solidFill>
              </a:rPr>
              <a:t>oreille</a:t>
            </a:r>
            <a:r>
              <a:rPr lang="fr-FR" sz="2000" dirty="0" smtClean="0">
                <a:solidFill>
                  <a:schemeClr val="tx1"/>
                </a:solidFill>
              </a:rPr>
              <a:t> </a:t>
            </a:r>
            <a:r>
              <a:rPr lang="fr-FR" sz="2000" b="1" dirty="0" smtClean="0">
                <a:solidFill>
                  <a:schemeClr val="tx1"/>
                </a:solidFill>
              </a:rPr>
              <a:t>externe</a:t>
            </a:r>
            <a:r>
              <a:rPr lang="fr-FR" sz="2000" dirty="0" smtClean="0">
                <a:solidFill>
                  <a:schemeClr val="tx1"/>
                </a:solidFill>
              </a:rPr>
              <a:t>: partie noyée en plongée, composée du pavillon, du conduit auditif externe et du tympan.</a:t>
            </a:r>
          </a:p>
          <a:p>
            <a:pPr algn="l"/>
            <a:endParaRPr lang="fr-FR" sz="2000" dirty="0" smtClean="0">
              <a:solidFill>
                <a:schemeClr val="tx1"/>
              </a:solidFill>
            </a:endParaRPr>
          </a:p>
          <a:p>
            <a:pPr marL="342900" indent="-342900" algn="l">
              <a:buFontTx/>
              <a:buChar char="-"/>
            </a:pPr>
            <a:r>
              <a:rPr lang="fr-FR" sz="2000" dirty="0" smtClean="0">
                <a:solidFill>
                  <a:schemeClr val="tx1"/>
                </a:solidFill>
              </a:rPr>
              <a:t>L’</a:t>
            </a:r>
            <a:r>
              <a:rPr lang="fr-FR" sz="2000" b="1" dirty="0" smtClean="0">
                <a:solidFill>
                  <a:schemeClr val="tx1"/>
                </a:solidFill>
              </a:rPr>
              <a:t>oreille</a:t>
            </a:r>
            <a:r>
              <a:rPr lang="fr-FR" sz="2000" dirty="0" smtClean="0">
                <a:solidFill>
                  <a:schemeClr val="tx1"/>
                </a:solidFill>
              </a:rPr>
              <a:t> </a:t>
            </a:r>
            <a:r>
              <a:rPr lang="fr-FR" sz="2000" b="1" dirty="0" smtClean="0">
                <a:solidFill>
                  <a:schemeClr val="tx1"/>
                </a:solidFill>
              </a:rPr>
              <a:t>moyenne</a:t>
            </a:r>
            <a:r>
              <a:rPr lang="fr-FR" sz="2000" dirty="0" smtClean="0">
                <a:solidFill>
                  <a:schemeClr val="tx1"/>
                </a:solidFill>
              </a:rPr>
              <a:t>: partie ayant pour rôle d’amplifier les sons et d’équilibrer les pressions de part et d’autre du tympan. Elle comprends la caisse du tympan (marteau, enclume, étrier, fenêtre ovale) et la trompe d’Eustache.</a:t>
            </a:r>
          </a:p>
          <a:p>
            <a:pPr algn="l"/>
            <a:endParaRPr lang="fr-FR" sz="2000" dirty="0" smtClean="0">
              <a:solidFill>
                <a:schemeClr val="tx1"/>
              </a:solidFill>
            </a:endParaRPr>
          </a:p>
          <a:p>
            <a:pPr marL="342900" indent="-342900" algn="l">
              <a:buFontTx/>
              <a:buChar char="-"/>
            </a:pPr>
            <a:r>
              <a:rPr lang="fr-FR" sz="2000" dirty="0" smtClean="0">
                <a:solidFill>
                  <a:schemeClr val="tx1"/>
                </a:solidFill>
              </a:rPr>
              <a:t>L’</a:t>
            </a:r>
            <a:r>
              <a:rPr lang="fr-FR" sz="2000" b="1" dirty="0" smtClean="0">
                <a:solidFill>
                  <a:schemeClr val="tx1"/>
                </a:solidFill>
              </a:rPr>
              <a:t>oreille</a:t>
            </a:r>
            <a:r>
              <a:rPr lang="fr-FR" sz="2000" dirty="0" smtClean="0">
                <a:solidFill>
                  <a:schemeClr val="tx1"/>
                </a:solidFill>
              </a:rPr>
              <a:t> </a:t>
            </a:r>
            <a:r>
              <a:rPr lang="fr-FR" sz="2000" b="1" dirty="0" smtClean="0">
                <a:solidFill>
                  <a:schemeClr val="tx1"/>
                </a:solidFill>
              </a:rPr>
              <a:t>interne</a:t>
            </a:r>
            <a:r>
              <a:rPr lang="fr-FR" sz="2000" dirty="0" smtClean="0">
                <a:solidFill>
                  <a:schemeClr val="tx1"/>
                </a:solidFill>
              </a:rPr>
              <a:t>: partie où siègent les fonctions d’audition (cochlée) et d’équilibration (canaux semi-circulaires, utricule et saccule).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981624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9" name="Titre 1"/>
          <p:cNvSpPr txBox="1">
            <a:spLocks/>
          </p:cNvSpPr>
          <p:nvPr/>
        </p:nvSpPr>
        <p:spPr>
          <a:xfrm>
            <a:off x="971600" y="195519"/>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6"/>
              <a:tabLst/>
              <a:defRPr/>
            </a:pPr>
            <a:r>
              <a:rPr kumimoji="0" lang="fr-FR" sz="2000" b="1" i="1" u="sng" strike="noStrike" kern="1200" cap="none" spc="0" normalizeH="0" baseline="0" noProof="0" dirty="0" smtClean="0">
                <a:ln>
                  <a:noFill/>
                </a:ln>
                <a:solidFill>
                  <a:schemeClr val="tx1"/>
                </a:solidFill>
                <a:effectLst/>
                <a:uLnTx/>
                <a:uFillTx/>
                <a:latin typeface="+mj-lt"/>
                <a:ea typeface="+mj-ea"/>
                <a:cs typeface="+mj-cs"/>
              </a:rPr>
              <a:t>Condition pour plonger</a:t>
            </a:r>
          </a:p>
        </p:txBody>
      </p:sp>
      <p:sp>
        <p:nvSpPr>
          <p:cNvPr id="7" name="Sous-titre 2"/>
          <p:cNvSpPr txBox="1">
            <a:spLocks/>
          </p:cNvSpPr>
          <p:nvPr/>
        </p:nvSpPr>
        <p:spPr>
          <a:xfrm>
            <a:off x="350155" y="624146"/>
            <a:ext cx="8352928" cy="2376263"/>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smtClean="0">
                <a:solidFill>
                  <a:schemeClr val="tx1"/>
                </a:solidFill>
              </a:rPr>
              <a:t>	Pour plonger, il faut être:</a:t>
            </a:r>
          </a:p>
          <a:p>
            <a:pPr marL="342900" indent="-342900">
              <a:buFontTx/>
              <a:buChar char="-"/>
            </a:pPr>
            <a:r>
              <a:rPr lang="fr-FR" sz="2000" b="1" dirty="0" smtClean="0">
                <a:solidFill>
                  <a:schemeClr val="tx1"/>
                </a:solidFill>
              </a:rPr>
              <a:t>En bonne santé.</a:t>
            </a:r>
            <a:endParaRPr lang="fr-FR" sz="2000" dirty="0" smtClean="0">
              <a:solidFill>
                <a:schemeClr val="tx1"/>
              </a:solidFill>
            </a:endParaRPr>
          </a:p>
          <a:p>
            <a:pPr marL="342900" indent="-342900">
              <a:buFontTx/>
              <a:buChar char="-"/>
            </a:pPr>
            <a:r>
              <a:rPr lang="fr-FR" sz="2000" b="1" dirty="0">
                <a:solidFill>
                  <a:schemeClr val="tx1"/>
                </a:solidFill>
              </a:rPr>
              <a:t>E</a:t>
            </a:r>
            <a:r>
              <a:rPr lang="fr-FR" sz="2000" b="1" dirty="0" smtClean="0">
                <a:solidFill>
                  <a:schemeClr val="tx1"/>
                </a:solidFill>
              </a:rPr>
              <a:t>n bon état physique.</a:t>
            </a:r>
            <a:endParaRPr lang="fr-FR" sz="2000" dirty="0" smtClean="0">
              <a:solidFill>
                <a:schemeClr val="tx1"/>
              </a:solidFill>
            </a:endParaRPr>
          </a:p>
          <a:p>
            <a:pPr marL="342900" indent="-342900">
              <a:buFontTx/>
              <a:buChar char="-"/>
            </a:pPr>
            <a:r>
              <a:rPr lang="fr-FR" sz="2000" b="1" dirty="0">
                <a:solidFill>
                  <a:schemeClr val="tx1"/>
                </a:solidFill>
              </a:rPr>
              <a:t>E</a:t>
            </a:r>
            <a:r>
              <a:rPr lang="fr-FR" sz="2000" b="1" dirty="0" smtClean="0">
                <a:solidFill>
                  <a:schemeClr val="tx1"/>
                </a:solidFill>
              </a:rPr>
              <a:t>n bonne condition mentale.</a:t>
            </a:r>
            <a:endParaRPr lang="fr-FR" sz="2000" dirty="0">
              <a:solidFill>
                <a:schemeClr val="tx1"/>
              </a:solidFill>
            </a:endParaRPr>
          </a:p>
          <a:p>
            <a:pPr algn="l"/>
            <a:r>
              <a:rPr lang="fr-FR" sz="2000" b="1" dirty="0" smtClean="0">
                <a:solidFill>
                  <a:schemeClr val="tx1"/>
                </a:solidFill>
              </a:rPr>
              <a:t>	</a:t>
            </a:r>
            <a:r>
              <a:rPr lang="fr-FR" sz="2000" dirty="0" smtClean="0">
                <a:solidFill>
                  <a:schemeClr val="tx1"/>
                </a:solidFill>
              </a:rPr>
              <a:t>Le plongeur doit avant tout bien SE CONNAITRE, savoir jusqu’où il PEUT ALLER. Il ne faut JAMAIS SE FORCER, ni tenter une plongée si l’on n’a pas envie.</a:t>
            </a:r>
            <a:endParaRPr lang="fr-FR" sz="2000" b="1" dirty="0" smtClean="0">
              <a:solidFill>
                <a:schemeClr val="tx1"/>
              </a:solidFill>
            </a:endParaRPr>
          </a:p>
        </p:txBody>
      </p:sp>
      <p:sp>
        <p:nvSpPr>
          <p:cNvPr id="5" name="Titre 1"/>
          <p:cNvSpPr txBox="1">
            <a:spLocks/>
          </p:cNvSpPr>
          <p:nvPr/>
        </p:nvSpPr>
        <p:spPr>
          <a:xfrm>
            <a:off x="1043608" y="2926654"/>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7"/>
              <a:tabLst/>
              <a:defRPr/>
            </a:pPr>
            <a:r>
              <a:rPr kumimoji="0" lang="fr-FR" sz="2000" b="1" i="1" u="sng" strike="noStrike" kern="1200" cap="none" spc="0" normalizeH="0" baseline="0" noProof="0" dirty="0" smtClean="0">
                <a:ln>
                  <a:noFill/>
                </a:ln>
                <a:solidFill>
                  <a:schemeClr val="tx1"/>
                </a:solidFill>
                <a:effectLst/>
                <a:uLnTx/>
                <a:uFillTx/>
                <a:latin typeface="+mj-lt"/>
                <a:ea typeface="+mj-ea"/>
                <a:cs typeface="+mj-cs"/>
              </a:rPr>
              <a:t>Contre-indication principales</a:t>
            </a:r>
          </a:p>
        </p:txBody>
      </p:sp>
      <p:sp>
        <p:nvSpPr>
          <p:cNvPr id="6" name="Sous-titre 2"/>
          <p:cNvSpPr txBox="1">
            <a:spLocks/>
          </p:cNvSpPr>
          <p:nvPr/>
        </p:nvSpPr>
        <p:spPr>
          <a:xfrm>
            <a:off x="350154" y="3355282"/>
            <a:ext cx="8614333" cy="2954038"/>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smtClean="0">
                <a:solidFill>
                  <a:schemeClr val="tx1"/>
                </a:solidFill>
              </a:rPr>
              <a:t>	Asthme; Rhume des foins; Bronchite; sinusite; Otite; Surdité unilatérale; Perforation du tympan; Jaunisse (jusqu’à 60j après guérison); Diabète; Troubles rénaux;  Femmes enceintes; Epilepsie; Hypertension majeure; Névrose; Troubles caractériels; Déséquilibre psychique; Rhumatisme; Traumatismes crâniens; Affectation oculaires; Dents en mauvais état; Fatigue; Repas arrosé …</a:t>
            </a:r>
          </a:p>
          <a:p>
            <a:pPr algn="l"/>
            <a:endParaRPr lang="fr-FR" sz="2000" dirty="0" smtClean="0">
              <a:solidFill>
                <a:schemeClr val="tx1"/>
              </a:solidFill>
            </a:endParaRPr>
          </a:p>
          <a:p>
            <a:pPr algn="l"/>
            <a:r>
              <a:rPr lang="fr-FR" sz="2000" b="1" dirty="0">
                <a:solidFill>
                  <a:schemeClr val="tx1"/>
                </a:solidFill>
              </a:rPr>
              <a:t>	</a:t>
            </a:r>
            <a:r>
              <a:rPr lang="fr-FR" sz="2000" dirty="0" smtClean="0">
                <a:solidFill>
                  <a:schemeClr val="tx1"/>
                </a:solidFill>
              </a:rPr>
              <a:t>Toutes séquelles d’accidents, toute atteinte pulmonaire, cardiaque, neurologique, psychiatrique, ORL, ophtalmo, </a:t>
            </a:r>
            <a:r>
              <a:rPr lang="fr-FR" sz="2000" dirty="0" err="1" smtClean="0">
                <a:solidFill>
                  <a:schemeClr val="tx1"/>
                </a:solidFill>
              </a:rPr>
              <a:t>endocrino</a:t>
            </a:r>
            <a:r>
              <a:rPr lang="fr-FR" sz="2000" dirty="0">
                <a:solidFill>
                  <a:schemeClr val="tx1"/>
                </a:solidFill>
              </a:rPr>
              <a:t> </a:t>
            </a:r>
            <a:r>
              <a:rPr lang="fr-FR" sz="2000" dirty="0" smtClean="0">
                <a:solidFill>
                  <a:schemeClr val="tx1"/>
                </a:solidFill>
              </a:rPr>
              <a:t>demande un avis médical.</a:t>
            </a:r>
            <a:endParaRPr lang="fr-FR" sz="2000" b="1" dirty="0" smtClean="0">
              <a:solidFill>
                <a:schemeClr val="tx1"/>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341600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Sous-titre 2"/>
          <p:cNvSpPr txBox="1">
            <a:spLocks/>
          </p:cNvSpPr>
          <p:nvPr/>
        </p:nvSpPr>
        <p:spPr>
          <a:xfrm>
            <a:off x="350153" y="1628800"/>
            <a:ext cx="8614333" cy="338437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smtClean="0">
                <a:solidFill>
                  <a:schemeClr val="tx1"/>
                </a:solidFill>
              </a:rPr>
              <a:t>	Ces contre-indications peuvent entraîner une incapacité temporaire ou définitive pour la pratique de la plongée; seul un médecin habilité peut juger de la gravité de certaines pathologie.</a:t>
            </a:r>
          </a:p>
          <a:p>
            <a:pPr algn="l"/>
            <a:endParaRPr lang="fr-FR" sz="2000" b="1" dirty="0">
              <a:solidFill>
                <a:schemeClr val="tx1"/>
              </a:solidFill>
            </a:endParaRPr>
          </a:p>
          <a:p>
            <a:pPr algn="l"/>
            <a:r>
              <a:rPr lang="fr-FR" sz="2000" b="1" dirty="0" smtClean="0">
                <a:solidFill>
                  <a:schemeClr val="tx1"/>
                </a:solidFill>
              </a:rPr>
              <a:t>	</a:t>
            </a:r>
            <a:r>
              <a:rPr lang="fr-FR" sz="2000" dirty="0" smtClean="0">
                <a:solidFill>
                  <a:schemeClr val="tx1"/>
                </a:solidFill>
              </a:rPr>
              <a:t>D’autre part, comme toutes activités sportives de plein air, le risque est constant, et l ’accident peut arriver à tout moment.</a:t>
            </a:r>
          </a:p>
          <a:p>
            <a:pPr algn="l"/>
            <a:endParaRPr lang="fr-FR" sz="2000" b="1" dirty="0">
              <a:solidFill>
                <a:schemeClr val="tx1"/>
              </a:solidFill>
            </a:endParaRPr>
          </a:p>
          <a:p>
            <a:pPr algn="l"/>
            <a:r>
              <a:rPr lang="fr-FR" sz="2000" b="1" dirty="0" smtClean="0">
                <a:solidFill>
                  <a:schemeClr val="tx1"/>
                </a:solidFill>
              </a:rPr>
              <a:t>	</a:t>
            </a:r>
            <a:r>
              <a:rPr lang="fr-FR" sz="2000" dirty="0" smtClean="0">
                <a:solidFill>
                  <a:schemeClr val="tx1"/>
                </a:solidFill>
              </a:rPr>
              <a:t>L’esprit de performance, l’ambition mal placée, sont autant de facteurs mentaux susceptibles de causer l’ACCIDENT.</a:t>
            </a:r>
            <a:endParaRPr lang="fr-FR" sz="2000" b="1" dirty="0" smtClean="0">
              <a:solidFill>
                <a:schemeClr val="tx1"/>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659984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29"/>
            <a:ext cx="5500726" cy="714379"/>
          </a:xfrm>
        </p:spPr>
        <p:txBody>
          <a:bodyPr>
            <a:normAutofit/>
          </a:bodyPr>
          <a:lstStyle/>
          <a:p>
            <a:pPr marL="571500" indent="-571500" algn="l">
              <a:buFont typeface="+mj-lt"/>
              <a:buAutoNum type="romanUcPeriod" startAt="10"/>
            </a:pPr>
            <a:r>
              <a:rPr lang="fr-FR" sz="2800" b="1" u="sng" dirty="0" smtClean="0"/>
              <a:t>LES ACCIDENTS MECANIQUES</a:t>
            </a:r>
            <a:endParaRPr lang="fr-FR" sz="2800" b="1" u="sng" dirty="0"/>
          </a:p>
        </p:txBody>
      </p:sp>
      <p:sp>
        <p:nvSpPr>
          <p:cNvPr id="3" name="Sous-titre 2"/>
          <p:cNvSpPr>
            <a:spLocks noGrp="1"/>
          </p:cNvSpPr>
          <p:nvPr>
            <p:ph type="subTitle" idx="1"/>
          </p:nvPr>
        </p:nvSpPr>
        <p:spPr>
          <a:xfrm>
            <a:off x="323528" y="1320818"/>
            <a:ext cx="8352928" cy="2410370"/>
          </a:xfrm>
        </p:spPr>
        <p:txBody>
          <a:bodyPr>
            <a:normAutofit/>
          </a:bodyPr>
          <a:lstStyle/>
          <a:p>
            <a:pPr algn="l"/>
            <a:r>
              <a:rPr lang="fr-FR" sz="2000" dirty="0" smtClean="0">
                <a:solidFill>
                  <a:schemeClr val="tx1"/>
                </a:solidFill>
              </a:rPr>
              <a:t>	Les accidents mécaniques sont causés par les variations de pression et de volume des gaz. Le plongeur en immersion possède de nombreuses cavités ouvertes vers l’extérieur dans son corps et son équipement est occupées par de l’air. Ce sont de ces cavités que vont naître ces accidents.</a:t>
            </a:r>
          </a:p>
          <a:p>
            <a:pPr algn="l"/>
            <a:r>
              <a:rPr lang="fr-FR" sz="2000" dirty="0">
                <a:solidFill>
                  <a:schemeClr val="tx1"/>
                </a:solidFill>
              </a:rPr>
              <a:t>	</a:t>
            </a:r>
            <a:r>
              <a:rPr lang="fr-FR" sz="2000" dirty="0" smtClean="0">
                <a:solidFill>
                  <a:schemeClr val="tx1"/>
                </a:solidFill>
              </a:rPr>
              <a:t>on appelle ceci les </a:t>
            </a:r>
            <a:r>
              <a:rPr lang="fr-FR" sz="2000" b="1" dirty="0" smtClean="0">
                <a:solidFill>
                  <a:schemeClr val="tx1"/>
                </a:solidFill>
              </a:rPr>
              <a:t>barotraumatismes</a:t>
            </a:r>
            <a:r>
              <a:rPr lang="fr-FR" sz="2000" dirty="0" smtClean="0">
                <a:solidFill>
                  <a:schemeClr val="tx1"/>
                </a:solidFill>
              </a:rPr>
              <a:t>. (en grec, pression </a:t>
            </a:r>
            <a:r>
              <a:rPr lang="fr-FR" sz="2000" i="1" dirty="0" smtClean="0">
                <a:solidFill>
                  <a:schemeClr val="tx1"/>
                </a:solidFill>
              </a:rPr>
              <a:t>Baro </a:t>
            </a:r>
            <a:r>
              <a:rPr lang="fr-FR" sz="2000" dirty="0" smtClean="0">
                <a:solidFill>
                  <a:schemeClr val="tx1"/>
                </a:solidFill>
              </a:rPr>
              <a:t>et lésions </a:t>
            </a:r>
            <a:r>
              <a:rPr lang="fr-FR" sz="2000" i="1" dirty="0" smtClean="0">
                <a:solidFill>
                  <a:schemeClr val="tx1"/>
                </a:solidFill>
              </a:rPr>
              <a:t>Trauma</a:t>
            </a:r>
            <a:r>
              <a:rPr lang="fr-FR" sz="2000" dirty="0" smtClean="0">
                <a:solidFill>
                  <a:schemeClr val="tx1"/>
                </a:solidFill>
              </a:rPr>
              <a:t>)</a:t>
            </a:r>
          </a:p>
          <a:p>
            <a:pPr algn="l"/>
            <a:r>
              <a:rPr lang="fr-FR" sz="2000" dirty="0">
                <a:solidFill>
                  <a:schemeClr val="tx1"/>
                </a:solidFill>
              </a:rPr>
              <a:t>	</a:t>
            </a:r>
            <a:r>
              <a:rPr lang="fr-FR" sz="2000" dirty="0" smtClean="0">
                <a:solidFill>
                  <a:schemeClr val="tx1"/>
                </a:solidFill>
              </a:rPr>
              <a:t>Pour les prévenir, il faut connaître leurs causes et leur mécanisme.</a:t>
            </a:r>
            <a:endParaRPr lang="fr-FR" sz="2000" dirty="0" smtClean="0">
              <a:solidFill>
                <a:srgbClr val="FF0000"/>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908720"/>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a:tabLst/>
              <a:defRPr/>
            </a:pPr>
            <a:r>
              <a:rPr lang="fr-FR" sz="2000" b="1" i="1" u="sng" dirty="0" smtClean="0">
                <a:latin typeface="+mj-lt"/>
                <a:ea typeface="+mj-ea"/>
                <a:cs typeface="+mj-cs"/>
              </a:rPr>
              <a:t>Justification</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7" name="Titre 1"/>
          <p:cNvSpPr txBox="1">
            <a:spLocks/>
          </p:cNvSpPr>
          <p:nvPr/>
        </p:nvSpPr>
        <p:spPr>
          <a:xfrm>
            <a:off x="1118568" y="3645024"/>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2"/>
              <a:tabLst/>
              <a:defRPr/>
            </a:pPr>
            <a:r>
              <a:rPr lang="fr-FR" sz="2000" b="1" i="1" u="sng" dirty="0" smtClean="0">
                <a:latin typeface="+mj-lt"/>
                <a:ea typeface="+mj-ea"/>
                <a:cs typeface="+mj-cs"/>
              </a:rPr>
              <a:t>Rappels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8" name="Sous-titre 2"/>
          <p:cNvSpPr txBox="1">
            <a:spLocks/>
          </p:cNvSpPr>
          <p:nvPr/>
        </p:nvSpPr>
        <p:spPr>
          <a:xfrm>
            <a:off x="475928" y="4073651"/>
            <a:ext cx="8352928" cy="232305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smtClean="0">
                <a:solidFill>
                  <a:schemeClr val="tx1"/>
                </a:solidFill>
              </a:rPr>
              <a:t>	Loi de Mariotte. De 0 à 10 m, les variations de pression sont les plus importantes.</a:t>
            </a:r>
          </a:p>
          <a:p>
            <a:pPr algn="l"/>
            <a:r>
              <a:rPr lang="fr-FR" sz="2000" dirty="0">
                <a:solidFill>
                  <a:schemeClr val="tx1"/>
                </a:solidFill>
              </a:rPr>
              <a:t>	</a:t>
            </a:r>
            <a:r>
              <a:rPr lang="fr-FR" sz="2000" u="sng" dirty="0" smtClean="0">
                <a:solidFill>
                  <a:schemeClr val="tx1"/>
                </a:solidFill>
              </a:rPr>
              <a:t>Classification des accidents mécaniques:</a:t>
            </a:r>
          </a:p>
          <a:p>
            <a:pPr algn="l"/>
            <a:r>
              <a:rPr lang="fr-FR" sz="2000" dirty="0">
                <a:solidFill>
                  <a:schemeClr val="tx1"/>
                </a:solidFill>
              </a:rPr>
              <a:t>	</a:t>
            </a:r>
            <a:r>
              <a:rPr lang="fr-FR" sz="2000" dirty="0" smtClean="0">
                <a:solidFill>
                  <a:schemeClr val="tx1"/>
                </a:solidFill>
              </a:rPr>
              <a:t>Lorsque la différence de pression entre une cavité et le milieu ambiant dépasse la capacité de tolérance physiologique de l’organe, il y a lésion.</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853398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23528" y="260648"/>
            <a:ext cx="8352928" cy="1872208"/>
          </a:xfrm>
        </p:spPr>
        <p:txBody>
          <a:bodyPr>
            <a:normAutofit/>
          </a:bodyPr>
          <a:lstStyle/>
          <a:p>
            <a:pPr algn="l"/>
            <a:r>
              <a:rPr lang="fr-FR" sz="2000" dirty="0" smtClean="0">
                <a:solidFill>
                  <a:schemeClr val="tx1"/>
                </a:solidFill>
              </a:rPr>
              <a:t>	</a:t>
            </a:r>
            <a:r>
              <a:rPr lang="fr-FR" sz="2000" u="sng" dirty="0" smtClean="0">
                <a:solidFill>
                  <a:schemeClr val="tx1"/>
                </a:solidFill>
              </a:rPr>
              <a:t>A la descente: </a:t>
            </a:r>
            <a:r>
              <a:rPr lang="fr-FR" sz="2000" dirty="0" smtClean="0">
                <a:solidFill>
                  <a:schemeClr val="tx1"/>
                </a:solidFill>
              </a:rPr>
              <a:t>Placage du masque, oreilles, sinus et dents.</a:t>
            </a:r>
          </a:p>
          <a:p>
            <a:pPr algn="l"/>
            <a:r>
              <a:rPr lang="fr-FR" sz="2000" dirty="0">
                <a:solidFill>
                  <a:schemeClr val="tx1"/>
                </a:solidFill>
              </a:rPr>
              <a:t>	</a:t>
            </a:r>
            <a:r>
              <a:rPr lang="fr-FR" sz="2000" u="sng" dirty="0" smtClean="0">
                <a:solidFill>
                  <a:schemeClr val="tx1"/>
                </a:solidFill>
              </a:rPr>
              <a:t>A la remontée: </a:t>
            </a:r>
            <a:r>
              <a:rPr lang="fr-FR" sz="2000" dirty="0" smtClean="0">
                <a:solidFill>
                  <a:schemeClr val="tx1"/>
                </a:solidFill>
              </a:rPr>
              <a:t>Oreilles, sinus, dents, intestins, estomac et SURPRESSION PULMONAIRE.</a:t>
            </a:r>
          </a:p>
          <a:p>
            <a:pPr algn="l"/>
            <a:endParaRPr lang="fr-FR" sz="2000" dirty="0">
              <a:solidFill>
                <a:schemeClr val="tx1"/>
              </a:solidFill>
            </a:endParaRPr>
          </a:p>
          <a:p>
            <a:pPr algn="l"/>
            <a:r>
              <a:rPr lang="fr-FR" sz="2000" dirty="0" smtClean="0">
                <a:solidFill>
                  <a:schemeClr val="tx1"/>
                </a:solidFill>
              </a:rPr>
              <a:t>	Les accidents en cours de remontée sont souvent plus graves.</a:t>
            </a:r>
            <a:endParaRPr lang="fr-FR" sz="1800" dirty="0" smtClean="0">
              <a:solidFill>
                <a:srgbClr val="FF0000"/>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Titre 1"/>
          <p:cNvSpPr txBox="1">
            <a:spLocks/>
          </p:cNvSpPr>
          <p:nvPr/>
        </p:nvSpPr>
        <p:spPr>
          <a:xfrm>
            <a:off x="1096860" y="2060848"/>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3"/>
              <a:tabLst/>
              <a:defRPr/>
            </a:pPr>
            <a:r>
              <a:rPr lang="fr-FR" sz="2000" b="1" i="1" u="sng" dirty="0" smtClean="0">
                <a:latin typeface="+mj-lt"/>
                <a:ea typeface="+mj-ea"/>
                <a:cs typeface="+mj-cs"/>
              </a:rPr>
              <a:t>Le placage du masque</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6" name="Sous-titre 2"/>
          <p:cNvSpPr txBox="1">
            <a:spLocks/>
          </p:cNvSpPr>
          <p:nvPr/>
        </p:nvSpPr>
        <p:spPr>
          <a:xfrm>
            <a:off x="475928" y="2489475"/>
            <a:ext cx="8352928" cy="3819845"/>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u="sng" dirty="0" smtClean="0">
                <a:solidFill>
                  <a:schemeClr val="tx1"/>
                </a:solidFill>
              </a:rPr>
              <a:t>Causes:</a:t>
            </a:r>
          </a:p>
          <a:p>
            <a:pPr marL="800100" lvl="1" indent="-342900" algn="l">
              <a:buFont typeface="Wingdings" pitchFamily="2" charset="2"/>
              <a:buChar char="Ø"/>
            </a:pPr>
            <a:r>
              <a:rPr lang="fr-FR" sz="2000" dirty="0" smtClean="0">
                <a:solidFill>
                  <a:schemeClr val="tx1"/>
                </a:solidFill>
              </a:rPr>
              <a:t>La pression extérieure augmente à la descente.</a:t>
            </a:r>
          </a:p>
          <a:p>
            <a:pPr marL="800100" lvl="1" indent="-342900" algn="l">
              <a:buFont typeface="Wingdings" pitchFamily="2" charset="2"/>
              <a:buChar char="Ø"/>
            </a:pPr>
            <a:r>
              <a:rPr lang="fr-FR" sz="2000" dirty="0" smtClean="0">
                <a:solidFill>
                  <a:schemeClr val="tx1"/>
                </a:solidFill>
              </a:rPr>
              <a:t>Le masque s’écrase.</a:t>
            </a:r>
          </a:p>
          <a:p>
            <a:pPr marL="800100" lvl="1" indent="-342900" algn="l">
              <a:buFont typeface="Wingdings" pitchFamily="2" charset="2"/>
              <a:buChar char="Ø"/>
            </a:pPr>
            <a:r>
              <a:rPr lang="fr-FR" sz="2000" dirty="0" smtClean="0">
                <a:solidFill>
                  <a:schemeClr val="tx1"/>
                </a:solidFill>
              </a:rPr>
              <a:t>Limite d’élasticité de la jupe, la vitre touche le nez, dépression à l’intérieur. Action de ventouse.</a:t>
            </a:r>
          </a:p>
          <a:p>
            <a:pPr marL="800100" lvl="1" indent="-342900" algn="l">
              <a:buFont typeface="Wingdings" pitchFamily="2" charset="2"/>
              <a:buChar char="Ø"/>
            </a:pPr>
            <a:r>
              <a:rPr lang="fr-FR" sz="2000" dirty="0" smtClean="0">
                <a:solidFill>
                  <a:schemeClr val="tx1"/>
                </a:solidFill>
              </a:rPr>
              <a:t>Les capillaires vont éclater, lésions oculaires et nasales.</a:t>
            </a:r>
          </a:p>
          <a:p>
            <a:pPr algn="l"/>
            <a:r>
              <a:rPr lang="fr-FR" sz="2000" u="sng" dirty="0" smtClean="0">
                <a:solidFill>
                  <a:schemeClr val="tx1"/>
                </a:solidFill>
              </a:rPr>
              <a:t>Symptômes:</a:t>
            </a:r>
            <a:endParaRPr lang="fr-FR" sz="2000" dirty="0" smtClean="0">
              <a:solidFill>
                <a:schemeClr val="tx1"/>
              </a:solidFill>
            </a:endParaRPr>
          </a:p>
          <a:p>
            <a:pPr marL="800100" lvl="1" indent="-342900" algn="l">
              <a:buFont typeface="Wingdings" pitchFamily="2" charset="2"/>
              <a:buChar char="Ø"/>
            </a:pPr>
            <a:r>
              <a:rPr lang="fr-FR" sz="2000" dirty="0" smtClean="0">
                <a:solidFill>
                  <a:schemeClr val="tx1"/>
                </a:solidFill>
              </a:rPr>
              <a:t> Dans l’eau: sensation de succion, troubles de la vision, douleurs, hémorragies oculaires ou nasales.</a:t>
            </a:r>
          </a:p>
          <a:p>
            <a:pPr marL="800100" lvl="1" indent="-342900" algn="l">
              <a:buFont typeface="Wingdings" pitchFamily="2" charset="2"/>
              <a:buChar char="Ø"/>
            </a:pPr>
            <a:r>
              <a:rPr lang="fr-FR" sz="2000" dirty="0" smtClean="0">
                <a:solidFill>
                  <a:schemeClr val="tx1"/>
                </a:solidFill>
              </a:rPr>
              <a:t>Au retour: Œil au beurre noir, œil rouge, troubles de la vue, saignements de nez, conjonctivite, décollement rétinien.</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968202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Sous-titre 2"/>
          <p:cNvSpPr txBox="1">
            <a:spLocks/>
          </p:cNvSpPr>
          <p:nvPr/>
        </p:nvSpPr>
        <p:spPr>
          <a:xfrm>
            <a:off x="475928" y="332657"/>
            <a:ext cx="8352928" cy="59766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u="sng" dirty="0" smtClean="0">
                <a:solidFill>
                  <a:schemeClr val="tx1"/>
                </a:solidFill>
              </a:rPr>
              <a:t>Conduite à tenir:</a:t>
            </a:r>
          </a:p>
          <a:p>
            <a:pPr marL="800100" lvl="1" indent="-342900" algn="l">
              <a:buFont typeface="Wingdings" pitchFamily="2" charset="2"/>
              <a:buChar char="Ø"/>
            </a:pPr>
            <a:r>
              <a:rPr lang="fr-FR" sz="2000" dirty="0" smtClean="0">
                <a:solidFill>
                  <a:schemeClr val="tx1"/>
                </a:solidFill>
              </a:rPr>
              <a:t>Si saignement de nez, comprimer la narine tête en avant.</a:t>
            </a:r>
          </a:p>
          <a:p>
            <a:pPr marL="800100" lvl="1" indent="-342900" algn="l">
              <a:buFont typeface="Wingdings" pitchFamily="2" charset="2"/>
              <a:buChar char="Ø"/>
            </a:pPr>
            <a:r>
              <a:rPr lang="fr-FR" sz="2000" dirty="0" smtClean="0">
                <a:solidFill>
                  <a:schemeClr val="tx1"/>
                </a:solidFill>
              </a:rPr>
              <a:t>Consulter un médecin ORL ou un ophtalmologiste.</a:t>
            </a:r>
          </a:p>
          <a:p>
            <a:pPr lvl="1" algn="l"/>
            <a:endParaRPr lang="fr-FR" sz="2000" dirty="0" smtClean="0">
              <a:solidFill>
                <a:schemeClr val="tx1"/>
              </a:solidFill>
            </a:endParaRPr>
          </a:p>
          <a:p>
            <a:pPr algn="l"/>
            <a:r>
              <a:rPr lang="fr-FR" sz="2000" u="sng" dirty="0" smtClean="0">
                <a:solidFill>
                  <a:schemeClr val="tx1"/>
                </a:solidFill>
              </a:rPr>
              <a:t>Prévention:</a:t>
            </a:r>
            <a:endParaRPr lang="fr-FR" sz="2000" dirty="0" smtClean="0">
              <a:solidFill>
                <a:schemeClr val="tx1"/>
              </a:solidFill>
            </a:endParaRPr>
          </a:p>
          <a:p>
            <a:pPr lvl="1"/>
            <a:r>
              <a:rPr lang="fr-FR" sz="2000" b="1" dirty="0" smtClean="0">
                <a:solidFill>
                  <a:srgbClr val="FF0000"/>
                </a:solidFill>
              </a:rPr>
              <a:t>Souffler par le nez dans le masque</a:t>
            </a:r>
          </a:p>
          <a:p>
            <a:pPr lvl="1"/>
            <a:r>
              <a:rPr lang="fr-FR" sz="2000" b="1" dirty="0" smtClean="0">
                <a:solidFill>
                  <a:srgbClr val="FF0000"/>
                </a:solidFill>
              </a:rPr>
              <a:t>au fur et à mesure de la descente.</a:t>
            </a:r>
            <a:endParaRPr lang="fr-FR" sz="2000" b="1" dirty="0">
              <a:solidFill>
                <a:srgbClr val="FF0000"/>
              </a:solidFill>
            </a:endParaRPr>
          </a:p>
          <a:p>
            <a:pPr lvl="1" algn="l"/>
            <a:endParaRPr lang="fr-FR" sz="2000" dirty="0" smtClean="0">
              <a:solidFill>
                <a:schemeClr val="tx1"/>
              </a:solidFill>
            </a:endParaRPr>
          </a:p>
        </p:txBody>
      </p:sp>
      <p:sp>
        <p:nvSpPr>
          <p:cNvPr id="7" name="Titre 1"/>
          <p:cNvSpPr txBox="1">
            <a:spLocks/>
          </p:cNvSpPr>
          <p:nvPr/>
        </p:nvSpPr>
        <p:spPr>
          <a:xfrm>
            <a:off x="1067259" y="2996952"/>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4"/>
              <a:tabLst/>
              <a:defRPr/>
            </a:pPr>
            <a:r>
              <a:rPr lang="fr-FR" sz="2000" b="1" i="1" u="sng" dirty="0" smtClean="0">
                <a:latin typeface="+mj-lt"/>
                <a:ea typeface="+mj-ea"/>
                <a:cs typeface="+mj-cs"/>
              </a:rPr>
              <a:t>Les sinus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8" name="Sous-titre 2"/>
          <p:cNvSpPr txBox="1">
            <a:spLocks/>
          </p:cNvSpPr>
          <p:nvPr/>
        </p:nvSpPr>
        <p:spPr>
          <a:xfrm>
            <a:off x="475928" y="3573016"/>
            <a:ext cx="8352928" cy="273630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u="sng" dirty="0" smtClean="0">
                <a:solidFill>
                  <a:schemeClr val="tx1"/>
                </a:solidFill>
              </a:rPr>
              <a:t>Causes:</a:t>
            </a:r>
          </a:p>
          <a:p>
            <a:pPr algn="l"/>
            <a:r>
              <a:rPr lang="fr-FR" sz="2000" dirty="0">
                <a:solidFill>
                  <a:schemeClr val="tx1"/>
                </a:solidFill>
              </a:rPr>
              <a:t>	</a:t>
            </a:r>
            <a:r>
              <a:rPr lang="fr-FR" sz="2000" dirty="0" smtClean="0">
                <a:solidFill>
                  <a:schemeClr val="tx1"/>
                </a:solidFill>
              </a:rPr>
              <a:t>Des obstructions peuvent se produire dues à une sinusite, rhinite, rhume, déviation de la cloison nasale, polypes et toutes affections ORL.</a:t>
            </a:r>
          </a:p>
          <a:p>
            <a:pPr marL="800100" lvl="1" indent="-342900" algn="l">
              <a:buFont typeface="Wingdings" pitchFamily="2" charset="2"/>
              <a:buChar char="Ø"/>
            </a:pPr>
            <a:r>
              <a:rPr lang="fr-FR" sz="2000" dirty="0" smtClean="0">
                <a:solidFill>
                  <a:schemeClr val="tx1"/>
                </a:solidFill>
              </a:rPr>
              <a:t>A la descente, la pression augmente, si une cavité est bouchée, effet ventouse sur la muqueuse qui peut se décoller.</a:t>
            </a:r>
          </a:p>
          <a:p>
            <a:pPr marL="800100" lvl="1" indent="-342900" algn="l">
              <a:buFont typeface="Wingdings" pitchFamily="2" charset="2"/>
              <a:buChar char="Ø"/>
            </a:pPr>
            <a:r>
              <a:rPr lang="fr-FR" sz="2000" dirty="0" smtClean="0">
                <a:solidFill>
                  <a:schemeClr val="tx1"/>
                </a:solidFill>
              </a:rPr>
              <a:t>A la remontée, l’air va vouloir se détendre mais comme les orifices sont bouchés, il va écrasés les parois (plus rare).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68300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29"/>
            <a:ext cx="5500726" cy="714379"/>
          </a:xfrm>
        </p:spPr>
        <p:txBody>
          <a:bodyPr>
            <a:normAutofit/>
          </a:bodyPr>
          <a:lstStyle/>
          <a:p>
            <a:pPr marL="571500" indent="-571500" algn="l">
              <a:buFont typeface="+mj-lt"/>
              <a:buAutoNum type="romanUcPeriod" startAt="7"/>
            </a:pPr>
            <a:r>
              <a:rPr lang="fr-FR" sz="2800" b="1" u="sng" dirty="0" smtClean="0"/>
              <a:t>LA VISION DANS L’EAU</a:t>
            </a:r>
            <a:endParaRPr lang="fr-FR" sz="2800" b="1" u="sng" dirty="0"/>
          </a:p>
        </p:txBody>
      </p:sp>
      <p:sp>
        <p:nvSpPr>
          <p:cNvPr id="3" name="Sous-titre 2"/>
          <p:cNvSpPr>
            <a:spLocks noGrp="1"/>
          </p:cNvSpPr>
          <p:nvPr>
            <p:ph type="subTitle" idx="1"/>
          </p:nvPr>
        </p:nvSpPr>
        <p:spPr>
          <a:xfrm>
            <a:off x="251520" y="1916832"/>
            <a:ext cx="8643998" cy="2736304"/>
          </a:xfrm>
        </p:spPr>
        <p:txBody>
          <a:bodyPr>
            <a:normAutofit/>
          </a:bodyPr>
          <a:lstStyle/>
          <a:p>
            <a:pPr lvl="1" algn="l"/>
            <a:r>
              <a:rPr lang="fr-FR" sz="2000" dirty="0" smtClean="0">
                <a:solidFill>
                  <a:schemeClr val="tx1"/>
                </a:solidFill>
              </a:rPr>
              <a:t>On a remarqué que dans l’eau:</a:t>
            </a:r>
            <a:endParaRPr lang="fr-FR" sz="2000" dirty="0">
              <a:solidFill>
                <a:schemeClr val="tx1"/>
              </a:solidFill>
            </a:endParaRPr>
          </a:p>
          <a:p>
            <a:pPr algn="l"/>
            <a:r>
              <a:rPr lang="fr-FR" sz="2000" dirty="0" smtClean="0">
                <a:solidFill>
                  <a:schemeClr val="tx1"/>
                </a:solidFill>
              </a:rPr>
              <a:t>			On voit plus gros.</a:t>
            </a:r>
          </a:p>
          <a:p>
            <a:pPr algn="l"/>
            <a:r>
              <a:rPr lang="fr-FR" sz="2000" dirty="0" smtClean="0">
                <a:solidFill>
                  <a:schemeClr val="tx1"/>
                </a:solidFill>
              </a:rPr>
              <a:t>			Les objets sont rapprochés.</a:t>
            </a:r>
          </a:p>
          <a:p>
            <a:pPr algn="l"/>
            <a:r>
              <a:rPr lang="fr-FR" sz="2000" dirty="0" smtClean="0">
                <a:solidFill>
                  <a:schemeClr val="tx1"/>
                </a:solidFill>
              </a:rPr>
              <a:t>			Le champ de vision est rétréci.</a:t>
            </a:r>
          </a:p>
          <a:p>
            <a:pPr algn="l"/>
            <a:r>
              <a:rPr lang="fr-FR" sz="2000" dirty="0" smtClean="0">
                <a:solidFill>
                  <a:schemeClr val="tx1"/>
                </a:solidFill>
              </a:rPr>
              <a:t>			Les couleurs disparaissent.</a:t>
            </a:r>
          </a:p>
          <a:p>
            <a:pPr algn="l"/>
            <a:r>
              <a:rPr lang="fr-FR" sz="2000" dirty="0" smtClean="0">
                <a:solidFill>
                  <a:schemeClr val="tx1"/>
                </a:solidFill>
              </a:rPr>
              <a:t>			En eau trouble, la lampe est peu efficace.</a:t>
            </a: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1000109"/>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a:tabLst/>
              <a:defRPr/>
            </a:pPr>
            <a:r>
              <a:rPr lang="fr-FR" sz="2000" b="1" i="1" u="sng" noProof="0" dirty="0" smtClean="0">
                <a:latin typeface="+mj-lt"/>
                <a:ea typeface="+mj-ea"/>
                <a:cs typeface="+mj-cs"/>
              </a:rPr>
              <a:t>Rappels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Sous-titre 2"/>
          <p:cNvSpPr txBox="1">
            <a:spLocks/>
          </p:cNvSpPr>
          <p:nvPr/>
        </p:nvSpPr>
        <p:spPr>
          <a:xfrm>
            <a:off x="475928" y="188640"/>
            <a:ext cx="8352928" cy="60486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u="sng" dirty="0" smtClean="0">
                <a:solidFill>
                  <a:schemeClr val="tx1"/>
                </a:solidFill>
              </a:rPr>
              <a:t>Symptômes:</a:t>
            </a:r>
            <a:endParaRPr lang="fr-FR" sz="2000" dirty="0" smtClean="0">
              <a:solidFill>
                <a:schemeClr val="tx1"/>
              </a:solidFill>
            </a:endParaRPr>
          </a:p>
          <a:p>
            <a:pPr marL="800100" lvl="1" indent="-342900" algn="l">
              <a:buFont typeface="Wingdings" pitchFamily="2" charset="2"/>
              <a:buChar char="Ø"/>
            </a:pPr>
            <a:r>
              <a:rPr lang="fr-FR" sz="2000" dirty="0" smtClean="0">
                <a:solidFill>
                  <a:schemeClr val="tx1"/>
                </a:solidFill>
              </a:rPr>
              <a:t>Hypersécrétion (envie de se moucher) et état congestif avec œdème.</a:t>
            </a:r>
          </a:p>
          <a:p>
            <a:pPr marL="800100" lvl="1" indent="-342900" algn="l">
              <a:buFont typeface="Wingdings" pitchFamily="2" charset="2"/>
              <a:buChar char="Ø"/>
            </a:pPr>
            <a:r>
              <a:rPr lang="fr-FR" sz="2000" dirty="0" smtClean="0">
                <a:solidFill>
                  <a:schemeClr val="tx1"/>
                </a:solidFill>
              </a:rPr>
              <a:t>Saignement de nez.</a:t>
            </a:r>
          </a:p>
          <a:p>
            <a:pPr marL="800100" lvl="1" indent="-342900" algn="l">
              <a:buFont typeface="Wingdings" pitchFamily="2" charset="2"/>
              <a:buChar char="Ø"/>
            </a:pPr>
            <a:r>
              <a:rPr lang="fr-FR" sz="2000" dirty="0" smtClean="0">
                <a:solidFill>
                  <a:schemeClr val="tx1"/>
                </a:solidFill>
              </a:rPr>
              <a:t>Violente douleur aux arcades (frontaux), aux pommettes (maxillaires).</a:t>
            </a:r>
          </a:p>
          <a:p>
            <a:pPr marL="800100" lvl="1" indent="-342900" algn="l">
              <a:buFont typeface="Wingdings" pitchFamily="2" charset="2"/>
              <a:buChar char="Ø"/>
            </a:pPr>
            <a:r>
              <a:rPr lang="fr-FR" sz="2000" dirty="0" smtClean="0">
                <a:solidFill>
                  <a:schemeClr val="tx1"/>
                </a:solidFill>
              </a:rPr>
              <a:t>Sensation de rage de dents.</a:t>
            </a:r>
          </a:p>
          <a:p>
            <a:pPr marL="800100" lvl="1" indent="-342900" algn="l">
              <a:buFont typeface="Wingdings" pitchFamily="2" charset="2"/>
              <a:buChar char="Ø"/>
            </a:pPr>
            <a:r>
              <a:rPr lang="fr-FR" sz="2000" dirty="0" smtClean="0">
                <a:solidFill>
                  <a:schemeClr val="tx1"/>
                </a:solidFill>
              </a:rPr>
              <a:t>Toute douleur aigüe aux sinus (remontée rapide) peuvent entraîner une syncope.</a:t>
            </a:r>
          </a:p>
          <a:p>
            <a:pPr marL="800100" lvl="1" indent="-342900" algn="l">
              <a:buFont typeface="Wingdings" pitchFamily="2" charset="2"/>
              <a:buChar char="Ø"/>
            </a:pPr>
            <a:r>
              <a:rPr lang="fr-FR" sz="2000" dirty="0" smtClean="0">
                <a:solidFill>
                  <a:schemeClr val="tx1"/>
                </a:solidFill>
              </a:rPr>
              <a:t>Il peut s’ajouter des risques d’infections dus à la qualité de l’eau.</a:t>
            </a:r>
            <a:endParaRPr lang="fr-FR" sz="2000" dirty="0">
              <a:solidFill>
                <a:schemeClr val="tx1"/>
              </a:solidFill>
            </a:endParaRPr>
          </a:p>
          <a:p>
            <a:pPr lvl="1" algn="l"/>
            <a:endParaRPr lang="fr-FR" sz="2000" dirty="0">
              <a:solidFill>
                <a:schemeClr val="tx1"/>
              </a:solidFill>
            </a:endParaRPr>
          </a:p>
          <a:p>
            <a:pPr algn="l"/>
            <a:r>
              <a:rPr lang="fr-FR" sz="2000" u="sng" dirty="0" smtClean="0">
                <a:solidFill>
                  <a:schemeClr val="tx1"/>
                </a:solidFill>
              </a:rPr>
              <a:t>Conduite à tenir:</a:t>
            </a:r>
          </a:p>
          <a:p>
            <a:pPr marL="800100" lvl="1" indent="-342900" algn="l">
              <a:buFont typeface="Wingdings" pitchFamily="2" charset="2"/>
              <a:buChar char="Ø"/>
            </a:pPr>
            <a:r>
              <a:rPr lang="fr-FR" sz="2000" dirty="0" smtClean="0">
                <a:solidFill>
                  <a:schemeClr val="tx1"/>
                </a:solidFill>
              </a:rPr>
              <a:t>A la descente: si douleur, remonter, retirer le masque, se moucher. Essayer à nouveau, si cela persiste remonter lentement et annuler la plongée.</a:t>
            </a:r>
          </a:p>
          <a:p>
            <a:pPr marL="800100" lvl="1" indent="-342900" algn="l">
              <a:buFont typeface="Wingdings" pitchFamily="2" charset="2"/>
              <a:buChar char="Ø"/>
            </a:pPr>
            <a:r>
              <a:rPr lang="fr-FR" sz="2000" dirty="0" smtClean="0">
                <a:solidFill>
                  <a:schemeClr val="tx1"/>
                </a:solidFill>
              </a:rPr>
              <a:t>A la remontée: redescendre, se moucher et remonter très lentement (mains sur le mouillage) en déglutissant et en mastiquant.</a:t>
            </a:r>
          </a:p>
          <a:p>
            <a:pPr marL="800100" lvl="1" indent="-342900" algn="l">
              <a:buFont typeface="Wingdings" pitchFamily="2" charset="2"/>
              <a:buChar char="Ø"/>
            </a:pPr>
            <a:r>
              <a:rPr lang="fr-FR" sz="2000" dirty="0" smtClean="0">
                <a:solidFill>
                  <a:schemeClr val="tx1"/>
                </a:solidFill>
              </a:rPr>
              <a:t>Consulter un ORL.</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837408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Sous-titre 2"/>
          <p:cNvSpPr txBox="1">
            <a:spLocks/>
          </p:cNvSpPr>
          <p:nvPr/>
        </p:nvSpPr>
        <p:spPr>
          <a:xfrm>
            <a:off x="475928" y="332657"/>
            <a:ext cx="8352928" cy="1152127"/>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u="sng" dirty="0" smtClean="0">
                <a:solidFill>
                  <a:schemeClr val="tx1"/>
                </a:solidFill>
              </a:rPr>
              <a:t>Prévention:</a:t>
            </a:r>
            <a:endParaRPr lang="fr-FR" sz="2000" dirty="0" smtClean="0">
              <a:solidFill>
                <a:schemeClr val="tx1"/>
              </a:solidFill>
            </a:endParaRPr>
          </a:p>
          <a:p>
            <a:pPr lvl="1"/>
            <a:r>
              <a:rPr lang="fr-FR" sz="2000" b="1" dirty="0" smtClean="0">
                <a:solidFill>
                  <a:srgbClr val="FF0000"/>
                </a:solidFill>
              </a:rPr>
              <a:t>Ne jamais forcer.</a:t>
            </a:r>
          </a:p>
          <a:p>
            <a:pPr lvl="1"/>
            <a:r>
              <a:rPr lang="fr-FR" sz="2000" b="1" dirty="0" smtClean="0">
                <a:solidFill>
                  <a:srgbClr val="FF0000"/>
                </a:solidFill>
              </a:rPr>
              <a:t>Ne pas plonger enrhumé.</a:t>
            </a:r>
          </a:p>
          <a:p>
            <a:pPr lvl="1" algn="l"/>
            <a:endParaRPr lang="fr-FR" sz="2000" b="1" dirty="0">
              <a:solidFill>
                <a:srgbClr val="FF0000"/>
              </a:solidFill>
            </a:endParaRPr>
          </a:p>
          <a:p>
            <a:pPr lvl="1" algn="l"/>
            <a:endParaRPr lang="fr-FR" sz="2000" dirty="0" smtClean="0">
              <a:solidFill>
                <a:schemeClr val="tx1"/>
              </a:solidFill>
            </a:endParaRPr>
          </a:p>
        </p:txBody>
      </p:sp>
      <p:sp>
        <p:nvSpPr>
          <p:cNvPr id="7" name="Titre 1"/>
          <p:cNvSpPr txBox="1">
            <a:spLocks/>
          </p:cNvSpPr>
          <p:nvPr/>
        </p:nvSpPr>
        <p:spPr>
          <a:xfrm>
            <a:off x="1067259" y="1484784"/>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5"/>
              <a:tabLst/>
              <a:defRPr/>
            </a:pPr>
            <a:r>
              <a:rPr lang="fr-FR" sz="2000" b="1" i="1" u="sng" dirty="0" smtClean="0">
                <a:latin typeface="+mj-lt"/>
                <a:ea typeface="+mj-ea"/>
                <a:cs typeface="+mj-cs"/>
              </a:rPr>
              <a:t>Les oreilles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8" name="Sous-titre 2"/>
          <p:cNvSpPr txBox="1">
            <a:spLocks/>
          </p:cNvSpPr>
          <p:nvPr/>
        </p:nvSpPr>
        <p:spPr>
          <a:xfrm>
            <a:off x="455213" y="2060848"/>
            <a:ext cx="8352928" cy="381642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u="sng" dirty="0" smtClean="0">
                <a:solidFill>
                  <a:schemeClr val="tx1"/>
                </a:solidFill>
              </a:rPr>
              <a:t>Causes:</a:t>
            </a:r>
          </a:p>
          <a:p>
            <a:pPr marL="800100" lvl="1" indent="-342900" algn="l">
              <a:buFont typeface="Wingdings" pitchFamily="2" charset="2"/>
              <a:buChar char="Ø"/>
            </a:pPr>
            <a:r>
              <a:rPr lang="fr-FR" sz="2000" dirty="0" smtClean="0">
                <a:solidFill>
                  <a:schemeClr val="tx1"/>
                </a:solidFill>
              </a:rPr>
              <a:t>A la descente, au niveau du tympan.</a:t>
            </a:r>
          </a:p>
          <a:p>
            <a:pPr marL="800100" lvl="1" indent="-342900" algn="l">
              <a:buFont typeface="Wingdings" pitchFamily="2" charset="2"/>
              <a:buChar char="Ø"/>
            </a:pPr>
            <a:endParaRPr lang="fr-FR" sz="2000" dirty="0" smtClean="0">
              <a:solidFill>
                <a:schemeClr val="tx1"/>
              </a:solidFill>
            </a:endParaRPr>
          </a:p>
          <a:p>
            <a:pPr lvl="1" algn="l"/>
            <a:endParaRPr lang="fr-FR" sz="2000" dirty="0">
              <a:solidFill>
                <a:schemeClr val="tx1"/>
              </a:solidFill>
            </a:endParaRPr>
          </a:p>
          <a:p>
            <a:pPr lvl="1" algn="l"/>
            <a:endParaRPr lang="fr-FR" sz="2000" dirty="0">
              <a:solidFill>
                <a:schemeClr val="tx1"/>
              </a:solidFill>
            </a:endParaRPr>
          </a:p>
          <a:p>
            <a:pPr lvl="1" algn="l"/>
            <a:endParaRPr lang="fr-FR" sz="2000" dirty="0" smtClean="0">
              <a:solidFill>
                <a:schemeClr val="tx1"/>
              </a:solidFill>
            </a:endParaRPr>
          </a:p>
          <a:p>
            <a:pPr marL="800100" lvl="1" indent="-342900" algn="l">
              <a:buFont typeface="Wingdings" pitchFamily="2" charset="2"/>
              <a:buChar char="Ø"/>
            </a:pPr>
            <a:r>
              <a:rPr lang="fr-FR" sz="2000" dirty="0" smtClean="0">
                <a:solidFill>
                  <a:schemeClr val="tx1"/>
                </a:solidFill>
              </a:rPr>
              <a:t>Grâce à la trompe d’Eustache, nous équilibrons la pression en envoyant de l’air derrière.</a:t>
            </a:r>
          </a:p>
        </p:txBody>
      </p:sp>
      <p:grpSp>
        <p:nvGrpSpPr>
          <p:cNvPr id="13" name="Groupe 12"/>
          <p:cNvGrpSpPr/>
          <p:nvPr/>
        </p:nvGrpSpPr>
        <p:grpSpPr>
          <a:xfrm>
            <a:off x="3275856" y="2852936"/>
            <a:ext cx="1152128" cy="1291952"/>
            <a:chOff x="3275856" y="2852936"/>
            <a:chExt cx="1152128" cy="1291952"/>
          </a:xfrm>
        </p:grpSpPr>
        <p:sp>
          <p:nvSpPr>
            <p:cNvPr id="5" name="Arc 4"/>
            <p:cNvSpPr/>
            <p:nvPr/>
          </p:nvSpPr>
          <p:spPr>
            <a:xfrm>
              <a:off x="3275856" y="2852936"/>
              <a:ext cx="504056" cy="1080120"/>
            </a:xfrm>
            <a:prstGeom prst="arc">
              <a:avLst>
                <a:gd name="adj1" fmla="val 16523067"/>
                <a:gd name="adj2" fmla="val 0"/>
              </a:avLst>
            </a:prstGeom>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0" name="Connecteur droit 9"/>
            <p:cNvCxnSpPr/>
            <p:nvPr/>
          </p:nvCxnSpPr>
          <p:spPr>
            <a:xfrm>
              <a:off x="3779912" y="3392996"/>
              <a:ext cx="648072"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3779912" y="3645024"/>
              <a:ext cx="648072"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12" name="Arc 11"/>
            <p:cNvSpPr/>
            <p:nvPr/>
          </p:nvSpPr>
          <p:spPr>
            <a:xfrm flipV="1">
              <a:off x="3275856" y="3145160"/>
              <a:ext cx="504056" cy="999728"/>
            </a:xfrm>
            <a:prstGeom prst="arc">
              <a:avLst>
                <a:gd name="adj1" fmla="val 16523067"/>
                <a:gd name="adj2" fmla="val 0"/>
              </a:avLst>
            </a:prstGeom>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17" name="Arc 16"/>
          <p:cNvSpPr/>
          <p:nvPr/>
        </p:nvSpPr>
        <p:spPr>
          <a:xfrm>
            <a:off x="3721222" y="3392996"/>
            <a:ext cx="483834" cy="260905"/>
          </a:xfrm>
          <a:prstGeom prst="arc">
            <a:avLst>
              <a:gd name="adj1" fmla="val 16200000"/>
              <a:gd name="adj2" fmla="val 439254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9" name="Connecteur droit avec flèche 18"/>
          <p:cNvCxnSpPr/>
          <p:nvPr/>
        </p:nvCxnSpPr>
        <p:spPr>
          <a:xfrm>
            <a:off x="3505198" y="3523448"/>
            <a:ext cx="432048" cy="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20" name="Plus 19"/>
          <p:cNvSpPr/>
          <p:nvPr/>
        </p:nvSpPr>
        <p:spPr>
          <a:xfrm>
            <a:off x="2987824" y="3343428"/>
            <a:ext cx="288032" cy="36004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Moins 20"/>
          <p:cNvSpPr/>
          <p:nvPr/>
        </p:nvSpPr>
        <p:spPr>
          <a:xfrm>
            <a:off x="4357701" y="3500588"/>
            <a:ext cx="300363"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2" name="Groupe 21"/>
          <p:cNvGrpSpPr/>
          <p:nvPr/>
        </p:nvGrpSpPr>
        <p:grpSpPr>
          <a:xfrm>
            <a:off x="3265743" y="4797152"/>
            <a:ext cx="1152128" cy="1291952"/>
            <a:chOff x="3275856" y="2852936"/>
            <a:chExt cx="1152128" cy="1291952"/>
          </a:xfrm>
        </p:grpSpPr>
        <p:sp>
          <p:nvSpPr>
            <p:cNvPr id="23" name="Arc 22"/>
            <p:cNvSpPr/>
            <p:nvPr/>
          </p:nvSpPr>
          <p:spPr>
            <a:xfrm>
              <a:off x="3275856" y="2852936"/>
              <a:ext cx="504056" cy="1080120"/>
            </a:xfrm>
            <a:prstGeom prst="arc">
              <a:avLst>
                <a:gd name="adj1" fmla="val 16523067"/>
                <a:gd name="adj2" fmla="val 0"/>
              </a:avLst>
            </a:prstGeom>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24" name="Connecteur droit 23"/>
            <p:cNvCxnSpPr/>
            <p:nvPr/>
          </p:nvCxnSpPr>
          <p:spPr>
            <a:xfrm>
              <a:off x="3779912" y="3392996"/>
              <a:ext cx="648072"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a:off x="3779912" y="3645024"/>
              <a:ext cx="648072"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26" name="Arc 25"/>
            <p:cNvSpPr/>
            <p:nvPr/>
          </p:nvSpPr>
          <p:spPr>
            <a:xfrm flipV="1">
              <a:off x="3275856" y="3145160"/>
              <a:ext cx="504056" cy="999728"/>
            </a:xfrm>
            <a:prstGeom prst="arc">
              <a:avLst>
                <a:gd name="adj1" fmla="val 16523067"/>
                <a:gd name="adj2" fmla="val 0"/>
              </a:avLst>
            </a:prstGeom>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cxnSp>
        <p:nvCxnSpPr>
          <p:cNvPr id="28" name="Connecteur droit 27"/>
          <p:cNvCxnSpPr/>
          <p:nvPr/>
        </p:nvCxnSpPr>
        <p:spPr>
          <a:xfrm>
            <a:off x="4093835" y="5337212"/>
            <a:ext cx="0" cy="252028"/>
          </a:xfrm>
          <a:prstGeom prst="line">
            <a:avLst/>
          </a:prstGeom>
        </p:spPr>
        <p:style>
          <a:lnRef idx="1">
            <a:schemeClr val="accent1"/>
          </a:lnRef>
          <a:fillRef idx="0">
            <a:schemeClr val="accent1"/>
          </a:fillRef>
          <a:effectRef idx="0">
            <a:schemeClr val="accent1"/>
          </a:effectRef>
          <a:fontRef idx="minor">
            <a:schemeClr val="tx1"/>
          </a:fontRef>
        </p:style>
      </p:cxnSp>
      <p:sp>
        <p:nvSpPr>
          <p:cNvPr id="29" name="Égal 28"/>
          <p:cNvSpPr/>
          <p:nvPr/>
        </p:nvSpPr>
        <p:spPr>
          <a:xfrm>
            <a:off x="3283252" y="5272130"/>
            <a:ext cx="396044" cy="396044"/>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0" name="Égal 29"/>
          <p:cNvSpPr/>
          <p:nvPr/>
        </p:nvSpPr>
        <p:spPr>
          <a:xfrm>
            <a:off x="4507882" y="5272130"/>
            <a:ext cx="396044" cy="396044"/>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300855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8" name="Sous-titre 2"/>
          <p:cNvSpPr txBox="1">
            <a:spLocks/>
          </p:cNvSpPr>
          <p:nvPr/>
        </p:nvSpPr>
        <p:spPr>
          <a:xfrm>
            <a:off x="455213" y="260648"/>
            <a:ext cx="8352928" cy="316835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800100" lvl="1" indent="-342900" algn="l">
              <a:buFont typeface="Wingdings" pitchFamily="2" charset="2"/>
              <a:buChar char="Ø"/>
            </a:pPr>
            <a:r>
              <a:rPr lang="fr-FR" sz="2000" dirty="0" smtClean="0">
                <a:solidFill>
                  <a:schemeClr val="tx1"/>
                </a:solidFill>
              </a:rPr>
              <a:t>A la remontée, les pressions de chaque côté du tympan s’équilibrent naturellement.</a:t>
            </a:r>
          </a:p>
          <a:p>
            <a:pPr marL="800100" lvl="1" indent="-342900" algn="l">
              <a:buFont typeface="Wingdings" pitchFamily="2" charset="2"/>
              <a:buChar char="Ø"/>
            </a:pPr>
            <a:endParaRPr lang="fr-FR" sz="2000" dirty="0" smtClean="0">
              <a:solidFill>
                <a:schemeClr val="tx1"/>
              </a:solidFill>
            </a:endParaRPr>
          </a:p>
          <a:p>
            <a:pPr lvl="1" algn="l"/>
            <a:endParaRPr lang="fr-FR" sz="2000" dirty="0">
              <a:solidFill>
                <a:schemeClr val="tx1"/>
              </a:solidFill>
            </a:endParaRPr>
          </a:p>
          <a:p>
            <a:pPr lvl="1" algn="l"/>
            <a:endParaRPr lang="fr-FR" sz="2000" dirty="0">
              <a:solidFill>
                <a:schemeClr val="tx1"/>
              </a:solidFill>
            </a:endParaRPr>
          </a:p>
          <a:p>
            <a:pPr lvl="1" algn="l"/>
            <a:endParaRPr lang="fr-FR" sz="2000" dirty="0" smtClean="0">
              <a:solidFill>
                <a:schemeClr val="tx1"/>
              </a:solidFill>
            </a:endParaRPr>
          </a:p>
          <a:p>
            <a:pPr marL="800100" lvl="1" indent="-342900" algn="l">
              <a:buFont typeface="Wingdings" pitchFamily="2" charset="2"/>
              <a:buChar char="Ø"/>
            </a:pPr>
            <a:r>
              <a:rPr lang="fr-FR" sz="2000" dirty="0" smtClean="0">
                <a:solidFill>
                  <a:schemeClr val="tx1"/>
                </a:solidFill>
              </a:rPr>
              <a:t>Si à un moment de la plongée, la trompe d’Eustache est bouchée, l’équilibrage ne peut se faire, il y a une déformation voire une rupture du tympan. De même si le conduit auditif est bouché. </a:t>
            </a:r>
          </a:p>
        </p:txBody>
      </p:sp>
      <p:grpSp>
        <p:nvGrpSpPr>
          <p:cNvPr id="13" name="Groupe 12"/>
          <p:cNvGrpSpPr/>
          <p:nvPr/>
        </p:nvGrpSpPr>
        <p:grpSpPr>
          <a:xfrm>
            <a:off x="3769799" y="876908"/>
            <a:ext cx="1152128" cy="1291952"/>
            <a:chOff x="3275856" y="2852936"/>
            <a:chExt cx="1152128" cy="1291952"/>
          </a:xfrm>
        </p:grpSpPr>
        <p:sp>
          <p:nvSpPr>
            <p:cNvPr id="5" name="Arc 4"/>
            <p:cNvSpPr/>
            <p:nvPr/>
          </p:nvSpPr>
          <p:spPr>
            <a:xfrm>
              <a:off x="3275856" y="2852936"/>
              <a:ext cx="504056" cy="1080120"/>
            </a:xfrm>
            <a:prstGeom prst="arc">
              <a:avLst>
                <a:gd name="adj1" fmla="val 16523067"/>
                <a:gd name="adj2" fmla="val 0"/>
              </a:avLst>
            </a:prstGeom>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0" name="Connecteur droit 9"/>
            <p:cNvCxnSpPr/>
            <p:nvPr/>
          </p:nvCxnSpPr>
          <p:spPr>
            <a:xfrm>
              <a:off x="3779912" y="3392996"/>
              <a:ext cx="648072"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3779912" y="3645024"/>
              <a:ext cx="648072"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12" name="Arc 11"/>
            <p:cNvSpPr/>
            <p:nvPr/>
          </p:nvSpPr>
          <p:spPr>
            <a:xfrm flipV="1">
              <a:off x="3275856" y="3145160"/>
              <a:ext cx="504056" cy="999728"/>
            </a:xfrm>
            <a:prstGeom prst="arc">
              <a:avLst>
                <a:gd name="adj1" fmla="val 16523067"/>
                <a:gd name="adj2" fmla="val 0"/>
              </a:avLst>
            </a:prstGeom>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17" name="Arc 16"/>
          <p:cNvSpPr/>
          <p:nvPr/>
        </p:nvSpPr>
        <p:spPr>
          <a:xfrm flipH="1">
            <a:off x="4507882" y="1431689"/>
            <a:ext cx="302826" cy="260905"/>
          </a:xfrm>
          <a:prstGeom prst="arc">
            <a:avLst>
              <a:gd name="adj1" fmla="val 16200000"/>
              <a:gd name="adj2" fmla="val 439254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9" name="Connecteur droit avec flèche 18"/>
          <p:cNvCxnSpPr/>
          <p:nvPr/>
        </p:nvCxnSpPr>
        <p:spPr>
          <a:xfrm flipH="1">
            <a:off x="4642403" y="1537825"/>
            <a:ext cx="336609" cy="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20" name="Plus 19"/>
          <p:cNvSpPr/>
          <p:nvPr/>
        </p:nvSpPr>
        <p:spPr>
          <a:xfrm>
            <a:off x="5225737" y="1339302"/>
            <a:ext cx="288032" cy="36004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Moins 20"/>
          <p:cNvSpPr/>
          <p:nvPr/>
        </p:nvSpPr>
        <p:spPr>
          <a:xfrm>
            <a:off x="3741192" y="1493093"/>
            <a:ext cx="300363"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Sous-titre 2"/>
          <p:cNvSpPr txBox="1">
            <a:spLocks/>
          </p:cNvSpPr>
          <p:nvPr/>
        </p:nvSpPr>
        <p:spPr>
          <a:xfrm>
            <a:off x="432276" y="3573016"/>
            <a:ext cx="8352928" cy="23762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u="sng" dirty="0" smtClean="0">
                <a:solidFill>
                  <a:schemeClr val="tx1"/>
                </a:solidFill>
              </a:rPr>
              <a:t>Symptômes:</a:t>
            </a:r>
            <a:endParaRPr lang="fr-FR" sz="2000" dirty="0" smtClean="0">
              <a:solidFill>
                <a:schemeClr val="tx1"/>
              </a:solidFill>
            </a:endParaRPr>
          </a:p>
          <a:p>
            <a:pPr marL="800100" lvl="1" indent="-342900" algn="l">
              <a:buFont typeface="Wingdings" pitchFamily="2" charset="2"/>
              <a:buChar char="Ø"/>
            </a:pPr>
            <a:r>
              <a:rPr lang="fr-FR" sz="2000" dirty="0" smtClean="0">
                <a:solidFill>
                  <a:schemeClr val="tx1"/>
                </a:solidFill>
              </a:rPr>
              <a:t>Douleur légère puis violente. Ceci peut entraîner une otite barotraumatique, voire une rupture du tympan si on continue à descendre.</a:t>
            </a:r>
          </a:p>
          <a:p>
            <a:pPr marL="800100" lvl="1" indent="-342900" algn="l">
              <a:buFont typeface="Wingdings" pitchFamily="2" charset="2"/>
              <a:buChar char="Ø"/>
            </a:pPr>
            <a:r>
              <a:rPr lang="fr-FR" sz="2000" dirty="0" smtClean="0">
                <a:solidFill>
                  <a:schemeClr val="tx1"/>
                </a:solidFill>
              </a:rPr>
              <a:t>Vertiges.</a:t>
            </a:r>
          </a:p>
          <a:p>
            <a:pPr marL="800100" lvl="1" indent="-342900" algn="l">
              <a:buFont typeface="Wingdings" pitchFamily="2" charset="2"/>
              <a:buChar char="Ø"/>
            </a:pPr>
            <a:r>
              <a:rPr lang="fr-FR" sz="2000" dirty="0" smtClean="0">
                <a:solidFill>
                  <a:schemeClr val="tx1"/>
                </a:solidFill>
              </a:rPr>
              <a:t>syncope.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153262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27" name="Sous-titre 2"/>
          <p:cNvSpPr txBox="1">
            <a:spLocks/>
          </p:cNvSpPr>
          <p:nvPr/>
        </p:nvSpPr>
        <p:spPr>
          <a:xfrm>
            <a:off x="454720" y="332656"/>
            <a:ext cx="8352928"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u="sng" dirty="0" smtClean="0">
                <a:solidFill>
                  <a:schemeClr val="tx1"/>
                </a:solidFill>
              </a:rPr>
              <a:t>Conduite à tenir:</a:t>
            </a:r>
          </a:p>
          <a:p>
            <a:pPr marL="800100" lvl="1" indent="-342900" algn="l">
              <a:buFont typeface="Wingdings" pitchFamily="2" charset="2"/>
              <a:buChar char="Ø"/>
            </a:pPr>
            <a:r>
              <a:rPr lang="fr-FR" sz="2000" dirty="0" smtClean="0">
                <a:solidFill>
                  <a:schemeClr val="tx1"/>
                </a:solidFill>
              </a:rPr>
              <a:t>A la descente: si douleur, remonter, retirer le masque, se moucher. Faire entrer de l’eau dans la cagoule. Puis essayer à nouveau en faisant des manœuvres de déglutition et de mastication, si cela persiste remonter lentement et annuler la plongée.(descendre, tête en haut, peut faciliter l’immersion)</a:t>
            </a:r>
          </a:p>
          <a:p>
            <a:pPr lvl="1" algn="l"/>
            <a:endParaRPr lang="fr-FR" sz="2000" dirty="0" smtClean="0">
              <a:solidFill>
                <a:schemeClr val="tx1"/>
              </a:solidFill>
            </a:endParaRPr>
          </a:p>
          <a:p>
            <a:pPr marL="800100" lvl="1" indent="-342900" algn="l">
              <a:buFont typeface="Wingdings" pitchFamily="2" charset="2"/>
              <a:buChar char="Ø"/>
            </a:pPr>
            <a:r>
              <a:rPr lang="fr-FR" sz="2000" dirty="0" smtClean="0">
                <a:solidFill>
                  <a:schemeClr val="tx1"/>
                </a:solidFill>
              </a:rPr>
              <a:t>A la remontée: redescendre pour diminuer la douleur, remonter très lentement (mains sur le mouillage) en déglutissant et en mastiquant. Exécuter la manœuvre de Toynbee ou B.T.V.</a:t>
            </a:r>
          </a:p>
          <a:p>
            <a:pPr lvl="1" algn="l"/>
            <a:endParaRPr lang="fr-FR" sz="2000" dirty="0" smtClean="0">
              <a:solidFill>
                <a:schemeClr val="tx1"/>
              </a:solidFill>
            </a:endParaRPr>
          </a:p>
          <a:p>
            <a:pPr marL="800100" lvl="1" indent="-342900" algn="l">
              <a:buFont typeface="Wingdings" pitchFamily="2" charset="2"/>
              <a:buChar char="Ø"/>
            </a:pPr>
            <a:r>
              <a:rPr lang="fr-FR" sz="2000" dirty="0" smtClean="0">
                <a:solidFill>
                  <a:schemeClr val="tx1"/>
                </a:solidFill>
              </a:rPr>
              <a:t>Consulter un ORL</a:t>
            </a:r>
          </a:p>
          <a:p>
            <a:pPr lvl="1" algn="l"/>
            <a:endParaRPr lang="fr-FR" sz="2000" dirty="0" smtClean="0">
              <a:solidFill>
                <a:schemeClr val="tx1"/>
              </a:solidFill>
            </a:endParaRPr>
          </a:p>
          <a:p>
            <a:pPr lvl="1" algn="l"/>
            <a:r>
              <a:rPr lang="fr-FR" sz="2000" i="1" dirty="0" smtClean="0">
                <a:solidFill>
                  <a:schemeClr val="tx1"/>
                </a:solidFill>
              </a:rPr>
              <a:t>La B.T.V. (Béance Tubaire Volontaire) consiste en une projection du maxillaire inférieure vers l’avant; c’est le meilleur moyen d’équilibrer et le meilleur traitement préventif possible des barotraumatismes de l’oreille.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043954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27" name="Sous-titre 2"/>
          <p:cNvSpPr txBox="1">
            <a:spLocks/>
          </p:cNvSpPr>
          <p:nvPr/>
        </p:nvSpPr>
        <p:spPr>
          <a:xfrm>
            <a:off x="454720" y="332656"/>
            <a:ext cx="8352928"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u="sng" dirty="0" smtClean="0">
                <a:solidFill>
                  <a:schemeClr val="tx1"/>
                </a:solidFill>
              </a:rPr>
              <a:t>Prévention:</a:t>
            </a:r>
          </a:p>
          <a:p>
            <a:pPr algn="l"/>
            <a:r>
              <a:rPr lang="fr-FR" sz="2000" dirty="0" smtClean="0">
                <a:solidFill>
                  <a:schemeClr val="tx1"/>
                </a:solidFill>
              </a:rPr>
              <a:t>Différentes méthodes pour équilibrer les oreilles (descente ou remontée)</a:t>
            </a:r>
          </a:p>
          <a:p>
            <a:pPr algn="l"/>
            <a:endParaRPr lang="fr-FR" sz="2000" dirty="0" smtClean="0">
              <a:solidFill>
                <a:schemeClr val="tx1"/>
              </a:solidFill>
            </a:endParaRPr>
          </a:p>
        </p:txBody>
      </p:sp>
      <p:graphicFrame>
        <p:nvGraphicFramePr>
          <p:cNvPr id="2" name="Tableau 1"/>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852351814"/>
              </p:ext>
            </p:extLst>
          </p:nvPr>
        </p:nvGraphicFramePr>
        <p:xfrm>
          <a:off x="562731" y="1125336"/>
          <a:ext cx="8136906" cy="5206508"/>
        </p:xfrm>
        <a:graphic>
          <a:graphicData uri="http://schemas.openxmlformats.org/drawingml/2006/table">
            <a:tbl>
              <a:tblPr firstRow="1" bandRow="1">
                <a:tableStyleId>{5C22544A-7EE6-4342-B048-85BDC9FD1C3A}</a:tableStyleId>
              </a:tblPr>
              <a:tblGrid>
                <a:gridCol w="1356151"/>
                <a:gridCol w="1356151"/>
                <a:gridCol w="1356151"/>
                <a:gridCol w="1356151"/>
                <a:gridCol w="1356151"/>
                <a:gridCol w="1356151"/>
              </a:tblGrid>
              <a:tr h="506706">
                <a:tc>
                  <a:txBody>
                    <a:bodyPr/>
                    <a:lstStyle/>
                    <a:p>
                      <a:pPr algn="ctr"/>
                      <a:endParaRPr lang="fr-FR" sz="1400" dirty="0">
                        <a:solidFill>
                          <a:schemeClr val="tx1"/>
                        </a:solidFill>
                      </a:endParaRPr>
                    </a:p>
                  </a:txBody>
                  <a:tcPr anchor="ctr" anchorCtr="1">
                    <a:noFill/>
                  </a:tcPr>
                </a:tc>
                <a:tc>
                  <a:txBody>
                    <a:bodyPr/>
                    <a:lstStyle/>
                    <a:p>
                      <a:pPr algn="ctr"/>
                      <a:r>
                        <a:rPr lang="fr-FR" sz="1400" dirty="0" smtClean="0">
                          <a:solidFill>
                            <a:schemeClr val="tx1"/>
                          </a:solidFill>
                        </a:rPr>
                        <a:t>Valsalva</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Déglutition</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err="1" smtClean="0">
                          <a:solidFill>
                            <a:schemeClr val="tx1"/>
                          </a:solidFill>
                        </a:rPr>
                        <a:t>Frenzel</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Toynbee</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B.T.V.</a:t>
                      </a:r>
                    </a:p>
                    <a:p>
                      <a:pPr algn="ctr"/>
                      <a:r>
                        <a:rPr lang="fr-FR" sz="1400" dirty="0" err="1" smtClean="0">
                          <a:solidFill>
                            <a:schemeClr val="tx1"/>
                          </a:solidFill>
                        </a:rPr>
                        <a:t>Delonca</a:t>
                      </a:r>
                      <a:endParaRPr lang="fr-FR" sz="1400" dirty="0">
                        <a:solidFill>
                          <a:schemeClr val="tx1"/>
                        </a:solidFill>
                      </a:endParaRPr>
                    </a:p>
                  </a:txBody>
                  <a:tcPr anchor="ctr" anchorCtr="1">
                    <a:solidFill>
                      <a:schemeClr val="accent5">
                        <a:lumMod val="60000"/>
                        <a:lumOff val="40000"/>
                      </a:schemeClr>
                    </a:solidFill>
                  </a:tcPr>
                </a:tc>
              </a:tr>
              <a:tr h="493907">
                <a:tc>
                  <a:txBody>
                    <a:bodyPr/>
                    <a:lstStyle/>
                    <a:p>
                      <a:pPr algn="ctr"/>
                      <a:r>
                        <a:rPr lang="fr-FR" sz="1400" b="1" dirty="0" smtClean="0">
                          <a:solidFill>
                            <a:schemeClr val="tx1"/>
                          </a:solidFill>
                        </a:rPr>
                        <a:t>Nez</a:t>
                      </a:r>
                      <a:endParaRPr lang="fr-FR" sz="1400" b="1"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Pincé</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Libre</a:t>
                      </a:r>
                      <a:endParaRPr lang="fr-FR" sz="1400" dirty="0">
                        <a:solidFill>
                          <a:schemeClr val="tx1"/>
                        </a:solidFill>
                      </a:endParaRPr>
                    </a:p>
                  </a:txBody>
                  <a:tcPr anchor="ctr" anchorCtr="1">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rPr>
                        <a:t>Pincé</a:t>
                      </a:r>
                    </a:p>
                  </a:txBody>
                  <a:tcPr anchor="ctr" anchorCtr="1">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rPr>
                        <a:t>Pincé</a:t>
                      </a:r>
                    </a:p>
                  </a:txBody>
                  <a:tcPr anchor="ctr" anchorCtr="1">
                    <a:solidFill>
                      <a:schemeClr val="accent5">
                        <a:lumMod val="60000"/>
                        <a:lumOff val="40000"/>
                      </a:schemeClr>
                    </a:solidFill>
                  </a:tcPr>
                </a:tc>
                <a:tc>
                  <a:txBody>
                    <a:bodyPr/>
                    <a:lstStyle/>
                    <a:p>
                      <a:pPr algn="ctr"/>
                      <a:r>
                        <a:rPr lang="fr-FR" sz="1400" smtClean="0">
                          <a:solidFill>
                            <a:schemeClr val="tx1"/>
                          </a:solidFill>
                        </a:rPr>
                        <a:t>Libre</a:t>
                      </a:r>
                      <a:endParaRPr lang="fr-FR" sz="1400" dirty="0">
                        <a:solidFill>
                          <a:schemeClr val="tx1"/>
                        </a:solidFill>
                      </a:endParaRPr>
                    </a:p>
                  </a:txBody>
                  <a:tcPr anchor="ctr" anchorCtr="1">
                    <a:solidFill>
                      <a:schemeClr val="accent5">
                        <a:lumMod val="60000"/>
                        <a:lumOff val="40000"/>
                      </a:schemeClr>
                    </a:solidFill>
                  </a:tcPr>
                </a:tc>
              </a:tr>
              <a:tr h="493907">
                <a:tc>
                  <a:txBody>
                    <a:bodyPr/>
                    <a:lstStyle/>
                    <a:p>
                      <a:pPr algn="ctr"/>
                      <a:r>
                        <a:rPr lang="fr-FR" sz="1400" b="1" dirty="0" smtClean="0">
                          <a:solidFill>
                            <a:schemeClr val="tx1"/>
                          </a:solidFill>
                        </a:rPr>
                        <a:t>Bouche</a:t>
                      </a:r>
                      <a:endParaRPr lang="fr-FR" sz="1400" b="1"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Fermée</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smtClean="0">
                          <a:solidFill>
                            <a:schemeClr val="tx1"/>
                          </a:solidFill>
                        </a:rPr>
                        <a:t>Fermée</a:t>
                      </a:r>
                      <a:endParaRPr lang="fr-FR" sz="1400" dirty="0">
                        <a:solidFill>
                          <a:schemeClr val="tx1"/>
                        </a:solidFill>
                      </a:endParaRPr>
                    </a:p>
                  </a:txBody>
                  <a:tcPr anchor="ctr" anchorCtr="1">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rPr>
                        <a:t>Libre</a:t>
                      </a:r>
                    </a:p>
                  </a:txBody>
                  <a:tcPr anchor="ctr" anchorCtr="1">
                    <a:solidFill>
                      <a:schemeClr val="accent5">
                        <a:lumMod val="60000"/>
                        <a:lumOff val="40000"/>
                      </a:schemeClr>
                    </a:solidFill>
                  </a:tcPr>
                </a:tc>
                <a:tc>
                  <a:txBody>
                    <a:bodyPr/>
                    <a:lstStyle/>
                    <a:p>
                      <a:pPr algn="ctr"/>
                      <a:r>
                        <a:rPr lang="fr-FR" sz="1400" smtClean="0">
                          <a:solidFill>
                            <a:schemeClr val="tx1"/>
                          </a:solidFill>
                        </a:rPr>
                        <a:t>Fermée</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smtClean="0">
                          <a:solidFill>
                            <a:schemeClr val="tx1"/>
                          </a:solidFill>
                        </a:rPr>
                        <a:t>Libre</a:t>
                      </a:r>
                      <a:endParaRPr lang="fr-FR" sz="1400" dirty="0">
                        <a:solidFill>
                          <a:schemeClr val="tx1"/>
                        </a:solidFill>
                      </a:endParaRPr>
                    </a:p>
                  </a:txBody>
                  <a:tcPr anchor="ctr" anchorCtr="1">
                    <a:solidFill>
                      <a:schemeClr val="accent5">
                        <a:lumMod val="60000"/>
                        <a:lumOff val="40000"/>
                      </a:schemeClr>
                    </a:solidFill>
                  </a:tcPr>
                </a:tc>
              </a:tr>
              <a:tr h="493907">
                <a:tc>
                  <a:txBody>
                    <a:bodyPr/>
                    <a:lstStyle/>
                    <a:p>
                      <a:r>
                        <a:rPr lang="fr-FR" sz="1400" b="1" dirty="0" smtClean="0"/>
                        <a:t>Glotte</a:t>
                      </a:r>
                      <a:endParaRPr lang="fr-FR" sz="1400" b="1" dirty="0"/>
                    </a:p>
                  </a:txBody>
                  <a:tcPr anchor="ctr" anchorCtr="1">
                    <a:solidFill>
                      <a:schemeClr val="accent5">
                        <a:lumMod val="60000"/>
                        <a:lumOff val="40000"/>
                      </a:schemeClr>
                    </a:solidFill>
                  </a:tcPr>
                </a:tc>
                <a:tc>
                  <a:txBody>
                    <a:bodyPr/>
                    <a:lstStyle/>
                    <a:p>
                      <a:pPr algn="ctr"/>
                      <a:r>
                        <a:rPr lang="fr-FR" sz="1400" dirty="0" smtClean="0">
                          <a:solidFill>
                            <a:schemeClr val="tx1"/>
                          </a:solidFill>
                        </a:rPr>
                        <a:t>Ouverte</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Fermée</a:t>
                      </a:r>
                      <a:endParaRPr lang="fr-FR" sz="1400" dirty="0">
                        <a:solidFill>
                          <a:schemeClr val="tx1"/>
                        </a:solidFill>
                      </a:endParaRPr>
                    </a:p>
                  </a:txBody>
                  <a:tcPr anchor="ctr" anchorCtr="1">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rPr>
                        <a:t>Fermée</a:t>
                      </a:r>
                    </a:p>
                  </a:txBody>
                  <a:tcPr anchor="ctr" anchorCtr="1">
                    <a:solidFill>
                      <a:schemeClr val="accent5">
                        <a:lumMod val="60000"/>
                        <a:lumOff val="40000"/>
                      </a:schemeClr>
                    </a:solidFill>
                  </a:tcPr>
                </a:tc>
                <a:tc>
                  <a:txBody>
                    <a:bodyPr/>
                    <a:lstStyle/>
                    <a:p>
                      <a:pPr algn="ctr"/>
                      <a:r>
                        <a:rPr lang="fr-FR" sz="1400" dirty="0" smtClean="0">
                          <a:solidFill>
                            <a:schemeClr val="tx1"/>
                          </a:solidFill>
                        </a:rPr>
                        <a:t>Fermée</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Libre</a:t>
                      </a:r>
                      <a:endParaRPr lang="fr-FR" sz="1400" dirty="0">
                        <a:solidFill>
                          <a:schemeClr val="tx1"/>
                        </a:solidFill>
                      </a:endParaRPr>
                    </a:p>
                  </a:txBody>
                  <a:tcPr anchor="ctr" anchorCtr="1">
                    <a:solidFill>
                      <a:schemeClr val="accent5">
                        <a:lumMod val="60000"/>
                        <a:lumOff val="40000"/>
                      </a:schemeClr>
                    </a:solidFill>
                  </a:tcPr>
                </a:tc>
              </a:tr>
              <a:tr h="923994">
                <a:tc>
                  <a:txBody>
                    <a:bodyPr/>
                    <a:lstStyle/>
                    <a:p>
                      <a:pPr algn="ctr"/>
                      <a:r>
                        <a:rPr lang="fr-FR" sz="1400" b="1" dirty="0" smtClean="0">
                          <a:solidFill>
                            <a:schemeClr val="tx1"/>
                          </a:solidFill>
                        </a:rPr>
                        <a:t>Action</a:t>
                      </a:r>
                      <a:endParaRPr lang="fr-FR" sz="1400" b="1"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Souffler dans le nez</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Avaler la salive</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Langur plaquée contre palais, prononcer KE</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Avaler la salive</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Ouverture du maxillaire inférieur (bâillement)</a:t>
                      </a:r>
                      <a:endParaRPr lang="fr-FR" sz="1400" dirty="0">
                        <a:solidFill>
                          <a:schemeClr val="tx1"/>
                        </a:solidFill>
                      </a:endParaRPr>
                    </a:p>
                  </a:txBody>
                  <a:tcPr anchor="ctr" anchorCtr="1">
                    <a:solidFill>
                      <a:schemeClr val="accent5">
                        <a:lumMod val="60000"/>
                        <a:lumOff val="40000"/>
                      </a:schemeClr>
                    </a:solidFill>
                  </a:tcPr>
                </a:tc>
              </a:tr>
              <a:tr h="715350">
                <a:tc>
                  <a:txBody>
                    <a:bodyPr/>
                    <a:lstStyle/>
                    <a:p>
                      <a:pPr algn="ctr"/>
                      <a:r>
                        <a:rPr lang="fr-FR" sz="1400" b="1" dirty="0" smtClean="0">
                          <a:solidFill>
                            <a:schemeClr val="tx1"/>
                          </a:solidFill>
                        </a:rPr>
                        <a:t>Résultat sur l’oreille moyenne</a:t>
                      </a:r>
                      <a:endParaRPr lang="fr-FR" sz="1400" b="1"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Surpression d’origine pulmonaire</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err="1" smtClean="0">
                          <a:solidFill>
                            <a:schemeClr val="tx1"/>
                          </a:solidFill>
                        </a:rPr>
                        <a:t>Équipression</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Surpression</a:t>
                      </a:r>
                      <a:r>
                        <a:rPr lang="fr-FR" sz="1400" baseline="0" dirty="0" smtClean="0">
                          <a:solidFill>
                            <a:schemeClr val="tx1"/>
                          </a:solidFill>
                        </a:rPr>
                        <a:t> d’origine rhinopharyngée</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Dépression</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err="1" smtClean="0">
                          <a:solidFill>
                            <a:schemeClr val="tx1"/>
                          </a:solidFill>
                        </a:rPr>
                        <a:t>Equipression</a:t>
                      </a:r>
                      <a:endParaRPr lang="fr-FR" sz="1400" dirty="0">
                        <a:solidFill>
                          <a:schemeClr val="tx1"/>
                        </a:solidFill>
                      </a:endParaRPr>
                    </a:p>
                  </a:txBody>
                  <a:tcPr anchor="ctr" anchorCtr="1">
                    <a:solidFill>
                      <a:schemeClr val="accent5">
                        <a:lumMod val="60000"/>
                        <a:lumOff val="40000"/>
                      </a:schemeClr>
                    </a:solidFill>
                  </a:tcPr>
                </a:tc>
              </a:tr>
              <a:tr h="506706">
                <a:tc>
                  <a:txBody>
                    <a:bodyPr/>
                    <a:lstStyle/>
                    <a:p>
                      <a:pPr algn="ctr"/>
                      <a:r>
                        <a:rPr lang="fr-FR" sz="1400" b="1" dirty="0" smtClean="0">
                          <a:solidFill>
                            <a:schemeClr val="tx1"/>
                          </a:solidFill>
                        </a:rPr>
                        <a:t>Exécution</a:t>
                      </a:r>
                      <a:endParaRPr lang="fr-FR" sz="1400" b="1"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Facile</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Très facile</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Difficile avec un détendeur</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Très facile</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Difficile</a:t>
                      </a:r>
                      <a:endParaRPr lang="fr-FR" sz="1400" dirty="0">
                        <a:solidFill>
                          <a:schemeClr val="tx1"/>
                        </a:solidFill>
                      </a:endParaRPr>
                    </a:p>
                  </a:txBody>
                  <a:tcPr anchor="ctr" anchorCtr="1">
                    <a:solidFill>
                      <a:schemeClr val="accent5">
                        <a:lumMod val="60000"/>
                        <a:lumOff val="40000"/>
                      </a:schemeClr>
                    </a:solidFill>
                  </a:tcPr>
                </a:tc>
              </a:tr>
              <a:tr h="493907">
                <a:tc>
                  <a:txBody>
                    <a:bodyPr/>
                    <a:lstStyle/>
                    <a:p>
                      <a:pPr algn="ctr"/>
                      <a:r>
                        <a:rPr lang="fr-FR" sz="1400" b="1" dirty="0" smtClean="0">
                          <a:solidFill>
                            <a:schemeClr val="tx1"/>
                          </a:solidFill>
                        </a:rPr>
                        <a:t>Sécurité</a:t>
                      </a:r>
                      <a:endParaRPr lang="fr-FR" sz="1400" b="1"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Moyenne</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Moyenne</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Bonne</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Bonne</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Parfaite</a:t>
                      </a:r>
                      <a:endParaRPr lang="fr-FR" sz="1400" dirty="0">
                        <a:solidFill>
                          <a:schemeClr val="tx1"/>
                        </a:solidFill>
                      </a:endParaRPr>
                    </a:p>
                  </a:txBody>
                  <a:tcPr anchor="ctr" anchorCtr="1">
                    <a:solidFill>
                      <a:schemeClr val="accent5">
                        <a:lumMod val="60000"/>
                        <a:lumOff val="40000"/>
                      </a:schemeClr>
                    </a:solidFill>
                  </a:tcPr>
                </a:tc>
              </a:tr>
              <a:tr h="506706">
                <a:tc>
                  <a:txBody>
                    <a:bodyPr/>
                    <a:lstStyle/>
                    <a:p>
                      <a:pPr algn="ctr"/>
                      <a:endParaRPr lang="fr-FR" sz="1400" dirty="0">
                        <a:solidFill>
                          <a:schemeClr val="tx1"/>
                        </a:solidFill>
                      </a:endParaRPr>
                    </a:p>
                  </a:txBody>
                  <a:tcPr anchor="ctr" anchorCtr="1">
                    <a:noFill/>
                  </a:tcPr>
                </a:tc>
                <a:tc>
                  <a:txBody>
                    <a:bodyPr/>
                    <a:lstStyle/>
                    <a:p>
                      <a:pPr algn="ctr"/>
                      <a:r>
                        <a:rPr lang="fr-FR" sz="1400" dirty="0" smtClean="0">
                          <a:solidFill>
                            <a:schemeClr val="tx1"/>
                          </a:solidFill>
                        </a:rPr>
                        <a:t>Descente</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Descente et remontée</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Descente</a:t>
                      </a:r>
                      <a:endParaRPr lang="fr-FR" sz="1400" dirty="0">
                        <a:solidFill>
                          <a:schemeClr val="tx1"/>
                        </a:solidFill>
                      </a:endParaRPr>
                    </a:p>
                  </a:txBody>
                  <a:tcPr anchor="ctr" anchorCtr="1">
                    <a:solidFill>
                      <a:schemeClr val="accent5">
                        <a:lumMod val="60000"/>
                        <a:lumOff val="40000"/>
                      </a:schemeClr>
                    </a:solidFill>
                  </a:tcPr>
                </a:tc>
                <a:tc>
                  <a:txBody>
                    <a:bodyPr/>
                    <a:lstStyle/>
                    <a:p>
                      <a:pPr algn="ctr"/>
                      <a:r>
                        <a:rPr lang="fr-FR" sz="1400" dirty="0" smtClean="0">
                          <a:solidFill>
                            <a:schemeClr val="tx1"/>
                          </a:solidFill>
                        </a:rPr>
                        <a:t>Remontée</a:t>
                      </a:r>
                      <a:endParaRPr lang="fr-FR" sz="1400" dirty="0">
                        <a:solidFill>
                          <a:schemeClr val="tx1"/>
                        </a:solidFill>
                      </a:endParaRPr>
                    </a:p>
                  </a:txBody>
                  <a:tcPr anchor="ctr" anchorCtr="1">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rPr>
                        <a:t>Descente et remontée</a:t>
                      </a:r>
                    </a:p>
                  </a:txBody>
                  <a:tcPr anchor="ctr" anchorCtr="1">
                    <a:solidFill>
                      <a:schemeClr val="accent5">
                        <a:lumMod val="60000"/>
                        <a:lumOff val="40000"/>
                      </a:schemeClr>
                    </a:solidFill>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358281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27" name="Sous-titre 2"/>
          <p:cNvSpPr txBox="1">
            <a:spLocks/>
          </p:cNvSpPr>
          <p:nvPr/>
        </p:nvSpPr>
        <p:spPr>
          <a:xfrm>
            <a:off x="454720" y="620688"/>
            <a:ext cx="8352928" cy="511256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fr-FR" sz="2000" dirty="0" smtClean="0">
              <a:solidFill>
                <a:srgbClr val="FF0000"/>
              </a:solidFill>
            </a:endParaRPr>
          </a:p>
          <a:p>
            <a:r>
              <a:rPr lang="fr-FR" sz="2000" b="1" dirty="0" smtClean="0">
                <a:solidFill>
                  <a:srgbClr val="FF0000"/>
                </a:solidFill>
              </a:rPr>
              <a:t>Bien équilibrer, ne jamais forcer à la descente.</a:t>
            </a:r>
          </a:p>
          <a:p>
            <a:endParaRPr lang="fr-FR" sz="2000" b="1" dirty="0" smtClean="0">
              <a:solidFill>
                <a:srgbClr val="FF0000"/>
              </a:solidFill>
            </a:endParaRPr>
          </a:p>
          <a:p>
            <a:pPr algn="l"/>
            <a:r>
              <a:rPr lang="fr-FR" sz="2000" u="sng" dirty="0" smtClean="0">
                <a:solidFill>
                  <a:schemeClr val="tx1"/>
                </a:solidFill>
              </a:rPr>
              <a:t>A la descente: </a:t>
            </a:r>
            <a:endParaRPr lang="fr-FR" sz="2000" u="sng" dirty="0">
              <a:solidFill>
                <a:schemeClr val="tx1"/>
              </a:solidFill>
            </a:endParaRPr>
          </a:p>
          <a:p>
            <a:pPr algn="l"/>
            <a:r>
              <a:rPr lang="fr-FR" sz="2000" dirty="0" smtClean="0">
                <a:solidFill>
                  <a:schemeClr val="tx1"/>
                </a:solidFill>
              </a:rPr>
              <a:t>	Equilibrer avant d’avoir mal.</a:t>
            </a:r>
          </a:p>
          <a:p>
            <a:pPr algn="l"/>
            <a:r>
              <a:rPr lang="fr-FR" sz="2000" dirty="0">
                <a:solidFill>
                  <a:schemeClr val="tx1"/>
                </a:solidFill>
              </a:rPr>
              <a:t>	</a:t>
            </a:r>
            <a:r>
              <a:rPr lang="fr-FR" sz="2000" dirty="0" smtClean="0">
                <a:solidFill>
                  <a:schemeClr val="tx1"/>
                </a:solidFill>
              </a:rPr>
              <a:t>Remonter un peu si besoin et se mettre tête en haut.</a:t>
            </a:r>
          </a:p>
          <a:p>
            <a:pPr algn="l"/>
            <a:r>
              <a:rPr lang="fr-FR" sz="2000" dirty="0">
                <a:solidFill>
                  <a:schemeClr val="tx1"/>
                </a:solidFill>
              </a:rPr>
              <a:t>	</a:t>
            </a:r>
            <a:r>
              <a:rPr lang="fr-FR" sz="2000" dirty="0" smtClean="0">
                <a:solidFill>
                  <a:schemeClr val="tx1"/>
                </a:solidFill>
              </a:rPr>
              <a:t>Si difficultés fréquentes, descendre lentement tête en haut.</a:t>
            </a:r>
          </a:p>
          <a:p>
            <a:pPr algn="l"/>
            <a:r>
              <a:rPr lang="fr-FR" sz="2000" dirty="0">
                <a:solidFill>
                  <a:schemeClr val="tx1"/>
                </a:solidFill>
              </a:rPr>
              <a:t>	</a:t>
            </a:r>
            <a:r>
              <a:rPr lang="fr-FR" sz="2000" dirty="0" smtClean="0">
                <a:solidFill>
                  <a:schemeClr val="tx1"/>
                </a:solidFill>
              </a:rPr>
              <a:t>Préférer les méthodes dans l’ordre: BTV, </a:t>
            </a:r>
            <a:r>
              <a:rPr lang="fr-FR" sz="2000" dirty="0" err="1" smtClean="0">
                <a:solidFill>
                  <a:schemeClr val="tx1"/>
                </a:solidFill>
              </a:rPr>
              <a:t>Frenzel</a:t>
            </a:r>
            <a:r>
              <a:rPr lang="fr-FR" sz="2000" dirty="0" smtClean="0">
                <a:solidFill>
                  <a:schemeClr val="tx1"/>
                </a:solidFill>
              </a:rPr>
              <a:t>, Valsalva.</a:t>
            </a:r>
          </a:p>
          <a:p>
            <a:pPr algn="l"/>
            <a:r>
              <a:rPr lang="fr-FR" sz="2000" dirty="0">
                <a:solidFill>
                  <a:schemeClr val="tx1"/>
                </a:solidFill>
              </a:rPr>
              <a:t>	</a:t>
            </a:r>
            <a:r>
              <a:rPr lang="fr-FR" sz="2000" dirty="0" smtClean="0">
                <a:solidFill>
                  <a:schemeClr val="tx1"/>
                </a:solidFill>
              </a:rPr>
              <a:t>Se méfier des lavages des sinus à l’eau de mer.</a:t>
            </a:r>
          </a:p>
          <a:p>
            <a:pPr algn="l"/>
            <a:endParaRPr lang="fr-FR" sz="2000" dirty="0">
              <a:solidFill>
                <a:schemeClr val="tx1"/>
              </a:solidFill>
            </a:endParaRPr>
          </a:p>
          <a:p>
            <a:r>
              <a:rPr lang="fr-FR" sz="2000" b="1" dirty="0" smtClean="0">
                <a:solidFill>
                  <a:srgbClr val="FF0000"/>
                </a:solidFill>
              </a:rPr>
              <a:t>Ne jamais pratiquer </a:t>
            </a:r>
            <a:r>
              <a:rPr lang="fr-FR" sz="2000" b="1" dirty="0" err="1" smtClean="0">
                <a:solidFill>
                  <a:srgbClr val="FF0000"/>
                </a:solidFill>
              </a:rPr>
              <a:t>Vasalva</a:t>
            </a:r>
            <a:r>
              <a:rPr lang="fr-FR" sz="2000" b="1" dirty="0" smtClean="0">
                <a:solidFill>
                  <a:srgbClr val="FF0000"/>
                </a:solidFill>
              </a:rPr>
              <a:t> à la remontée.</a:t>
            </a:r>
          </a:p>
          <a:p>
            <a:endParaRPr lang="fr-FR" sz="2000" dirty="0" smtClean="0">
              <a:solidFill>
                <a:srgbClr val="FF0000"/>
              </a:solidFill>
            </a:endParaRPr>
          </a:p>
          <a:p>
            <a:pPr algn="l"/>
            <a:r>
              <a:rPr lang="fr-FR" sz="2000" dirty="0">
                <a:solidFill>
                  <a:srgbClr val="FF0000"/>
                </a:solidFill>
              </a:rPr>
              <a:t>	</a:t>
            </a:r>
            <a:r>
              <a:rPr lang="fr-FR" sz="2000" dirty="0" smtClean="0">
                <a:solidFill>
                  <a:schemeClr val="tx1"/>
                </a:solidFill>
              </a:rPr>
              <a:t>Manœuvre</a:t>
            </a:r>
            <a:r>
              <a:rPr lang="fr-FR" sz="2000" dirty="0" smtClean="0">
                <a:solidFill>
                  <a:srgbClr val="FF0000"/>
                </a:solidFill>
              </a:rPr>
              <a:t> </a:t>
            </a:r>
            <a:r>
              <a:rPr lang="fr-FR" sz="2000" dirty="0" smtClean="0">
                <a:solidFill>
                  <a:schemeClr val="tx1"/>
                </a:solidFill>
              </a:rPr>
              <a:t>totalement illogique, hyperpression pouvant entraîner un barotraumatisme sur l’oreille interne.</a:t>
            </a:r>
            <a:endParaRPr lang="fr-FR" sz="2000" dirty="0" smtClean="0">
              <a:solidFill>
                <a:srgbClr val="FF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761628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27" name="Sous-titre 2"/>
          <p:cNvSpPr txBox="1">
            <a:spLocks/>
          </p:cNvSpPr>
          <p:nvPr/>
        </p:nvSpPr>
        <p:spPr>
          <a:xfrm>
            <a:off x="454720" y="332656"/>
            <a:ext cx="8352928"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800100" lvl="1" indent="-342900" algn="l">
              <a:buFont typeface="Wingdings" pitchFamily="2" charset="2"/>
              <a:buChar char="Ø"/>
            </a:pPr>
            <a:r>
              <a:rPr lang="fr-FR" sz="2000" dirty="0" smtClean="0">
                <a:solidFill>
                  <a:schemeClr val="tx1"/>
                </a:solidFill>
              </a:rPr>
              <a:t>Avant de plonger et dans la vie courante:</a:t>
            </a:r>
          </a:p>
          <a:p>
            <a:pPr algn="l"/>
            <a:r>
              <a:rPr lang="fr-FR" sz="2000" dirty="0" smtClean="0">
                <a:solidFill>
                  <a:schemeClr val="tx1"/>
                </a:solidFill>
              </a:rPr>
              <a:t>Proscrire le coton tige qui crée des bouchons.</a:t>
            </a:r>
          </a:p>
          <a:p>
            <a:pPr algn="l"/>
            <a:r>
              <a:rPr lang="fr-FR" sz="2000" dirty="0" smtClean="0">
                <a:solidFill>
                  <a:schemeClr val="tx1"/>
                </a:solidFill>
              </a:rPr>
              <a:t>Ne pas mettre de bouchons dans les oreilles.</a:t>
            </a:r>
          </a:p>
          <a:p>
            <a:pPr algn="l"/>
            <a:r>
              <a:rPr lang="fr-FR" sz="2000" dirty="0" smtClean="0">
                <a:solidFill>
                  <a:schemeClr val="tx1"/>
                </a:solidFill>
              </a:rPr>
              <a:t>Ne pas mettre de cagoule trop serrée. Au besoin, la percer avec une aiguille au niveau des oreilles.</a:t>
            </a:r>
          </a:p>
          <a:p>
            <a:pPr lvl="1" algn="l"/>
            <a:endParaRPr lang="fr-FR" sz="2000" dirty="0" smtClean="0">
              <a:solidFill>
                <a:schemeClr val="tx1"/>
              </a:solidFill>
            </a:endParaRPr>
          </a:p>
          <a:p>
            <a:pPr marL="800100" lvl="1" indent="-342900" algn="l">
              <a:buFont typeface="Wingdings" pitchFamily="2" charset="2"/>
              <a:buChar char="Ø"/>
            </a:pPr>
            <a:r>
              <a:rPr lang="fr-FR" sz="2000" dirty="0" smtClean="0">
                <a:solidFill>
                  <a:schemeClr val="tx1"/>
                </a:solidFill>
              </a:rPr>
              <a:t>Après la plongée:</a:t>
            </a:r>
          </a:p>
          <a:p>
            <a:pPr algn="l"/>
            <a:r>
              <a:rPr lang="fr-FR" sz="2000" dirty="0" smtClean="0">
                <a:solidFill>
                  <a:schemeClr val="tx1"/>
                </a:solidFill>
              </a:rPr>
              <a:t>Rinçage des oreilles à l’eau douce.</a:t>
            </a:r>
          </a:p>
          <a:p>
            <a:pPr algn="l"/>
            <a:r>
              <a:rPr lang="fr-FR" sz="2000" dirty="0" smtClean="0">
                <a:solidFill>
                  <a:schemeClr val="tx1"/>
                </a:solidFill>
              </a:rPr>
              <a:t>Protéger les oreilles du froid et du vent. (bonnet)</a:t>
            </a:r>
          </a:p>
          <a:p>
            <a:pPr lvl="1" algn="l"/>
            <a:endParaRPr lang="fr-FR" sz="2000" dirty="0" smtClean="0">
              <a:solidFill>
                <a:schemeClr val="tx1"/>
              </a:solidFill>
            </a:endParaRPr>
          </a:p>
        </p:txBody>
      </p:sp>
      <p:sp>
        <p:nvSpPr>
          <p:cNvPr id="5" name="Titre 1"/>
          <p:cNvSpPr txBox="1">
            <a:spLocks/>
          </p:cNvSpPr>
          <p:nvPr/>
        </p:nvSpPr>
        <p:spPr>
          <a:xfrm>
            <a:off x="1078102" y="4005064"/>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6"/>
              <a:tabLst/>
              <a:defRPr/>
            </a:pPr>
            <a:r>
              <a:rPr lang="fr-FR" sz="2000" b="1" i="1" u="sng" dirty="0" smtClean="0">
                <a:latin typeface="+mj-lt"/>
                <a:ea typeface="+mj-ea"/>
                <a:cs typeface="+mj-cs"/>
              </a:rPr>
              <a:t>Les intestins et l’estomac</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2" name="Rectangle 1"/>
          <p:cNvSpPr/>
          <p:nvPr/>
        </p:nvSpPr>
        <p:spPr>
          <a:xfrm>
            <a:off x="683568" y="4821080"/>
            <a:ext cx="8124080" cy="1323439"/>
          </a:xfrm>
          <a:prstGeom prst="rect">
            <a:avLst/>
          </a:prstGeom>
        </p:spPr>
        <p:txBody>
          <a:bodyPr wrap="square">
            <a:spAutoFit/>
          </a:bodyPr>
          <a:lstStyle/>
          <a:p>
            <a:r>
              <a:rPr lang="fr-FR" sz="2000" u="sng" dirty="0"/>
              <a:t>Causes</a:t>
            </a:r>
            <a:r>
              <a:rPr lang="fr-FR" sz="2000" u="sng" dirty="0" smtClean="0"/>
              <a:t>:</a:t>
            </a:r>
          </a:p>
          <a:p>
            <a:r>
              <a:rPr lang="fr-FR" sz="2000" dirty="0" smtClean="0"/>
              <a:t>	De l’air avalé dans l’estomac.</a:t>
            </a:r>
          </a:p>
          <a:p>
            <a:r>
              <a:rPr lang="fr-FR" sz="2000" dirty="0"/>
              <a:t>	</a:t>
            </a:r>
            <a:r>
              <a:rPr lang="fr-FR" sz="2000" dirty="0" smtClean="0"/>
              <a:t>Une fermentation alimentaire au cours de la plongée.</a:t>
            </a:r>
          </a:p>
          <a:p>
            <a:r>
              <a:rPr lang="fr-FR" sz="2000" dirty="0" smtClean="0"/>
              <a:t>	Une dilatation, a la remontée, de cet air.</a:t>
            </a:r>
            <a:endParaRPr lang="fr-FR" sz="2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186764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Sous-titre 2"/>
          <p:cNvSpPr txBox="1">
            <a:spLocks/>
          </p:cNvSpPr>
          <p:nvPr/>
        </p:nvSpPr>
        <p:spPr>
          <a:xfrm>
            <a:off x="483811" y="692696"/>
            <a:ext cx="8352928" cy="5040559"/>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u="sng" dirty="0" smtClean="0">
                <a:solidFill>
                  <a:schemeClr val="tx1"/>
                </a:solidFill>
              </a:rPr>
              <a:t>symptômes:</a:t>
            </a:r>
          </a:p>
          <a:p>
            <a:pPr lvl="1" algn="l"/>
            <a:r>
              <a:rPr lang="fr-FR" sz="2000" dirty="0" smtClean="0">
                <a:solidFill>
                  <a:schemeClr val="tx1"/>
                </a:solidFill>
              </a:rPr>
              <a:t>Douleur à l’abdomen.</a:t>
            </a:r>
          </a:p>
          <a:p>
            <a:pPr lvl="1" algn="l"/>
            <a:r>
              <a:rPr lang="fr-FR" sz="2000" dirty="0" smtClean="0">
                <a:solidFill>
                  <a:schemeClr val="tx1"/>
                </a:solidFill>
              </a:rPr>
              <a:t>Ventre bombé, tendu, douloureux. Envie d’évacuer les gaz sans y parvenir.</a:t>
            </a:r>
          </a:p>
          <a:p>
            <a:pPr lvl="1" algn="l"/>
            <a:endParaRPr lang="fr-FR" sz="2000" dirty="0" smtClean="0">
              <a:solidFill>
                <a:schemeClr val="tx1"/>
              </a:solidFill>
            </a:endParaRPr>
          </a:p>
          <a:p>
            <a:pPr algn="l"/>
            <a:r>
              <a:rPr lang="fr-FR" sz="2000" u="sng" dirty="0" smtClean="0">
                <a:solidFill>
                  <a:schemeClr val="tx1"/>
                </a:solidFill>
              </a:rPr>
              <a:t>Conduite à tenir:</a:t>
            </a:r>
            <a:endParaRPr lang="fr-FR" sz="2000" dirty="0" smtClean="0">
              <a:solidFill>
                <a:schemeClr val="tx1"/>
              </a:solidFill>
            </a:endParaRPr>
          </a:p>
          <a:p>
            <a:pPr lvl="1" algn="l"/>
            <a:r>
              <a:rPr lang="fr-FR" sz="2000" dirty="0" smtClean="0">
                <a:solidFill>
                  <a:schemeClr val="tx1"/>
                </a:solidFill>
              </a:rPr>
              <a:t>Essayer d’évacuer les gaz par voie buccale ou rectale.</a:t>
            </a:r>
          </a:p>
          <a:p>
            <a:pPr lvl="1" algn="l"/>
            <a:r>
              <a:rPr lang="fr-FR" sz="2000" dirty="0" smtClean="0">
                <a:solidFill>
                  <a:schemeClr val="tx1"/>
                </a:solidFill>
              </a:rPr>
              <a:t>Consulter un médecin et si nécessaire caisson de décompression.</a:t>
            </a:r>
          </a:p>
          <a:p>
            <a:pPr lvl="1" algn="l"/>
            <a:endParaRPr lang="fr-FR" sz="2000" dirty="0">
              <a:solidFill>
                <a:schemeClr val="tx1"/>
              </a:solidFill>
            </a:endParaRPr>
          </a:p>
          <a:p>
            <a:pPr algn="l"/>
            <a:r>
              <a:rPr lang="fr-FR" sz="2000" u="sng" dirty="0" smtClean="0">
                <a:solidFill>
                  <a:schemeClr val="tx1"/>
                </a:solidFill>
              </a:rPr>
              <a:t>Prévention:</a:t>
            </a:r>
          </a:p>
          <a:p>
            <a:r>
              <a:rPr lang="fr-FR" sz="2000" b="1" dirty="0" smtClean="0">
                <a:solidFill>
                  <a:srgbClr val="FF0000"/>
                </a:solidFill>
              </a:rPr>
              <a:t>Pas de féculents, pas de boissons gazeuses avant de plonger.</a:t>
            </a:r>
          </a:p>
          <a:p>
            <a:pPr algn="l"/>
            <a:endParaRPr lang="fr-FR" sz="2000" dirty="0">
              <a:solidFill>
                <a:srgbClr val="FF0000"/>
              </a:solidFill>
            </a:endParaRPr>
          </a:p>
          <a:p>
            <a:pPr algn="l"/>
            <a:r>
              <a:rPr lang="fr-FR" sz="2000" dirty="0" smtClean="0">
                <a:solidFill>
                  <a:srgbClr val="FF0000"/>
                </a:solidFill>
              </a:rPr>
              <a:t>	</a:t>
            </a:r>
            <a:r>
              <a:rPr lang="fr-FR" sz="2000" dirty="0" smtClean="0">
                <a:solidFill>
                  <a:schemeClr val="tx1"/>
                </a:solidFill>
              </a:rPr>
              <a:t>Ne pas hésiter à larguer les gaz pendant la plongée au moment où ils se présentent.</a:t>
            </a:r>
            <a:endParaRPr lang="fr-FR" sz="2000" dirty="0">
              <a:solidFill>
                <a:schemeClr val="tx1"/>
              </a:solidFill>
            </a:endParaRPr>
          </a:p>
          <a:p>
            <a:pPr algn="l"/>
            <a:endParaRPr lang="fr-FR" sz="2400" dirty="0">
              <a:solidFill>
                <a:schemeClr val="tx1"/>
              </a:solidFill>
            </a:endParaRPr>
          </a:p>
        </p:txBody>
      </p:sp>
      <p:sp>
        <p:nvSpPr>
          <p:cNvPr id="8" name="Sous-titre 2"/>
          <p:cNvSpPr txBox="1">
            <a:spLocks/>
          </p:cNvSpPr>
          <p:nvPr/>
        </p:nvSpPr>
        <p:spPr>
          <a:xfrm>
            <a:off x="483811" y="2276872"/>
            <a:ext cx="8352928" cy="367240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fr-FR" sz="2000" dirty="0" smtClean="0">
              <a:solidFill>
                <a:schemeClr val="tx1"/>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682357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27" name="Sous-titre 2"/>
          <p:cNvSpPr txBox="1">
            <a:spLocks/>
          </p:cNvSpPr>
          <p:nvPr/>
        </p:nvSpPr>
        <p:spPr>
          <a:xfrm>
            <a:off x="454720" y="332656"/>
            <a:ext cx="8352928"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l"/>
            <a:endParaRPr lang="fr-FR" sz="2000" dirty="0" smtClean="0">
              <a:solidFill>
                <a:schemeClr val="tx1"/>
              </a:solidFill>
            </a:endParaRPr>
          </a:p>
        </p:txBody>
      </p:sp>
      <p:sp>
        <p:nvSpPr>
          <p:cNvPr id="5" name="Titre 1"/>
          <p:cNvSpPr txBox="1">
            <a:spLocks/>
          </p:cNvSpPr>
          <p:nvPr/>
        </p:nvSpPr>
        <p:spPr>
          <a:xfrm>
            <a:off x="1078102" y="351646"/>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7"/>
              <a:tabLst/>
              <a:defRPr/>
            </a:pPr>
            <a:r>
              <a:rPr lang="fr-FR" sz="2000" b="1" i="1" u="sng" dirty="0" smtClean="0">
                <a:latin typeface="+mj-lt"/>
                <a:ea typeface="+mj-ea"/>
                <a:cs typeface="+mj-cs"/>
              </a:rPr>
              <a:t>Les dents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2" name="Rectangle 1"/>
          <p:cNvSpPr/>
          <p:nvPr/>
        </p:nvSpPr>
        <p:spPr>
          <a:xfrm>
            <a:off x="454720" y="980728"/>
            <a:ext cx="8124080" cy="5324535"/>
          </a:xfrm>
          <a:prstGeom prst="rect">
            <a:avLst/>
          </a:prstGeom>
        </p:spPr>
        <p:txBody>
          <a:bodyPr wrap="square">
            <a:spAutoFit/>
          </a:bodyPr>
          <a:lstStyle/>
          <a:p>
            <a:r>
              <a:rPr lang="fr-FR" sz="2000" u="sng" dirty="0" smtClean="0"/>
              <a:t>Causes:</a:t>
            </a:r>
          </a:p>
          <a:p>
            <a:r>
              <a:rPr lang="fr-FR" sz="2000" dirty="0" smtClean="0"/>
              <a:t>	Si elles sont mal soignées, présence de cavités. (caries, plombage mal serti)</a:t>
            </a:r>
          </a:p>
          <a:p>
            <a:r>
              <a:rPr lang="fr-FR" sz="2000" dirty="0"/>
              <a:t>	</a:t>
            </a:r>
            <a:r>
              <a:rPr lang="fr-FR" sz="2000" u="sng" dirty="0" smtClean="0"/>
              <a:t>A la descente:</a:t>
            </a:r>
          </a:p>
          <a:p>
            <a:r>
              <a:rPr lang="fr-FR" sz="2000" dirty="0"/>
              <a:t>	</a:t>
            </a:r>
            <a:r>
              <a:rPr lang="fr-FR" sz="2000" dirty="0" smtClean="0"/>
              <a:t>Les cavités sont en dépression, la pulpe est écrasée, l’eau froide et l’air détendu peut entraîner une douleur.</a:t>
            </a:r>
          </a:p>
          <a:p>
            <a:r>
              <a:rPr lang="fr-FR" sz="2000" dirty="0"/>
              <a:t>	</a:t>
            </a:r>
            <a:r>
              <a:rPr lang="fr-FR" sz="2000" u="sng" dirty="0" smtClean="0"/>
              <a:t>A la remontée:</a:t>
            </a:r>
            <a:endParaRPr lang="fr-FR" sz="2000" dirty="0" smtClean="0"/>
          </a:p>
          <a:p>
            <a:r>
              <a:rPr lang="fr-FR" sz="2000" dirty="0"/>
              <a:t>	</a:t>
            </a:r>
            <a:r>
              <a:rPr lang="fr-FR" sz="2000" dirty="0" smtClean="0"/>
              <a:t>L’air de la cavité se dilate plus vite qu’il ne peut s’échapper. Pression forte sur la paroi, pouvant casser la dent et provoquer une syncope.</a:t>
            </a:r>
          </a:p>
          <a:p>
            <a:r>
              <a:rPr lang="fr-FR" sz="2000" dirty="0"/>
              <a:t>	D</a:t>
            </a:r>
            <a:r>
              <a:rPr lang="fr-FR" sz="2000" dirty="0" smtClean="0"/>
              <a:t>escellement d’une couronne dentaire.</a:t>
            </a:r>
          </a:p>
          <a:p>
            <a:endParaRPr lang="fr-FR" sz="2000" dirty="0"/>
          </a:p>
          <a:p>
            <a:r>
              <a:rPr lang="fr-FR" sz="2000" u="sng" dirty="0" smtClean="0"/>
              <a:t>Symptômes:</a:t>
            </a:r>
          </a:p>
          <a:p>
            <a:r>
              <a:rPr lang="fr-FR" sz="2000" dirty="0"/>
              <a:t>	</a:t>
            </a:r>
            <a:r>
              <a:rPr lang="fr-FR" sz="2000" dirty="0" smtClean="0"/>
              <a:t>Violente douleur dentaire (ne pas confondre avec une douleur d’origine sinusienne).</a:t>
            </a:r>
            <a:endParaRPr lang="fr-FR" sz="2000" dirty="0"/>
          </a:p>
          <a:p>
            <a:endParaRPr lang="fr-FR" sz="2000" dirty="0" smtClean="0"/>
          </a:p>
          <a:p>
            <a:endParaRPr lang="fr-FR" sz="2000" dirty="0"/>
          </a:p>
          <a:p>
            <a:r>
              <a:rPr lang="fr-FR" sz="2000" dirty="0" smtClean="0"/>
              <a:t>	</a:t>
            </a:r>
            <a:endParaRPr lang="fr-FR" sz="2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050313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27" name="Sous-titre 2"/>
          <p:cNvSpPr txBox="1">
            <a:spLocks/>
          </p:cNvSpPr>
          <p:nvPr/>
        </p:nvSpPr>
        <p:spPr>
          <a:xfrm>
            <a:off x="454720" y="332656"/>
            <a:ext cx="8352928"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l"/>
            <a:endParaRPr lang="fr-FR" sz="2000" dirty="0" smtClean="0">
              <a:solidFill>
                <a:schemeClr val="tx1"/>
              </a:solidFill>
            </a:endParaRPr>
          </a:p>
        </p:txBody>
      </p:sp>
      <p:sp>
        <p:nvSpPr>
          <p:cNvPr id="2" name="Rectangle 1"/>
          <p:cNvSpPr/>
          <p:nvPr/>
        </p:nvSpPr>
        <p:spPr>
          <a:xfrm>
            <a:off x="454720" y="354596"/>
            <a:ext cx="8124080" cy="5324535"/>
          </a:xfrm>
          <a:prstGeom prst="rect">
            <a:avLst/>
          </a:prstGeom>
        </p:spPr>
        <p:txBody>
          <a:bodyPr wrap="square">
            <a:spAutoFit/>
          </a:bodyPr>
          <a:lstStyle/>
          <a:p>
            <a:r>
              <a:rPr lang="fr-FR" sz="2000" u="sng" dirty="0" smtClean="0"/>
              <a:t>Conduite à tenir:</a:t>
            </a:r>
          </a:p>
          <a:p>
            <a:r>
              <a:rPr lang="fr-FR" sz="2000" dirty="0" smtClean="0"/>
              <a:t>	</a:t>
            </a:r>
            <a:r>
              <a:rPr lang="fr-FR" sz="2000" u="sng" dirty="0" smtClean="0"/>
              <a:t>A la descente:</a:t>
            </a:r>
          </a:p>
          <a:p>
            <a:r>
              <a:rPr lang="fr-FR" sz="2000" dirty="0"/>
              <a:t>	</a:t>
            </a:r>
            <a:r>
              <a:rPr lang="fr-FR" sz="2000" dirty="0" smtClean="0"/>
              <a:t>Rien à faire, il faut sortir de l’eau et traiter le mal.</a:t>
            </a:r>
          </a:p>
          <a:p>
            <a:endParaRPr lang="fr-FR" sz="2000" dirty="0"/>
          </a:p>
          <a:p>
            <a:r>
              <a:rPr lang="fr-FR" sz="2000" dirty="0" smtClean="0"/>
              <a:t>	</a:t>
            </a:r>
            <a:r>
              <a:rPr lang="fr-FR" sz="2000" u="sng" dirty="0" smtClean="0"/>
              <a:t>A la remontée:</a:t>
            </a:r>
          </a:p>
          <a:p>
            <a:r>
              <a:rPr lang="fr-FR" sz="2000" dirty="0"/>
              <a:t>	</a:t>
            </a:r>
            <a:r>
              <a:rPr lang="fr-FR" sz="2000" dirty="0" smtClean="0"/>
              <a:t>Redescendre de quelques mètres pour diminuer la douleur et remonter très lentement (mains sur le mouillage) en mastiquant pour essayer d’évacuer la surpression.</a:t>
            </a:r>
          </a:p>
          <a:p>
            <a:endParaRPr lang="fr-FR" sz="2000" dirty="0"/>
          </a:p>
          <a:p>
            <a:r>
              <a:rPr lang="fr-FR" sz="2000" dirty="0" smtClean="0"/>
              <a:t>	Consulter un dentiste, éventuellement recompression en caisson.</a:t>
            </a:r>
          </a:p>
          <a:p>
            <a:r>
              <a:rPr lang="fr-FR" sz="2000" dirty="0"/>
              <a:t>	</a:t>
            </a:r>
            <a:r>
              <a:rPr lang="fr-FR" sz="2000" dirty="0" smtClean="0"/>
              <a:t>Si perte de couronne dentaire, attention à ne pas boucher le détendeur. (les porteurs de prothèses dentaires doivent les enlever pendant la plongée) </a:t>
            </a:r>
          </a:p>
          <a:p>
            <a:endParaRPr lang="fr-FR" sz="2000" dirty="0"/>
          </a:p>
          <a:p>
            <a:r>
              <a:rPr lang="fr-FR" sz="2000" u="sng" dirty="0" smtClean="0"/>
              <a:t>Prévention:</a:t>
            </a:r>
          </a:p>
          <a:p>
            <a:endParaRPr lang="fr-FR" sz="2000" dirty="0" smtClean="0"/>
          </a:p>
          <a:p>
            <a:pPr algn="ctr"/>
            <a:r>
              <a:rPr lang="fr-FR" sz="2000" b="1" dirty="0" smtClean="0">
                <a:solidFill>
                  <a:srgbClr val="FF0000"/>
                </a:solidFill>
              </a:rPr>
              <a:t>Subir un examen annuel chez un dentiste en lui précisant que l’on plonge.</a:t>
            </a:r>
            <a:endParaRPr lang="fr-FR" sz="2000" b="1" dirty="0">
              <a:solidFill>
                <a:srgbClr val="FF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27300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714355"/>
            <a:ext cx="8643998" cy="5666973"/>
          </a:xfrm>
        </p:spPr>
        <p:txBody>
          <a:bodyPr>
            <a:normAutofit lnSpcReduction="10000"/>
          </a:bodyPr>
          <a:lstStyle/>
          <a:p>
            <a:pPr marL="457200" indent="-457200" algn="just">
              <a:buFont typeface="+mj-lt"/>
              <a:buAutoNum type="alphaLcParenR"/>
            </a:pPr>
            <a:r>
              <a:rPr lang="fr-FR" sz="2000" b="1" dirty="0" smtClean="0">
                <a:solidFill>
                  <a:schemeClr val="tx1"/>
                </a:solidFill>
              </a:rPr>
              <a:t>La réflexion</a:t>
            </a:r>
          </a:p>
          <a:p>
            <a:pPr algn="just"/>
            <a:r>
              <a:rPr lang="fr-FR" sz="2000" dirty="0">
                <a:solidFill>
                  <a:schemeClr val="tx1"/>
                </a:solidFill>
              </a:rPr>
              <a:t>	</a:t>
            </a:r>
            <a:r>
              <a:rPr lang="fr-FR" sz="2000" dirty="0" smtClean="0">
                <a:solidFill>
                  <a:schemeClr val="tx1"/>
                </a:solidFill>
              </a:rPr>
              <a:t>Tout se passe comme si la surface de l’eau agissait comme un miroir. Une partie des rayons est réfléchie. Plus la lumière arrive rasante sur l’eau, moins elle y pénètre.</a:t>
            </a:r>
          </a:p>
          <a:p>
            <a:pPr algn="just"/>
            <a:endParaRPr lang="fr-FR" sz="2000" b="1" dirty="0">
              <a:solidFill>
                <a:schemeClr val="tx1"/>
              </a:solidFill>
            </a:endParaRPr>
          </a:p>
          <a:p>
            <a:pPr algn="just"/>
            <a:endParaRPr lang="fr-FR" sz="2000" b="1" dirty="0" smtClean="0">
              <a:solidFill>
                <a:schemeClr val="tx1"/>
              </a:solidFill>
            </a:endParaRPr>
          </a:p>
          <a:p>
            <a:pPr algn="just"/>
            <a:r>
              <a:rPr lang="fr-FR" sz="2000" dirty="0" smtClean="0">
                <a:solidFill>
                  <a:schemeClr val="tx1"/>
                </a:solidFill>
              </a:rPr>
              <a:t>	Surface</a:t>
            </a:r>
            <a:endParaRPr lang="fr-FR" sz="2000" dirty="0">
              <a:solidFill>
                <a:schemeClr val="tx1"/>
              </a:solidFill>
            </a:endParaRPr>
          </a:p>
          <a:p>
            <a:pPr algn="just"/>
            <a:endParaRPr lang="fr-FR" sz="2000" b="1" dirty="0" smtClean="0">
              <a:solidFill>
                <a:schemeClr val="tx1"/>
              </a:solidFill>
            </a:endParaRPr>
          </a:p>
          <a:p>
            <a:pPr marL="457200" lvl="0" indent="-457200" algn="just">
              <a:buFont typeface="+mj-lt"/>
              <a:buAutoNum type="alphaLcParenR" startAt="2"/>
            </a:pPr>
            <a:r>
              <a:rPr lang="fr-FR" sz="2000" b="1" dirty="0">
                <a:solidFill>
                  <a:prstClr val="black"/>
                </a:solidFill>
              </a:rPr>
              <a:t>La </a:t>
            </a:r>
            <a:r>
              <a:rPr lang="fr-FR" sz="2000" b="1" dirty="0" smtClean="0">
                <a:solidFill>
                  <a:prstClr val="black"/>
                </a:solidFill>
              </a:rPr>
              <a:t>réfraction</a:t>
            </a:r>
            <a:endParaRPr lang="fr-FR" sz="2000" b="1" dirty="0">
              <a:solidFill>
                <a:prstClr val="black"/>
              </a:solidFill>
            </a:endParaRPr>
          </a:p>
          <a:p>
            <a:pPr algn="just"/>
            <a:r>
              <a:rPr lang="fr-FR" sz="2000" b="1" dirty="0" smtClean="0">
                <a:solidFill>
                  <a:schemeClr val="tx1"/>
                </a:solidFill>
              </a:rPr>
              <a:t>	</a:t>
            </a:r>
            <a:r>
              <a:rPr lang="fr-FR" sz="2000" dirty="0" smtClean="0">
                <a:solidFill>
                  <a:schemeClr val="tx1"/>
                </a:solidFill>
              </a:rPr>
              <a:t>En passant de l’air à l’eau, l’angle des rayons lumineux est modifié (expérience du bâton cassé) car l’indice de réfraction de l’air est de 1,00 et celui de l’eau 1,33.</a:t>
            </a:r>
          </a:p>
          <a:p>
            <a:pPr algn="just"/>
            <a:r>
              <a:rPr lang="fr-FR" sz="2000" b="1" dirty="0">
                <a:solidFill>
                  <a:schemeClr val="tx1"/>
                </a:solidFill>
              </a:rPr>
              <a:t>	</a:t>
            </a:r>
            <a:r>
              <a:rPr lang="fr-FR" sz="2000" b="1" dirty="0" smtClean="0">
                <a:solidFill>
                  <a:schemeClr val="tx1"/>
                </a:solidFill>
              </a:rPr>
              <a:t>				</a:t>
            </a:r>
            <a:r>
              <a:rPr lang="fr-FR" sz="2000" dirty="0" smtClean="0">
                <a:solidFill>
                  <a:schemeClr val="tx1"/>
                </a:solidFill>
              </a:rPr>
              <a:t>Réflexion</a:t>
            </a:r>
            <a:endParaRPr lang="fr-FR" sz="2000" b="1" dirty="0" smtClean="0">
              <a:solidFill>
                <a:schemeClr val="tx1"/>
              </a:solidFill>
            </a:endParaRPr>
          </a:p>
          <a:p>
            <a:pPr algn="just"/>
            <a:r>
              <a:rPr lang="fr-FR" sz="2000" dirty="0" smtClean="0">
                <a:solidFill>
                  <a:schemeClr val="tx1"/>
                </a:solidFill>
              </a:rPr>
              <a:t>	Surface</a:t>
            </a:r>
            <a:r>
              <a:rPr lang="fr-FR" sz="2000" b="1" dirty="0" smtClean="0">
                <a:solidFill>
                  <a:schemeClr val="tx1"/>
                </a:solidFill>
              </a:rPr>
              <a:t>	</a:t>
            </a:r>
            <a:endParaRPr lang="fr-FR" sz="2000" dirty="0" smtClean="0">
              <a:solidFill>
                <a:schemeClr val="tx1"/>
              </a:solidFill>
            </a:endParaRPr>
          </a:p>
          <a:p>
            <a:r>
              <a:rPr lang="fr-FR" sz="2400" b="1" dirty="0" smtClean="0">
                <a:solidFill>
                  <a:schemeClr val="tx1"/>
                </a:solidFill>
              </a:rPr>
              <a:t>	</a:t>
            </a:r>
            <a:endParaRPr lang="fr-FR" sz="2000" dirty="0" smtClean="0">
              <a:solidFill>
                <a:schemeClr val="tx1"/>
              </a:solidFill>
            </a:endParaRPr>
          </a:p>
          <a:p>
            <a:r>
              <a:rPr lang="fr-FR" sz="2000" dirty="0" smtClean="0">
                <a:solidFill>
                  <a:schemeClr val="tx1"/>
                </a:solidFill>
              </a:rPr>
              <a:t>Réfraction</a:t>
            </a:r>
            <a:endParaRPr lang="fr-FR" sz="2400"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285728"/>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2"/>
              <a:tabLst/>
              <a:defRPr/>
            </a:pPr>
            <a:r>
              <a:rPr lang="fr-FR" sz="2000" b="1" i="1" u="sng" dirty="0" smtClean="0">
                <a:latin typeface="+mj-lt"/>
                <a:ea typeface="+mj-ea"/>
                <a:cs typeface="+mj-cs"/>
              </a:rPr>
              <a:t>Les 4 effets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cxnSp>
        <p:nvCxnSpPr>
          <p:cNvPr id="5" name="Connecteur droit 4"/>
          <p:cNvCxnSpPr/>
          <p:nvPr/>
        </p:nvCxnSpPr>
        <p:spPr>
          <a:xfrm>
            <a:off x="2195736" y="2780929"/>
            <a:ext cx="2952328"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a:off x="2339752" y="2060849"/>
            <a:ext cx="720080" cy="72008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flipV="1">
            <a:off x="3059832" y="1988840"/>
            <a:ext cx="576064" cy="792089"/>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2195736" y="5085184"/>
            <a:ext cx="2952328"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2789538" y="4675585"/>
            <a:ext cx="720080" cy="36004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3530098" y="5085184"/>
            <a:ext cx="464597" cy="895429"/>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flipV="1">
            <a:off x="3530098" y="4685446"/>
            <a:ext cx="753870" cy="360041"/>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a:off x="3530098" y="5085184"/>
            <a:ext cx="1113910" cy="57606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27" name="Sous-titre 2"/>
          <p:cNvSpPr txBox="1">
            <a:spLocks/>
          </p:cNvSpPr>
          <p:nvPr/>
        </p:nvSpPr>
        <p:spPr>
          <a:xfrm>
            <a:off x="454720" y="332656"/>
            <a:ext cx="8352928"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l"/>
            <a:endParaRPr lang="fr-FR" sz="2000" dirty="0" smtClean="0">
              <a:solidFill>
                <a:schemeClr val="tx1"/>
              </a:solidFill>
            </a:endParaRPr>
          </a:p>
        </p:txBody>
      </p:sp>
      <p:sp>
        <p:nvSpPr>
          <p:cNvPr id="5" name="Titre 1"/>
          <p:cNvSpPr txBox="1">
            <a:spLocks/>
          </p:cNvSpPr>
          <p:nvPr/>
        </p:nvSpPr>
        <p:spPr>
          <a:xfrm>
            <a:off x="1078102" y="351646"/>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8"/>
              <a:tabLst/>
              <a:defRPr/>
            </a:pPr>
            <a:r>
              <a:rPr lang="fr-FR" sz="2000" b="1" i="1" u="sng" dirty="0" smtClean="0">
                <a:latin typeface="+mj-lt"/>
                <a:ea typeface="+mj-ea"/>
                <a:cs typeface="+mj-cs"/>
              </a:rPr>
              <a:t>La surpression pulmonaire</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2" name="Rectangle 1"/>
          <p:cNvSpPr/>
          <p:nvPr/>
        </p:nvSpPr>
        <p:spPr>
          <a:xfrm>
            <a:off x="454720" y="980728"/>
            <a:ext cx="8124080" cy="5016758"/>
          </a:xfrm>
          <a:prstGeom prst="rect">
            <a:avLst/>
          </a:prstGeom>
        </p:spPr>
        <p:txBody>
          <a:bodyPr wrap="square">
            <a:spAutoFit/>
          </a:bodyPr>
          <a:lstStyle/>
          <a:p>
            <a:pPr algn="ctr"/>
            <a:r>
              <a:rPr lang="fr-FR" sz="2000" b="1" dirty="0" smtClean="0">
                <a:solidFill>
                  <a:srgbClr val="FF0000"/>
                </a:solidFill>
              </a:rPr>
              <a:t>C’EST L’ACCIDENT À NE JAMAIS AVOIR</a:t>
            </a:r>
          </a:p>
          <a:p>
            <a:r>
              <a:rPr lang="fr-FR" sz="2000" u="sng" dirty="0" smtClean="0"/>
              <a:t>Causes:</a:t>
            </a:r>
          </a:p>
          <a:p>
            <a:r>
              <a:rPr lang="fr-FR" sz="2000" dirty="0" smtClean="0"/>
              <a:t>	Non-expiration à la remontée. L’air se dilate jusqu’à la limite d’élasticité des poumons, entraînant une rupture des alvéoles pulmonaires.</a:t>
            </a:r>
          </a:p>
          <a:p>
            <a:endParaRPr lang="fr-FR" sz="2000" dirty="0"/>
          </a:p>
          <a:p>
            <a:r>
              <a:rPr lang="fr-FR" sz="2000" dirty="0" smtClean="0"/>
              <a:t>Elle peut être due à:</a:t>
            </a:r>
          </a:p>
          <a:p>
            <a:r>
              <a:rPr lang="fr-FR" sz="2000" dirty="0"/>
              <a:t>	</a:t>
            </a:r>
            <a:r>
              <a:rPr lang="fr-FR" sz="2000" dirty="0" smtClean="0"/>
              <a:t>un blocage volontaire de la respiration. (spasme, panique, débutant)</a:t>
            </a:r>
          </a:p>
          <a:p>
            <a:r>
              <a:rPr lang="fr-FR" sz="2000" dirty="0"/>
              <a:t>	</a:t>
            </a:r>
            <a:r>
              <a:rPr lang="fr-FR" sz="2000" dirty="0" smtClean="0"/>
              <a:t>Malformation occultée à la visite médicale.</a:t>
            </a:r>
          </a:p>
          <a:p>
            <a:r>
              <a:rPr lang="fr-FR" sz="2000" dirty="0"/>
              <a:t>	C</a:t>
            </a:r>
            <a:r>
              <a:rPr lang="fr-FR" sz="2000" dirty="0" smtClean="0"/>
              <a:t>rise d’asthme.</a:t>
            </a:r>
            <a:endParaRPr lang="fr-FR" sz="2000" dirty="0"/>
          </a:p>
          <a:p>
            <a:r>
              <a:rPr lang="fr-FR" sz="2000" dirty="0" smtClean="0"/>
              <a:t>	Technique mal maîtrisée de la technique de remontée sans embout (R.S.E.) ou remontée à 2 sur un embout.</a:t>
            </a:r>
          </a:p>
          <a:p>
            <a:r>
              <a:rPr lang="fr-FR" sz="2000" dirty="0"/>
              <a:t>	</a:t>
            </a:r>
            <a:r>
              <a:rPr lang="fr-FR" sz="2000" dirty="0" smtClean="0"/>
              <a:t>Remontée trop rapide avec expiration insuffisante.</a:t>
            </a:r>
          </a:p>
          <a:p>
            <a:r>
              <a:rPr lang="fr-FR" sz="2000" dirty="0"/>
              <a:t>	</a:t>
            </a:r>
            <a:r>
              <a:rPr lang="fr-FR" sz="2000" dirty="0" smtClean="0"/>
              <a:t>Détendeur bloqué (rare), ne pas hésiter à l’enlever en expirant.</a:t>
            </a:r>
          </a:p>
          <a:p>
            <a:r>
              <a:rPr lang="fr-FR" sz="2000" dirty="0"/>
              <a:t>	</a:t>
            </a:r>
            <a:r>
              <a:rPr lang="fr-FR" sz="2000" dirty="0" smtClean="0"/>
              <a:t>Valsalva en remontée. Gonflage de la </a:t>
            </a:r>
            <a:r>
              <a:rPr lang="fr-FR" sz="2000" dirty="0" err="1" smtClean="0"/>
              <a:t>stab</a:t>
            </a:r>
            <a:r>
              <a:rPr lang="fr-FR" sz="2000" dirty="0" smtClean="0"/>
              <a:t> à la bouche.</a:t>
            </a:r>
          </a:p>
          <a:p>
            <a:r>
              <a:rPr lang="fr-FR" sz="2000" dirty="0"/>
              <a:t>	</a:t>
            </a:r>
            <a:r>
              <a:rPr lang="fr-FR" sz="2000" dirty="0" smtClean="0"/>
              <a:t>Apnéiste ayant pris de l’air. (à ne jamais faire)</a:t>
            </a:r>
            <a:endParaRPr lang="fr-FR" sz="2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797457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27" name="Sous-titre 2"/>
          <p:cNvSpPr txBox="1">
            <a:spLocks/>
          </p:cNvSpPr>
          <p:nvPr/>
        </p:nvSpPr>
        <p:spPr>
          <a:xfrm>
            <a:off x="454720" y="332656"/>
            <a:ext cx="8352928"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l"/>
            <a:endParaRPr lang="fr-FR" sz="2000" dirty="0" smtClean="0">
              <a:solidFill>
                <a:schemeClr val="tx1"/>
              </a:solidFill>
            </a:endParaRPr>
          </a:p>
        </p:txBody>
      </p:sp>
      <p:sp>
        <p:nvSpPr>
          <p:cNvPr id="2" name="Rectangle 1"/>
          <p:cNvSpPr/>
          <p:nvPr/>
        </p:nvSpPr>
        <p:spPr>
          <a:xfrm>
            <a:off x="454720" y="1048377"/>
            <a:ext cx="8124080" cy="4401205"/>
          </a:xfrm>
          <a:prstGeom prst="rect">
            <a:avLst/>
          </a:prstGeom>
        </p:spPr>
        <p:txBody>
          <a:bodyPr wrap="square">
            <a:spAutoFit/>
          </a:bodyPr>
          <a:lstStyle/>
          <a:p>
            <a:r>
              <a:rPr lang="fr-FR" sz="2000" u="sng" dirty="0" smtClean="0"/>
              <a:t>Symptômes:</a:t>
            </a:r>
          </a:p>
          <a:p>
            <a:endParaRPr lang="fr-FR" sz="2000" u="sng" dirty="0" smtClean="0"/>
          </a:p>
          <a:p>
            <a:r>
              <a:rPr lang="fr-FR" sz="2000" dirty="0" smtClean="0"/>
              <a:t>	Douleur thoraciques, thorax dilaté.</a:t>
            </a:r>
          </a:p>
          <a:p>
            <a:r>
              <a:rPr lang="fr-FR" sz="2000" b="1" dirty="0">
                <a:solidFill>
                  <a:srgbClr val="FF0000"/>
                </a:solidFill>
              </a:rPr>
              <a:t>	</a:t>
            </a:r>
            <a:r>
              <a:rPr lang="fr-FR" sz="2000" dirty="0" smtClean="0"/>
              <a:t>Difficultés respiratoires, quinte de toux.</a:t>
            </a:r>
          </a:p>
          <a:p>
            <a:r>
              <a:rPr lang="fr-FR" sz="2000" dirty="0"/>
              <a:t>	</a:t>
            </a:r>
            <a:r>
              <a:rPr lang="fr-FR" sz="2000" dirty="0" smtClean="0"/>
              <a:t>Crachats sanguins, cyanose.</a:t>
            </a:r>
          </a:p>
          <a:p>
            <a:r>
              <a:rPr lang="fr-FR" sz="2000" dirty="0"/>
              <a:t>	</a:t>
            </a:r>
            <a:r>
              <a:rPr lang="fr-FR" sz="2000" dirty="0" smtClean="0"/>
              <a:t>Crise de type épileptique.</a:t>
            </a:r>
          </a:p>
          <a:p>
            <a:r>
              <a:rPr lang="fr-FR" sz="2000" dirty="0"/>
              <a:t>	</a:t>
            </a:r>
            <a:r>
              <a:rPr lang="fr-FR" sz="2000" dirty="0" smtClean="0"/>
              <a:t>Paralysie, si embolie gazeuse suite à la présence de bulles d’air dans le sang.</a:t>
            </a:r>
          </a:p>
          <a:p>
            <a:r>
              <a:rPr lang="fr-FR" sz="2000" dirty="0"/>
              <a:t>	</a:t>
            </a:r>
            <a:r>
              <a:rPr lang="fr-FR" sz="2000" dirty="0" smtClean="0"/>
              <a:t>Etat de choc, syncope, mort.</a:t>
            </a:r>
          </a:p>
          <a:p>
            <a:endParaRPr lang="fr-FR" sz="2000" dirty="0"/>
          </a:p>
          <a:p>
            <a:r>
              <a:rPr lang="fr-FR" sz="2000" b="1" dirty="0" smtClean="0"/>
              <a:t>C’est le plus grave des accidents mécaniques. Il peut se produire entre 5m et la surface.</a:t>
            </a:r>
            <a:endParaRPr lang="fr-FR" sz="2000" dirty="0" smtClean="0"/>
          </a:p>
          <a:p>
            <a:endParaRPr lang="fr-FR" sz="2000" b="1" dirty="0"/>
          </a:p>
          <a:p>
            <a:endParaRPr lang="fr-FR" sz="2000" dirty="0" smtClean="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543321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27" name="Sous-titre 2"/>
          <p:cNvSpPr txBox="1">
            <a:spLocks/>
          </p:cNvSpPr>
          <p:nvPr/>
        </p:nvSpPr>
        <p:spPr>
          <a:xfrm>
            <a:off x="454720" y="332656"/>
            <a:ext cx="8352928"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l"/>
            <a:endParaRPr lang="fr-FR" sz="2000" dirty="0" smtClean="0">
              <a:solidFill>
                <a:schemeClr val="tx1"/>
              </a:solidFill>
            </a:endParaRPr>
          </a:p>
        </p:txBody>
      </p:sp>
      <p:sp>
        <p:nvSpPr>
          <p:cNvPr id="2" name="Rectangle 1"/>
          <p:cNvSpPr/>
          <p:nvPr/>
        </p:nvSpPr>
        <p:spPr>
          <a:xfrm>
            <a:off x="454714" y="1048377"/>
            <a:ext cx="8124080" cy="4401205"/>
          </a:xfrm>
          <a:prstGeom prst="rect">
            <a:avLst/>
          </a:prstGeom>
        </p:spPr>
        <p:txBody>
          <a:bodyPr wrap="square">
            <a:spAutoFit/>
          </a:bodyPr>
          <a:lstStyle/>
          <a:p>
            <a:pPr algn="ctr"/>
            <a:r>
              <a:rPr lang="fr-FR" sz="2000" b="1" u="sng" dirty="0" smtClean="0">
                <a:solidFill>
                  <a:srgbClr val="FF0000"/>
                </a:solidFill>
              </a:rPr>
              <a:t>Conduite à tenir en cas de surpression pulmonaire:</a:t>
            </a:r>
          </a:p>
          <a:p>
            <a:endParaRPr lang="fr-FR" sz="2000" u="sng" dirty="0"/>
          </a:p>
          <a:p>
            <a:pPr marL="457200" indent="-457200">
              <a:buFont typeface="+mj-lt"/>
              <a:buAutoNum type="arabicParenR"/>
            </a:pPr>
            <a:r>
              <a:rPr lang="fr-FR" sz="2000" dirty="0" smtClean="0"/>
              <a:t>Alerter les secours d’urgence.(</a:t>
            </a:r>
            <a:r>
              <a:rPr lang="fr-FR" sz="2000" b="1" dirty="0" smtClean="0"/>
              <a:t>CROSS, canal 16</a:t>
            </a:r>
            <a:r>
              <a:rPr lang="fr-FR" sz="2000" dirty="0" smtClean="0"/>
              <a:t>)</a:t>
            </a:r>
          </a:p>
          <a:p>
            <a:pPr marL="457200" indent="-457200">
              <a:buFont typeface="+mj-lt"/>
              <a:buAutoNum type="arabicParenR"/>
            </a:pPr>
            <a:r>
              <a:rPr lang="fr-FR" sz="2000" dirty="0" smtClean="0"/>
              <a:t>Déséquiper, mettre au sec, réchauffer et réconforter.</a:t>
            </a:r>
          </a:p>
          <a:p>
            <a:pPr marL="457200" indent="-457200">
              <a:buFont typeface="+mj-lt"/>
              <a:buAutoNum type="arabicParenR"/>
            </a:pPr>
            <a:r>
              <a:rPr lang="fr-FR" sz="2000" dirty="0" smtClean="0"/>
              <a:t>Si la victime est consciente, position demi-assise pour aider à ventiler.</a:t>
            </a:r>
          </a:p>
          <a:p>
            <a:pPr marL="457200" indent="-457200">
              <a:buFont typeface="+mj-lt"/>
              <a:buAutoNum type="arabicParenR"/>
            </a:pPr>
            <a:r>
              <a:rPr lang="fr-FR" sz="2000" dirty="0" smtClean="0"/>
              <a:t>Mettre sous </a:t>
            </a:r>
            <a:r>
              <a:rPr lang="fr-FR" sz="2000" b="1" dirty="0" smtClean="0"/>
              <a:t>O</a:t>
            </a:r>
            <a:r>
              <a:rPr lang="fr-FR" sz="2000" b="1" baseline="-25000" dirty="0" smtClean="0"/>
              <a:t>2</a:t>
            </a:r>
          </a:p>
          <a:p>
            <a:pPr marL="457200" indent="-457200">
              <a:buFont typeface="+mj-lt"/>
              <a:buAutoNum type="arabicParenR"/>
            </a:pPr>
            <a:r>
              <a:rPr lang="fr-FR" sz="2000" dirty="0" smtClean="0"/>
              <a:t>Administrer de l’aspirine (</a:t>
            </a:r>
            <a:r>
              <a:rPr lang="fr-FR" sz="2000" b="1" dirty="0" smtClean="0"/>
              <a:t>0,250g puis même dose une demi-heure plus tard)</a:t>
            </a:r>
          </a:p>
          <a:p>
            <a:pPr marL="457200" indent="-457200">
              <a:buFont typeface="+mj-lt"/>
              <a:buAutoNum type="arabicParenR"/>
            </a:pPr>
            <a:r>
              <a:rPr lang="fr-FR" sz="2000" dirty="0" smtClean="0"/>
              <a:t>Faire boire </a:t>
            </a:r>
            <a:r>
              <a:rPr lang="fr-FR" sz="2000" b="1" dirty="0" smtClean="0"/>
              <a:t>0,5 l</a:t>
            </a:r>
            <a:r>
              <a:rPr lang="fr-FR" sz="2000" dirty="0" smtClean="0"/>
              <a:t> d’eau douce </a:t>
            </a:r>
            <a:r>
              <a:rPr lang="fr-FR" sz="2000" b="1" dirty="0" smtClean="0"/>
              <a:t>toutes les demi-heures</a:t>
            </a:r>
            <a:r>
              <a:rPr lang="fr-FR" sz="2000" dirty="0" smtClean="0"/>
              <a:t>.</a:t>
            </a:r>
          </a:p>
          <a:p>
            <a:pPr marL="457200" indent="-457200">
              <a:buFont typeface="+mj-lt"/>
              <a:buAutoNum type="arabicParenR"/>
            </a:pPr>
            <a:r>
              <a:rPr lang="fr-FR" sz="2000" dirty="0" smtClean="0"/>
              <a:t>Faire uriner si possible.</a:t>
            </a:r>
          </a:p>
          <a:p>
            <a:pPr marL="457200" indent="-457200">
              <a:buFont typeface="+mj-lt"/>
              <a:buAutoNum type="arabicParenR"/>
            </a:pPr>
            <a:r>
              <a:rPr lang="fr-FR" sz="2000" dirty="0" smtClean="0"/>
              <a:t>Mise en caisson de recompression avec assistance cardio-</a:t>
            </a:r>
            <a:r>
              <a:rPr lang="fr-FR" sz="2000" dirty="0" err="1" smtClean="0"/>
              <a:t>respi</a:t>
            </a:r>
            <a:r>
              <a:rPr lang="fr-FR" sz="2000" dirty="0" smtClean="0"/>
              <a:t>.</a:t>
            </a:r>
          </a:p>
          <a:p>
            <a:endParaRPr lang="fr-FR" sz="2000" dirty="0"/>
          </a:p>
          <a:p>
            <a:pPr algn="ctr"/>
            <a:r>
              <a:rPr lang="fr-FR" sz="2000" b="1" dirty="0" smtClean="0">
                <a:solidFill>
                  <a:srgbClr val="FF0000"/>
                </a:solidFill>
              </a:rPr>
              <a:t>IL FAUT ALLER TRES VITE</a:t>
            </a:r>
          </a:p>
          <a:p>
            <a:endParaRPr lang="fr-FR" sz="2000" dirty="0" smtClean="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387968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27" name="Sous-titre 2"/>
          <p:cNvSpPr txBox="1">
            <a:spLocks/>
          </p:cNvSpPr>
          <p:nvPr/>
        </p:nvSpPr>
        <p:spPr>
          <a:xfrm>
            <a:off x="454720" y="332656"/>
            <a:ext cx="8352928"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l"/>
            <a:endParaRPr lang="fr-FR" sz="2000" dirty="0" smtClean="0">
              <a:solidFill>
                <a:schemeClr val="tx1"/>
              </a:solidFill>
            </a:endParaRPr>
          </a:p>
        </p:txBody>
      </p:sp>
      <p:sp>
        <p:nvSpPr>
          <p:cNvPr id="2" name="Rectangle 1"/>
          <p:cNvSpPr/>
          <p:nvPr/>
        </p:nvSpPr>
        <p:spPr>
          <a:xfrm>
            <a:off x="454720" y="476672"/>
            <a:ext cx="8124080" cy="5016758"/>
          </a:xfrm>
          <a:prstGeom prst="rect">
            <a:avLst/>
          </a:prstGeom>
        </p:spPr>
        <p:txBody>
          <a:bodyPr wrap="square">
            <a:spAutoFit/>
          </a:bodyPr>
          <a:lstStyle/>
          <a:p>
            <a:r>
              <a:rPr lang="fr-FR" sz="2000" u="sng" dirty="0" smtClean="0"/>
              <a:t>Prévention:</a:t>
            </a:r>
          </a:p>
          <a:p>
            <a:pPr algn="ctr"/>
            <a:r>
              <a:rPr lang="fr-FR" sz="2000" b="1" dirty="0" smtClean="0">
                <a:solidFill>
                  <a:srgbClr val="FF0000"/>
                </a:solidFill>
              </a:rPr>
              <a:t>EXPIRER EN REMONTANT</a:t>
            </a:r>
          </a:p>
          <a:p>
            <a:pPr algn="ctr"/>
            <a:r>
              <a:rPr lang="fr-FR" sz="2000" b="1" dirty="0" smtClean="0">
                <a:solidFill>
                  <a:srgbClr val="FF0000"/>
                </a:solidFill>
              </a:rPr>
              <a:t>Surtout entre 10m et la surface</a:t>
            </a:r>
          </a:p>
          <a:p>
            <a:pPr algn="ctr"/>
            <a:endParaRPr lang="fr-FR" sz="2000" b="1" dirty="0" smtClean="0"/>
          </a:p>
          <a:p>
            <a:r>
              <a:rPr lang="fr-FR" sz="2000" dirty="0" smtClean="0"/>
              <a:t>	Attention aux RSE dans les 3 derniers mètres.</a:t>
            </a:r>
          </a:p>
          <a:p>
            <a:r>
              <a:rPr lang="fr-FR" sz="2000" b="1" dirty="0">
                <a:solidFill>
                  <a:srgbClr val="FF0000"/>
                </a:solidFill>
              </a:rPr>
              <a:t>	</a:t>
            </a:r>
            <a:r>
              <a:rPr lang="fr-FR" sz="2000" dirty="0" smtClean="0"/>
              <a:t>Maîtriser la RSE à diverses profondeurs.</a:t>
            </a:r>
          </a:p>
          <a:p>
            <a:r>
              <a:rPr lang="fr-FR" sz="2000" dirty="0"/>
              <a:t>	</a:t>
            </a:r>
            <a:r>
              <a:rPr lang="fr-FR" sz="2000" dirty="0" smtClean="0"/>
              <a:t>Laisser libre jeu à la respiration en remontant surtout entre 10m et la surface.</a:t>
            </a:r>
          </a:p>
          <a:p>
            <a:r>
              <a:rPr lang="fr-FR" sz="2000" dirty="0"/>
              <a:t>	</a:t>
            </a:r>
            <a:r>
              <a:rPr lang="fr-FR" sz="2000" dirty="0" smtClean="0"/>
              <a:t>Ne pas donner de l’air à un apnéiste.</a:t>
            </a:r>
          </a:p>
          <a:p>
            <a:r>
              <a:rPr lang="fr-FR" sz="2000" dirty="0"/>
              <a:t>	</a:t>
            </a:r>
            <a:r>
              <a:rPr lang="fr-FR" sz="2000" dirty="0" smtClean="0"/>
              <a:t>Remarque: en présence d’une surpression pulmonaire, il y a souvent un accident de décompression en même temps. Hyperpression alvéolaire et les alvéoles ne jouent plus leur rôle de filtrent de l’azote.</a:t>
            </a:r>
          </a:p>
          <a:p>
            <a:endParaRPr lang="fr-FR" sz="2000" dirty="0"/>
          </a:p>
          <a:p>
            <a:pPr algn="ctr"/>
            <a:r>
              <a:rPr lang="fr-FR" sz="2000" i="1" dirty="0" smtClean="0"/>
              <a:t>« il vaut mieux expirer dans l’eau d’ici que dans l’au-delà !!! »</a:t>
            </a:r>
          </a:p>
          <a:p>
            <a:endParaRPr lang="fr-FR" sz="2000" b="1" dirty="0"/>
          </a:p>
          <a:p>
            <a:endParaRPr lang="fr-FR" sz="2000" dirty="0" smtClean="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536879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27" name="Sous-titre 2"/>
          <p:cNvSpPr txBox="1">
            <a:spLocks/>
          </p:cNvSpPr>
          <p:nvPr/>
        </p:nvSpPr>
        <p:spPr>
          <a:xfrm>
            <a:off x="454720" y="332656"/>
            <a:ext cx="8352928"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l"/>
            <a:endParaRPr lang="fr-FR" sz="2000" dirty="0" smtClean="0">
              <a:solidFill>
                <a:schemeClr val="tx1"/>
              </a:solidFill>
            </a:endParaRPr>
          </a:p>
        </p:txBody>
      </p:sp>
      <p:sp>
        <p:nvSpPr>
          <p:cNvPr id="5" name="Titre 1"/>
          <p:cNvSpPr txBox="1">
            <a:spLocks/>
          </p:cNvSpPr>
          <p:nvPr/>
        </p:nvSpPr>
        <p:spPr>
          <a:xfrm>
            <a:off x="1078102" y="351646"/>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9"/>
              <a:tabLst/>
              <a:defRPr/>
            </a:pPr>
            <a:r>
              <a:rPr lang="fr-FR" sz="2000" b="1" i="1" u="sng" dirty="0" smtClean="0">
                <a:latin typeface="+mj-lt"/>
                <a:ea typeface="+mj-ea"/>
                <a:cs typeface="+mj-cs"/>
              </a:rPr>
              <a:t>Autres accidents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2" name="Rectangle 1"/>
          <p:cNvSpPr/>
          <p:nvPr/>
        </p:nvSpPr>
        <p:spPr>
          <a:xfrm>
            <a:off x="454720" y="980728"/>
            <a:ext cx="8124080" cy="3785652"/>
          </a:xfrm>
          <a:prstGeom prst="rect">
            <a:avLst/>
          </a:prstGeom>
        </p:spPr>
        <p:txBody>
          <a:bodyPr wrap="square">
            <a:spAutoFit/>
          </a:bodyPr>
          <a:lstStyle/>
          <a:p>
            <a:r>
              <a:rPr lang="fr-FR" sz="2000" u="sng" dirty="0" smtClean="0"/>
              <a:t>Le coup de ventouse (squeeze):</a:t>
            </a:r>
          </a:p>
          <a:p>
            <a:r>
              <a:rPr lang="fr-FR" sz="2000" dirty="0" smtClean="0"/>
              <a:t>	Spécifique aux scaphandrier Pieds lourds. Lors d’une descente trop rapide, une dépression se crée dans le casque rigide et le plongeur y est aspiré.</a:t>
            </a:r>
          </a:p>
          <a:p>
            <a:endParaRPr lang="fr-FR" sz="2000" dirty="0" smtClean="0"/>
          </a:p>
          <a:p>
            <a:r>
              <a:rPr lang="fr-FR" sz="2000" u="sng" dirty="0" smtClean="0"/>
              <a:t>La remontée en ballon (Blow-up):</a:t>
            </a:r>
            <a:endParaRPr lang="fr-FR" sz="2000" u="sng" dirty="0"/>
          </a:p>
          <a:p>
            <a:r>
              <a:rPr lang="fr-FR" sz="2000" dirty="0" smtClean="0"/>
              <a:t>	Spécifique </a:t>
            </a:r>
            <a:r>
              <a:rPr lang="fr-FR" sz="2000" dirty="0"/>
              <a:t>aux scaphandrier Pieds </a:t>
            </a:r>
            <a:r>
              <a:rPr lang="fr-FR" sz="2000" dirty="0" smtClean="0"/>
              <a:t>lourds et à Casques et aux porteurs de volumes constants. Lors d’un mauvais fonctionnement des purges, l’air se dilate trop vite à la remontée et le plongeur remonte sans contrôle. Le plongeur se retrouve alors les bras en croix et la tête en bas, sans moyens d’atteindre une purge.</a:t>
            </a:r>
            <a:endParaRPr lang="fr-FR" sz="2000" dirty="0"/>
          </a:p>
          <a:p>
            <a:endParaRPr lang="fr-FR" sz="2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383070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29"/>
            <a:ext cx="5500726" cy="714379"/>
          </a:xfrm>
        </p:spPr>
        <p:txBody>
          <a:bodyPr>
            <a:normAutofit/>
          </a:bodyPr>
          <a:lstStyle/>
          <a:p>
            <a:pPr marL="571500" indent="-571500" algn="l">
              <a:buFont typeface="+mj-lt"/>
              <a:buAutoNum type="romanUcPeriod" startAt="11"/>
            </a:pPr>
            <a:r>
              <a:rPr lang="fr-FR" sz="2800" b="1" u="sng" dirty="0" smtClean="0"/>
              <a:t>LES ACCIDENTS BIOCHIMIQUES</a:t>
            </a:r>
            <a:endParaRPr lang="fr-FR" sz="2800" b="1" u="sng" dirty="0"/>
          </a:p>
        </p:txBody>
      </p:sp>
      <p:sp>
        <p:nvSpPr>
          <p:cNvPr id="3" name="Sous-titre 2"/>
          <p:cNvSpPr>
            <a:spLocks noGrp="1"/>
          </p:cNvSpPr>
          <p:nvPr>
            <p:ph type="subTitle" idx="1"/>
          </p:nvPr>
        </p:nvSpPr>
        <p:spPr>
          <a:xfrm>
            <a:off x="323528" y="1320818"/>
            <a:ext cx="8352928" cy="1748142"/>
          </a:xfrm>
        </p:spPr>
        <p:txBody>
          <a:bodyPr>
            <a:normAutofit/>
          </a:bodyPr>
          <a:lstStyle/>
          <a:p>
            <a:pPr algn="l"/>
            <a:r>
              <a:rPr lang="fr-FR" sz="2000" dirty="0" smtClean="0">
                <a:solidFill>
                  <a:schemeClr val="tx1"/>
                </a:solidFill>
              </a:rPr>
              <a:t>	Les gaz que l’on respire peuvent devenir toxiques dès que leur pression partielle dépasse un certain seuil. Il faut connaître ces limites pour bien prévenir et traiter ces accidents.</a:t>
            </a:r>
          </a:p>
          <a:p>
            <a:pPr algn="l"/>
            <a:r>
              <a:rPr lang="fr-FR" sz="2000" dirty="0">
                <a:solidFill>
                  <a:schemeClr val="tx1"/>
                </a:solidFill>
              </a:rPr>
              <a:t>	</a:t>
            </a:r>
            <a:r>
              <a:rPr lang="fr-FR" sz="2000" dirty="0" smtClean="0">
                <a:solidFill>
                  <a:schemeClr val="tx1"/>
                </a:solidFill>
              </a:rPr>
              <a:t>Il existe des gaz métabolisables: O</a:t>
            </a:r>
            <a:r>
              <a:rPr lang="fr-FR" sz="2000" baseline="-25000" dirty="0" smtClean="0">
                <a:solidFill>
                  <a:schemeClr val="tx1"/>
                </a:solidFill>
              </a:rPr>
              <a:t>2</a:t>
            </a:r>
            <a:r>
              <a:rPr lang="fr-FR" sz="2000" dirty="0" smtClean="0">
                <a:solidFill>
                  <a:schemeClr val="tx1"/>
                </a:solidFill>
              </a:rPr>
              <a:t> et CO</a:t>
            </a:r>
            <a:r>
              <a:rPr lang="fr-FR" sz="2000" baseline="-25000" dirty="0" smtClean="0">
                <a:solidFill>
                  <a:schemeClr val="tx1"/>
                </a:solidFill>
              </a:rPr>
              <a:t>2</a:t>
            </a:r>
            <a:r>
              <a:rPr lang="fr-FR" sz="2000" dirty="0" smtClean="0">
                <a:solidFill>
                  <a:schemeClr val="tx1"/>
                </a:solidFill>
              </a:rPr>
              <a:t>; l’azote servant de transporteur et de diluant.</a:t>
            </a:r>
            <a:endParaRPr lang="fr-FR" sz="2000" dirty="0" smtClean="0">
              <a:solidFill>
                <a:srgbClr val="FF0000"/>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908720"/>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a:tabLst/>
              <a:defRPr/>
            </a:pPr>
            <a:r>
              <a:rPr lang="fr-FR" sz="2000" b="1" i="1" u="sng" dirty="0" smtClean="0">
                <a:latin typeface="+mj-lt"/>
                <a:ea typeface="+mj-ea"/>
                <a:cs typeface="+mj-cs"/>
              </a:rPr>
              <a:t>Justification</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7" name="Titre 1"/>
          <p:cNvSpPr txBox="1">
            <a:spLocks/>
          </p:cNvSpPr>
          <p:nvPr/>
        </p:nvSpPr>
        <p:spPr>
          <a:xfrm>
            <a:off x="1116588" y="2924944"/>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2"/>
              <a:tabLst/>
              <a:defRPr/>
            </a:pPr>
            <a:r>
              <a:rPr lang="fr-FR" sz="2000" b="1" i="1" u="sng" dirty="0" smtClean="0">
                <a:latin typeface="+mj-lt"/>
                <a:ea typeface="+mj-ea"/>
                <a:cs typeface="+mj-cs"/>
              </a:rPr>
              <a:t>L’Oxygène</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8" name="Sous-titre 2"/>
          <p:cNvSpPr txBox="1">
            <a:spLocks/>
          </p:cNvSpPr>
          <p:nvPr/>
        </p:nvSpPr>
        <p:spPr>
          <a:xfrm>
            <a:off x="499595" y="3284984"/>
            <a:ext cx="8352928" cy="3096344"/>
          </a:xfrm>
          <a:prstGeom prst="rect">
            <a:avLst/>
          </a:prstGeom>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a:buFont typeface="+mj-lt"/>
              <a:buAutoNum type="alphaLcParenR"/>
            </a:pPr>
            <a:r>
              <a:rPr lang="fr-FR" sz="2200" b="1" dirty="0" smtClean="0">
                <a:solidFill>
                  <a:schemeClr val="tx1"/>
                </a:solidFill>
              </a:rPr>
              <a:t>L’effet Lorrain-Smith: </a:t>
            </a:r>
            <a:r>
              <a:rPr lang="fr-FR" sz="2200" b="1" dirty="0" err="1" smtClean="0">
                <a:solidFill>
                  <a:schemeClr val="tx1"/>
                </a:solidFill>
              </a:rPr>
              <a:t>Hyperoxie</a:t>
            </a:r>
            <a:r>
              <a:rPr lang="fr-FR" sz="2200" b="1" dirty="0" smtClean="0">
                <a:solidFill>
                  <a:schemeClr val="tx1"/>
                </a:solidFill>
              </a:rPr>
              <a:t> chronique.</a:t>
            </a:r>
          </a:p>
          <a:p>
            <a:pPr algn="l"/>
            <a:r>
              <a:rPr lang="fr-FR" sz="2200" u="sng" dirty="0" smtClean="0">
                <a:solidFill>
                  <a:schemeClr val="tx1"/>
                </a:solidFill>
              </a:rPr>
              <a:t>Cause:</a:t>
            </a:r>
          </a:p>
          <a:p>
            <a:pPr algn="l"/>
            <a:r>
              <a:rPr lang="fr-FR" sz="2200" dirty="0">
                <a:solidFill>
                  <a:schemeClr val="tx1"/>
                </a:solidFill>
              </a:rPr>
              <a:t>	</a:t>
            </a:r>
            <a:r>
              <a:rPr lang="fr-FR" sz="2200" dirty="0" smtClean="0">
                <a:solidFill>
                  <a:srgbClr val="FF0000"/>
                </a:solidFill>
              </a:rPr>
              <a:t>PP O</a:t>
            </a:r>
            <a:r>
              <a:rPr lang="fr-FR" sz="2200" baseline="-25000" dirty="0" smtClean="0">
                <a:solidFill>
                  <a:srgbClr val="FF0000"/>
                </a:solidFill>
              </a:rPr>
              <a:t>2</a:t>
            </a:r>
            <a:r>
              <a:rPr lang="fr-FR" sz="2200" dirty="0" smtClean="0">
                <a:solidFill>
                  <a:srgbClr val="FF0000"/>
                </a:solidFill>
              </a:rPr>
              <a:t> &gt; 0,5 bar pendant plus de 2 heures.</a:t>
            </a:r>
          </a:p>
          <a:p>
            <a:pPr algn="l"/>
            <a:r>
              <a:rPr lang="fr-FR" sz="2200" u="sng" dirty="0" smtClean="0">
                <a:solidFill>
                  <a:schemeClr val="tx1"/>
                </a:solidFill>
              </a:rPr>
              <a:t>Symptômes:</a:t>
            </a:r>
            <a:endParaRPr lang="fr-FR" sz="2200" u="sng" dirty="0">
              <a:solidFill>
                <a:schemeClr val="tx1"/>
              </a:solidFill>
            </a:endParaRPr>
          </a:p>
          <a:p>
            <a:pPr algn="l"/>
            <a:r>
              <a:rPr lang="fr-FR" sz="2200" dirty="0">
                <a:solidFill>
                  <a:schemeClr val="tx1"/>
                </a:solidFill>
              </a:rPr>
              <a:t>	</a:t>
            </a:r>
            <a:r>
              <a:rPr lang="fr-FR" sz="2200" dirty="0" smtClean="0">
                <a:solidFill>
                  <a:schemeClr val="tx1"/>
                </a:solidFill>
              </a:rPr>
              <a:t>Face rose, gênes </a:t>
            </a:r>
            <a:r>
              <a:rPr lang="fr-FR" sz="2200" dirty="0" err="1" smtClean="0">
                <a:solidFill>
                  <a:schemeClr val="tx1"/>
                </a:solidFill>
              </a:rPr>
              <a:t>respi</a:t>
            </a:r>
            <a:r>
              <a:rPr lang="fr-FR" sz="2200" dirty="0" smtClean="0">
                <a:solidFill>
                  <a:schemeClr val="tx1"/>
                </a:solidFill>
              </a:rPr>
              <a:t>, quinte de toux et crachats sanglants.</a:t>
            </a:r>
          </a:p>
          <a:p>
            <a:pPr algn="l"/>
            <a:r>
              <a:rPr lang="fr-FR" sz="2200" dirty="0">
                <a:solidFill>
                  <a:schemeClr val="tx1"/>
                </a:solidFill>
              </a:rPr>
              <a:t>	</a:t>
            </a:r>
            <a:r>
              <a:rPr lang="fr-FR" sz="2200" dirty="0" smtClean="0">
                <a:solidFill>
                  <a:schemeClr val="tx1"/>
                </a:solidFill>
              </a:rPr>
              <a:t>Brûlures alvéolaires, œdème pulmonaire.</a:t>
            </a:r>
          </a:p>
          <a:p>
            <a:pPr algn="l"/>
            <a:r>
              <a:rPr lang="fr-FR" sz="2200" u="sng" dirty="0" smtClean="0">
                <a:solidFill>
                  <a:schemeClr val="tx1"/>
                </a:solidFill>
              </a:rPr>
              <a:t>Conduite à tenir:</a:t>
            </a:r>
            <a:endParaRPr lang="fr-FR" sz="2200" u="sng" dirty="0">
              <a:solidFill>
                <a:schemeClr val="tx1"/>
              </a:solidFill>
            </a:endParaRPr>
          </a:p>
          <a:p>
            <a:pPr algn="l"/>
            <a:r>
              <a:rPr lang="fr-FR" sz="2200" dirty="0" smtClean="0">
                <a:solidFill>
                  <a:schemeClr val="tx1"/>
                </a:solidFill>
              </a:rPr>
              <a:t>	Baisser la PP O</a:t>
            </a:r>
            <a:r>
              <a:rPr lang="fr-FR" sz="2200" baseline="-25000" dirty="0" smtClean="0">
                <a:solidFill>
                  <a:schemeClr val="tx1"/>
                </a:solidFill>
              </a:rPr>
              <a:t>2</a:t>
            </a:r>
            <a:r>
              <a:rPr lang="fr-FR" sz="2200" dirty="0" smtClean="0">
                <a:solidFill>
                  <a:schemeClr val="tx1"/>
                </a:solidFill>
              </a:rPr>
              <a:t> dès les premiers troubles en entrecoupant avec de l’air.</a:t>
            </a:r>
          </a:p>
          <a:p>
            <a:pPr algn="l"/>
            <a:r>
              <a:rPr lang="fr-FR" sz="2200" dirty="0">
                <a:solidFill>
                  <a:schemeClr val="tx1"/>
                </a:solidFill>
              </a:rPr>
              <a:t>	</a:t>
            </a:r>
            <a:r>
              <a:rPr lang="fr-FR" sz="2200" dirty="0" smtClean="0">
                <a:solidFill>
                  <a:schemeClr val="tx1"/>
                </a:solidFill>
              </a:rPr>
              <a:t>Traitement médical</a:t>
            </a:r>
            <a:r>
              <a:rPr lang="fr-FR" sz="2000" dirty="0" smtClean="0">
                <a:solidFill>
                  <a:schemeClr val="tx1"/>
                </a:solidFill>
              </a:rPr>
              <a:t>.</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666761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27" name="Sous-titre 2"/>
          <p:cNvSpPr txBox="1">
            <a:spLocks/>
          </p:cNvSpPr>
          <p:nvPr/>
        </p:nvSpPr>
        <p:spPr>
          <a:xfrm>
            <a:off x="454720" y="332656"/>
            <a:ext cx="8352928"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l"/>
            <a:endParaRPr lang="fr-FR" sz="2000" dirty="0" smtClean="0">
              <a:solidFill>
                <a:schemeClr val="tx1"/>
              </a:solidFill>
            </a:endParaRPr>
          </a:p>
        </p:txBody>
      </p:sp>
      <p:sp>
        <p:nvSpPr>
          <p:cNvPr id="2" name="Rectangle 1"/>
          <p:cNvSpPr/>
          <p:nvPr/>
        </p:nvSpPr>
        <p:spPr>
          <a:xfrm>
            <a:off x="454720" y="476672"/>
            <a:ext cx="8124080" cy="1323439"/>
          </a:xfrm>
          <a:prstGeom prst="rect">
            <a:avLst/>
          </a:prstGeom>
        </p:spPr>
        <p:txBody>
          <a:bodyPr wrap="square">
            <a:spAutoFit/>
          </a:bodyPr>
          <a:lstStyle/>
          <a:p>
            <a:r>
              <a:rPr lang="fr-FR" sz="2000" u="sng" dirty="0" smtClean="0"/>
              <a:t>Prévention:</a:t>
            </a:r>
            <a:endParaRPr lang="fr-FR" sz="2000" b="1" dirty="0" smtClean="0"/>
          </a:p>
          <a:p>
            <a:r>
              <a:rPr lang="fr-FR" sz="2000" dirty="0" smtClean="0"/>
              <a:t>	Ne jamais laisser PPO2 &gt; 0,5 b pendant plus de 2h.</a:t>
            </a:r>
          </a:p>
          <a:p>
            <a:r>
              <a:rPr lang="fr-FR" sz="2000" b="1" dirty="0">
                <a:solidFill>
                  <a:srgbClr val="FF0000"/>
                </a:solidFill>
              </a:rPr>
              <a:t>	</a:t>
            </a:r>
            <a:r>
              <a:rPr lang="fr-FR" sz="2000" dirty="0" smtClean="0"/>
              <a:t>Ceci n’entre pas dans vos prérogatives, cela concerne les plongeurs pro, la plongée aux mélanges. C’est une information.</a:t>
            </a:r>
          </a:p>
        </p:txBody>
      </p:sp>
      <p:sp>
        <p:nvSpPr>
          <p:cNvPr id="5" name="Sous-titre 2"/>
          <p:cNvSpPr txBox="1">
            <a:spLocks/>
          </p:cNvSpPr>
          <p:nvPr/>
        </p:nvSpPr>
        <p:spPr>
          <a:xfrm>
            <a:off x="499595" y="1933842"/>
            <a:ext cx="8352928" cy="4375477"/>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a:buFont typeface="+mj-lt"/>
              <a:buAutoNum type="alphaLcParenR" startAt="2"/>
            </a:pPr>
            <a:r>
              <a:rPr lang="fr-FR" sz="2000" b="1" dirty="0" smtClean="0">
                <a:solidFill>
                  <a:schemeClr val="tx1"/>
                </a:solidFill>
              </a:rPr>
              <a:t>L’effet Paul Bert : </a:t>
            </a:r>
            <a:r>
              <a:rPr lang="fr-FR" sz="2000" b="1" dirty="0" err="1" smtClean="0">
                <a:solidFill>
                  <a:schemeClr val="tx1"/>
                </a:solidFill>
              </a:rPr>
              <a:t>Hyperoxie</a:t>
            </a:r>
            <a:r>
              <a:rPr lang="fr-FR" sz="2000" b="1" dirty="0" smtClean="0">
                <a:solidFill>
                  <a:schemeClr val="tx1"/>
                </a:solidFill>
              </a:rPr>
              <a:t> aigüe.</a:t>
            </a:r>
          </a:p>
          <a:p>
            <a:pPr algn="l"/>
            <a:r>
              <a:rPr lang="fr-FR" sz="2000" dirty="0" smtClean="0">
                <a:solidFill>
                  <a:schemeClr val="tx1"/>
                </a:solidFill>
              </a:rPr>
              <a:t>	c’est une crise neurotoxique ébranlant le système nerveux avec destruction irréversible des cellules nerveuses.</a:t>
            </a:r>
          </a:p>
          <a:p>
            <a:pPr algn="l"/>
            <a:r>
              <a:rPr lang="fr-FR" sz="2000" u="sng" dirty="0" smtClean="0">
                <a:solidFill>
                  <a:schemeClr val="tx1"/>
                </a:solidFill>
              </a:rPr>
              <a:t>Cause:</a:t>
            </a:r>
          </a:p>
          <a:p>
            <a:pPr algn="l"/>
            <a:r>
              <a:rPr lang="fr-FR" sz="2000" dirty="0">
                <a:solidFill>
                  <a:schemeClr val="tx1"/>
                </a:solidFill>
              </a:rPr>
              <a:t>	</a:t>
            </a:r>
            <a:r>
              <a:rPr lang="fr-FR" sz="2000" dirty="0" smtClean="0">
                <a:solidFill>
                  <a:srgbClr val="FF0000"/>
                </a:solidFill>
              </a:rPr>
              <a:t>PP O</a:t>
            </a:r>
            <a:r>
              <a:rPr lang="fr-FR" sz="2000" baseline="-25000" dirty="0" smtClean="0">
                <a:solidFill>
                  <a:srgbClr val="FF0000"/>
                </a:solidFill>
              </a:rPr>
              <a:t>2</a:t>
            </a:r>
            <a:r>
              <a:rPr lang="fr-FR" sz="2000" dirty="0" smtClean="0">
                <a:solidFill>
                  <a:srgbClr val="FF0000"/>
                </a:solidFill>
              </a:rPr>
              <a:t> &gt; 1,6 bars.</a:t>
            </a:r>
          </a:p>
          <a:p>
            <a:pPr algn="l"/>
            <a:r>
              <a:rPr lang="fr-FR" sz="2000" u="sng" dirty="0" smtClean="0">
                <a:solidFill>
                  <a:schemeClr val="tx1"/>
                </a:solidFill>
              </a:rPr>
              <a:t>Symptômes:</a:t>
            </a:r>
            <a:endParaRPr lang="fr-FR" sz="2000" u="sng" dirty="0">
              <a:solidFill>
                <a:schemeClr val="tx1"/>
              </a:solidFill>
            </a:endParaRPr>
          </a:p>
          <a:p>
            <a:pPr algn="l"/>
            <a:r>
              <a:rPr lang="fr-FR" sz="2000" dirty="0">
                <a:solidFill>
                  <a:schemeClr val="tx1"/>
                </a:solidFill>
              </a:rPr>
              <a:t>	</a:t>
            </a:r>
            <a:r>
              <a:rPr lang="fr-FR" sz="2000" dirty="0" smtClean="0">
                <a:solidFill>
                  <a:schemeClr val="tx1"/>
                </a:solidFill>
              </a:rPr>
              <a:t>Face rose, trouble de la vision, contractions musculaires et crampes.</a:t>
            </a:r>
          </a:p>
          <a:p>
            <a:pPr algn="l"/>
            <a:r>
              <a:rPr lang="fr-FR" sz="2000" dirty="0">
                <a:solidFill>
                  <a:schemeClr val="tx1"/>
                </a:solidFill>
              </a:rPr>
              <a:t>	</a:t>
            </a:r>
            <a:r>
              <a:rPr lang="fr-FR" sz="2000" dirty="0" smtClean="0">
                <a:solidFill>
                  <a:schemeClr val="tx1"/>
                </a:solidFill>
              </a:rPr>
              <a:t>Crises d’épilepsie. Secousses musculaires.</a:t>
            </a:r>
          </a:p>
          <a:p>
            <a:pPr algn="l"/>
            <a:r>
              <a:rPr lang="fr-FR" sz="2000" dirty="0">
                <a:solidFill>
                  <a:schemeClr val="tx1"/>
                </a:solidFill>
              </a:rPr>
              <a:t>	</a:t>
            </a:r>
            <a:r>
              <a:rPr lang="fr-FR" sz="2000" dirty="0" smtClean="0">
                <a:solidFill>
                  <a:schemeClr val="tx1"/>
                </a:solidFill>
              </a:rPr>
              <a:t>Perte de connaissance. Inertie. Fatigue.</a:t>
            </a:r>
          </a:p>
          <a:p>
            <a:pPr algn="l"/>
            <a:r>
              <a:rPr lang="fr-FR" sz="2000" u="sng" dirty="0" smtClean="0">
                <a:solidFill>
                  <a:schemeClr val="tx1"/>
                </a:solidFill>
              </a:rPr>
              <a:t>Conduite à tenir:</a:t>
            </a:r>
            <a:endParaRPr lang="fr-FR" sz="2000" u="sng" dirty="0">
              <a:solidFill>
                <a:schemeClr val="tx1"/>
              </a:solidFill>
            </a:endParaRPr>
          </a:p>
          <a:p>
            <a:pPr algn="l"/>
            <a:r>
              <a:rPr lang="fr-FR" sz="2000" dirty="0" smtClean="0">
                <a:solidFill>
                  <a:schemeClr val="tx1"/>
                </a:solidFill>
              </a:rPr>
              <a:t>	Baisser la PP O</a:t>
            </a:r>
            <a:r>
              <a:rPr lang="fr-FR" sz="2000" baseline="-25000" dirty="0" smtClean="0">
                <a:solidFill>
                  <a:schemeClr val="tx1"/>
                </a:solidFill>
              </a:rPr>
              <a:t>2</a:t>
            </a:r>
            <a:r>
              <a:rPr lang="fr-FR" sz="2000" dirty="0" smtClean="0">
                <a:solidFill>
                  <a:schemeClr val="tx1"/>
                </a:solidFill>
              </a:rPr>
              <a:t> donc remonter lentement.</a:t>
            </a:r>
          </a:p>
          <a:p>
            <a:pPr algn="l"/>
            <a:r>
              <a:rPr lang="fr-FR" sz="2000" dirty="0">
                <a:solidFill>
                  <a:schemeClr val="tx1"/>
                </a:solidFill>
              </a:rPr>
              <a:t>	</a:t>
            </a:r>
            <a:r>
              <a:rPr lang="fr-FR" sz="2000" dirty="0" smtClean="0">
                <a:solidFill>
                  <a:schemeClr val="tx1"/>
                </a:solidFill>
              </a:rPr>
              <a:t>Traitement médical.</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5995068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27" name="Sous-titre 2"/>
          <p:cNvSpPr txBox="1">
            <a:spLocks/>
          </p:cNvSpPr>
          <p:nvPr/>
        </p:nvSpPr>
        <p:spPr>
          <a:xfrm>
            <a:off x="454720" y="332656"/>
            <a:ext cx="8352928"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l"/>
            <a:endParaRPr lang="fr-FR" sz="2000" dirty="0" smtClean="0">
              <a:solidFill>
                <a:schemeClr val="tx1"/>
              </a:solidFill>
            </a:endParaRPr>
          </a:p>
        </p:txBody>
      </p:sp>
      <p:sp>
        <p:nvSpPr>
          <p:cNvPr id="2" name="Rectangle 1"/>
          <p:cNvSpPr/>
          <p:nvPr/>
        </p:nvSpPr>
        <p:spPr>
          <a:xfrm>
            <a:off x="454720" y="476672"/>
            <a:ext cx="8124080" cy="1323439"/>
          </a:xfrm>
          <a:prstGeom prst="rect">
            <a:avLst/>
          </a:prstGeom>
        </p:spPr>
        <p:txBody>
          <a:bodyPr wrap="square">
            <a:spAutoFit/>
          </a:bodyPr>
          <a:lstStyle/>
          <a:p>
            <a:r>
              <a:rPr lang="fr-FR" sz="2000" u="sng" dirty="0" smtClean="0"/>
              <a:t>Prévention:</a:t>
            </a:r>
            <a:endParaRPr lang="fr-FR" sz="2000" b="1" dirty="0" smtClean="0"/>
          </a:p>
          <a:p>
            <a:r>
              <a:rPr lang="fr-FR" sz="2000" dirty="0" smtClean="0"/>
              <a:t>	Ne jamais laisser PPO2 &gt; 0,5 b pendant plus de 2h.</a:t>
            </a:r>
          </a:p>
          <a:p>
            <a:r>
              <a:rPr lang="fr-FR" sz="2000" b="1" dirty="0">
                <a:solidFill>
                  <a:srgbClr val="FF0000"/>
                </a:solidFill>
              </a:rPr>
              <a:t>	</a:t>
            </a:r>
            <a:r>
              <a:rPr lang="fr-FR" sz="2000" dirty="0" smtClean="0"/>
              <a:t>Ceci n’entre pas dans vos prérogatives, cela concerne les plongeurs pro, la plongée aux mélanges. C’est une information.</a:t>
            </a:r>
          </a:p>
        </p:txBody>
      </p:sp>
      <p:sp>
        <p:nvSpPr>
          <p:cNvPr id="5" name="Sous-titre 2"/>
          <p:cNvSpPr txBox="1">
            <a:spLocks/>
          </p:cNvSpPr>
          <p:nvPr/>
        </p:nvSpPr>
        <p:spPr>
          <a:xfrm>
            <a:off x="499595" y="2060848"/>
            <a:ext cx="8352928" cy="423146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a:buFont typeface="+mj-lt"/>
              <a:buAutoNum type="alphaLcParenR" startAt="2"/>
            </a:pPr>
            <a:r>
              <a:rPr lang="fr-FR" sz="2000" b="1" dirty="0" smtClean="0">
                <a:solidFill>
                  <a:schemeClr val="tx1"/>
                </a:solidFill>
              </a:rPr>
              <a:t>L’effet Paul Bert : </a:t>
            </a:r>
            <a:r>
              <a:rPr lang="fr-FR" sz="2000" b="1" dirty="0" err="1" smtClean="0">
                <a:solidFill>
                  <a:schemeClr val="tx1"/>
                </a:solidFill>
              </a:rPr>
              <a:t>Hyperoxie</a:t>
            </a:r>
            <a:r>
              <a:rPr lang="fr-FR" sz="2000" b="1" dirty="0" smtClean="0">
                <a:solidFill>
                  <a:schemeClr val="tx1"/>
                </a:solidFill>
              </a:rPr>
              <a:t> aigüe.</a:t>
            </a:r>
          </a:p>
          <a:p>
            <a:pPr algn="l"/>
            <a:r>
              <a:rPr lang="fr-FR" sz="2000" dirty="0" smtClean="0">
                <a:solidFill>
                  <a:schemeClr val="tx1"/>
                </a:solidFill>
              </a:rPr>
              <a:t>	c’est une crise neurotoxique ébranlant le système nerveux avec destruction irréversible des cellules nerveuses.</a:t>
            </a:r>
          </a:p>
          <a:p>
            <a:pPr algn="l"/>
            <a:r>
              <a:rPr lang="fr-FR" sz="2000" u="sng" dirty="0" smtClean="0">
                <a:solidFill>
                  <a:schemeClr val="tx1"/>
                </a:solidFill>
              </a:rPr>
              <a:t>Cause:</a:t>
            </a:r>
          </a:p>
          <a:p>
            <a:pPr algn="l"/>
            <a:r>
              <a:rPr lang="fr-FR" sz="2000" dirty="0">
                <a:solidFill>
                  <a:schemeClr val="tx1"/>
                </a:solidFill>
              </a:rPr>
              <a:t>	</a:t>
            </a:r>
            <a:r>
              <a:rPr lang="fr-FR" sz="2000" dirty="0" smtClean="0">
                <a:solidFill>
                  <a:srgbClr val="FF0000"/>
                </a:solidFill>
              </a:rPr>
              <a:t>PP O</a:t>
            </a:r>
            <a:r>
              <a:rPr lang="fr-FR" sz="2000" baseline="-25000" dirty="0" smtClean="0">
                <a:solidFill>
                  <a:srgbClr val="FF0000"/>
                </a:solidFill>
              </a:rPr>
              <a:t>2</a:t>
            </a:r>
            <a:r>
              <a:rPr lang="fr-FR" sz="2000" dirty="0" smtClean="0">
                <a:solidFill>
                  <a:srgbClr val="FF0000"/>
                </a:solidFill>
              </a:rPr>
              <a:t> &gt; 1,6 bars.</a:t>
            </a:r>
          </a:p>
          <a:p>
            <a:pPr algn="l"/>
            <a:r>
              <a:rPr lang="fr-FR" sz="2000" u="sng" dirty="0" smtClean="0">
                <a:solidFill>
                  <a:schemeClr val="tx1"/>
                </a:solidFill>
              </a:rPr>
              <a:t>Symptômes:</a:t>
            </a:r>
            <a:endParaRPr lang="fr-FR" sz="2000" u="sng" dirty="0">
              <a:solidFill>
                <a:schemeClr val="tx1"/>
              </a:solidFill>
            </a:endParaRPr>
          </a:p>
          <a:p>
            <a:pPr algn="l"/>
            <a:r>
              <a:rPr lang="fr-FR" sz="2000" dirty="0">
                <a:solidFill>
                  <a:schemeClr val="tx1"/>
                </a:solidFill>
              </a:rPr>
              <a:t>	</a:t>
            </a:r>
            <a:r>
              <a:rPr lang="fr-FR" sz="2000" dirty="0" smtClean="0">
                <a:solidFill>
                  <a:schemeClr val="tx1"/>
                </a:solidFill>
              </a:rPr>
              <a:t>Face rose, trouble de la vision, contractions musculaires et crampes.</a:t>
            </a:r>
          </a:p>
          <a:p>
            <a:pPr algn="l"/>
            <a:r>
              <a:rPr lang="fr-FR" sz="2000" dirty="0">
                <a:solidFill>
                  <a:schemeClr val="tx1"/>
                </a:solidFill>
              </a:rPr>
              <a:t>	</a:t>
            </a:r>
            <a:r>
              <a:rPr lang="fr-FR" sz="2000" dirty="0" smtClean="0">
                <a:solidFill>
                  <a:schemeClr val="tx1"/>
                </a:solidFill>
              </a:rPr>
              <a:t>Crises d’épilepsie. Secousses musculaires.</a:t>
            </a:r>
          </a:p>
          <a:p>
            <a:pPr algn="l"/>
            <a:r>
              <a:rPr lang="fr-FR" sz="2000" dirty="0">
                <a:solidFill>
                  <a:schemeClr val="tx1"/>
                </a:solidFill>
              </a:rPr>
              <a:t>	</a:t>
            </a:r>
            <a:r>
              <a:rPr lang="fr-FR" sz="2000" dirty="0" smtClean="0">
                <a:solidFill>
                  <a:schemeClr val="tx1"/>
                </a:solidFill>
              </a:rPr>
              <a:t>Perte de connaissance. Inertie. Fatigue.</a:t>
            </a:r>
          </a:p>
          <a:p>
            <a:pPr algn="l"/>
            <a:r>
              <a:rPr lang="fr-FR" sz="2000" u="sng" dirty="0" smtClean="0">
                <a:solidFill>
                  <a:schemeClr val="tx1"/>
                </a:solidFill>
              </a:rPr>
              <a:t>Conduite à tenir:</a:t>
            </a:r>
            <a:endParaRPr lang="fr-FR" sz="2000" u="sng" dirty="0">
              <a:solidFill>
                <a:schemeClr val="tx1"/>
              </a:solidFill>
            </a:endParaRPr>
          </a:p>
          <a:p>
            <a:pPr algn="l"/>
            <a:r>
              <a:rPr lang="fr-FR" sz="2000" dirty="0" smtClean="0">
                <a:solidFill>
                  <a:schemeClr val="tx1"/>
                </a:solidFill>
              </a:rPr>
              <a:t>	Baisser la PP O</a:t>
            </a:r>
            <a:r>
              <a:rPr lang="fr-FR" sz="2000" baseline="-25000" dirty="0" smtClean="0">
                <a:solidFill>
                  <a:schemeClr val="tx1"/>
                </a:solidFill>
              </a:rPr>
              <a:t>2</a:t>
            </a:r>
            <a:r>
              <a:rPr lang="fr-FR" sz="2000" dirty="0" smtClean="0">
                <a:solidFill>
                  <a:schemeClr val="tx1"/>
                </a:solidFill>
              </a:rPr>
              <a:t> donc remonter lentement.</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133730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27" name="Sous-titre 2"/>
          <p:cNvSpPr txBox="1">
            <a:spLocks/>
          </p:cNvSpPr>
          <p:nvPr/>
        </p:nvSpPr>
        <p:spPr>
          <a:xfrm>
            <a:off x="454720" y="332656"/>
            <a:ext cx="8352928"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l"/>
            <a:endParaRPr lang="fr-FR" sz="2000" dirty="0" smtClean="0">
              <a:solidFill>
                <a:schemeClr val="tx1"/>
              </a:solidFill>
            </a:endParaRPr>
          </a:p>
        </p:txBody>
      </p:sp>
      <p:sp>
        <p:nvSpPr>
          <p:cNvPr id="2" name="Rectangle 1"/>
          <p:cNvSpPr/>
          <p:nvPr/>
        </p:nvSpPr>
        <p:spPr>
          <a:xfrm>
            <a:off x="454720" y="476672"/>
            <a:ext cx="8124080" cy="1015663"/>
          </a:xfrm>
          <a:prstGeom prst="rect">
            <a:avLst/>
          </a:prstGeom>
        </p:spPr>
        <p:txBody>
          <a:bodyPr wrap="square">
            <a:spAutoFit/>
          </a:bodyPr>
          <a:lstStyle/>
          <a:p>
            <a:r>
              <a:rPr lang="fr-FR" sz="2000" u="sng" dirty="0" smtClean="0"/>
              <a:t>Convention:</a:t>
            </a:r>
            <a:endParaRPr lang="fr-FR" sz="2000" b="1" dirty="0" smtClean="0"/>
          </a:p>
          <a:p>
            <a:r>
              <a:rPr lang="fr-FR" sz="2000" dirty="0" smtClean="0"/>
              <a:t>	Plongée à l’oxygène pur limitée à 6m.</a:t>
            </a:r>
          </a:p>
          <a:p>
            <a:r>
              <a:rPr lang="fr-FR" sz="2000" b="1" dirty="0">
                <a:solidFill>
                  <a:srgbClr val="FF0000"/>
                </a:solidFill>
              </a:rPr>
              <a:t>	</a:t>
            </a:r>
            <a:r>
              <a:rPr lang="fr-FR" sz="2000" dirty="0" smtClean="0"/>
              <a:t>Plongée sportive à l’air limitée à 60m.</a:t>
            </a:r>
          </a:p>
        </p:txBody>
      </p:sp>
      <p:sp>
        <p:nvSpPr>
          <p:cNvPr id="5" name="Sous-titre 2"/>
          <p:cNvSpPr txBox="1">
            <a:spLocks/>
          </p:cNvSpPr>
          <p:nvPr/>
        </p:nvSpPr>
        <p:spPr>
          <a:xfrm>
            <a:off x="499595" y="1492335"/>
            <a:ext cx="8352928" cy="481698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a:buFont typeface="+mj-lt"/>
              <a:buAutoNum type="alphaLcParenR" startAt="3"/>
            </a:pPr>
            <a:r>
              <a:rPr lang="fr-FR" sz="2000" b="1" dirty="0" smtClean="0">
                <a:solidFill>
                  <a:schemeClr val="tx1"/>
                </a:solidFill>
              </a:rPr>
              <a:t>Hypoxie - Anoxie</a:t>
            </a:r>
          </a:p>
          <a:p>
            <a:pPr algn="l"/>
            <a:r>
              <a:rPr lang="fr-FR" sz="2000" dirty="0" smtClean="0">
                <a:solidFill>
                  <a:schemeClr val="tx1"/>
                </a:solidFill>
              </a:rPr>
              <a:t>	Ce n’est pas vraiment un accident toxique.</a:t>
            </a:r>
          </a:p>
          <a:p>
            <a:pPr algn="l"/>
            <a:r>
              <a:rPr lang="fr-FR" sz="2000" u="sng" dirty="0" smtClean="0">
                <a:solidFill>
                  <a:schemeClr val="tx1"/>
                </a:solidFill>
              </a:rPr>
              <a:t>Causes:</a:t>
            </a:r>
          </a:p>
          <a:p>
            <a:pPr algn="l"/>
            <a:r>
              <a:rPr lang="fr-FR" sz="2000" dirty="0">
                <a:solidFill>
                  <a:schemeClr val="tx1"/>
                </a:solidFill>
              </a:rPr>
              <a:t>	</a:t>
            </a:r>
            <a:r>
              <a:rPr lang="fr-FR" sz="2000" dirty="0" smtClean="0">
                <a:solidFill>
                  <a:srgbClr val="FF0000"/>
                </a:solidFill>
              </a:rPr>
              <a:t>PP O</a:t>
            </a:r>
            <a:r>
              <a:rPr lang="fr-FR" sz="2000" baseline="-25000" dirty="0" smtClean="0">
                <a:solidFill>
                  <a:srgbClr val="FF0000"/>
                </a:solidFill>
              </a:rPr>
              <a:t>2</a:t>
            </a:r>
            <a:r>
              <a:rPr lang="fr-FR" sz="2000" dirty="0" smtClean="0">
                <a:solidFill>
                  <a:srgbClr val="FF0000"/>
                </a:solidFill>
              </a:rPr>
              <a:t> &lt; 0,17 bar.</a:t>
            </a:r>
            <a:r>
              <a:rPr lang="fr-FR" sz="2000" dirty="0" smtClean="0">
                <a:solidFill>
                  <a:schemeClr val="tx1"/>
                </a:solidFill>
              </a:rPr>
              <a:t> Hypoxie, due à un manque d’oxygène dans les tissus.</a:t>
            </a:r>
          </a:p>
          <a:p>
            <a:pPr algn="l"/>
            <a:r>
              <a:rPr lang="fr-FR" sz="2000" dirty="0" smtClean="0">
                <a:solidFill>
                  <a:srgbClr val="FF0000"/>
                </a:solidFill>
              </a:rPr>
              <a:t>	PP </a:t>
            </a:r>
            <a:r>
              <a:rPr lang="fr-FR" sz="2000" dirty="0">
                <a:solidFill>
                  <a:srgbClr val="FF0000"/>
                </a:solidFill>
              </a:rPr>
              <a:t>O</a:t>
            </a:r>
            <a:r>
              <a:rPr lang="fr-FR" sz="2000" baseline="-25000" dirty="0">
                <a:solidFill>
                  <a:srgbClr val="FF0000"/>
                </a:solidFill>
              </a:rPr>
              <a:t>2</a:t>
            </a:r>
            <a:r>
              <a:rPr lang="fr-FR" sz="2000" dirty="0">
                <a:solidFill>
                  <a:srgbClr val="FF0000"/>
                </a:solidFill>
              </a:rPr>
              <a:t> &lt; </a:t>
            </a:r>
            <a:r>
              <a:rPr lang="fr-FR" sz="2000" dirty="0" smtClean="0">
                <a:solidFill>
                  <a:srgbClr val="FF0000"/>
                </a:solidFill>
              </a:rPr>
              <a:t>0,12 </a:t>
            </a:r>
            <a:r>
              <a:rPr lang="fr-FR" sz="2000" dirty="0">
                <a:solidFill>
                  <a:srgbClr val="FF0000"/>
                </a:solidFill>
              </a:rPr>
              <a:t>bar.</a:t>
            </a:r>
            <a:r>
              <a:rPr lang="fr-FR" sz="2000" dirty="0">
                <a:solidFill>
                  <a:schemeClr val="tx1"/>
                </a:solidFill>
              </a:rPr>
              <a:t> </a:t>
            </a:r>
            <a:r>
              <a:rPr lang="fr-FR" sz="2000" dirty="0" smtClean="0">
                <a:solidFill>
                  <a:schemeClr val="tx1"/>
                </a:solidFill>
              </a:rPr>
              <a:t>Anoxie</a:t>
            </a:r>
            <a:r>
              <a:rPr lang="fr-FR" sz="2000" dirty="0">
                <a:solidFill>
                  <a:schemeClr val="tx1"/>
                </a:solidFill>
              </a:rPr>
              <a:t>, due à </a:t>
            </a:r>
            <a:r>
              <a:rPr lang="fr-FR" sz="2000" dirty="0" smtClean="0">
                <a:solidFill>
                  <a:schemeClr val="tx1"/>
                </a:solidFill>
              </a:rPr>
              <a:t>une absence d’oxygène </a:t>
            </a:r>
            <a:r>
              <a:rPr lang="fr-FR" sz="2000" dirty="0">
                <a:solidFill>
                  <a:schemeClr val="tx1"/>
                </a:solidFill>
              </a:rPr>
              <a:t>dans les tissus.</a:t>
            </a:r>
          </a:p>
          <a:p>
            <a:pPr algn="l"/>
            <a:r>
              <a:rPr lang="fr-FR" sz="2000" dirty="0" smtClean="0">
                <a:solidFill>
                  <a:schemeClr val="tx1"/>
                </a:solidFill>
              </a:rPr>
              <a:t>Ces 2 accidents sont souvent dus aux apnées trop prolongées ou à l’hyperventilation.</a:t>
            </a:r>
          </a:p>
          <a:p>
            <a:pPr algn="l"/>
            <a:r>
              <a:rPr lang="fr-FR" sz="2000" u="sng" dirty="0" smtClean="0">
                <a:solidFill>
                  <a:schemeClr val="tx1"/>
                </a:solidFill>
              </a:rPr>
              <a:t>Symptômes:</a:t>
            </a:r>
            <a:endParaRPr lang="fr-FR" sz="2000" u="sng" dirty="0">
              <a:solidFill>
                <a:schemeClr val="tx1"/>
              </a:solidFill>
            </a:endParaRPr>
          </a:p>
          <a:p>
            <a:pPr algn="l"/>
            <a:r>
              <a:rPr lang="fr-FR" sz="2000" dirty="0">
                <a:solidFill>
                  <a:schemeClr val="tx1"/>
                </a:solidFill>
              </a:rPr>
              <a:t>	</a:t>
            </a:r>
            <a:r>
              <a:rPr lang="fr-FR" sz="2000" dirty="0" smtClean="0">
                <a:solidFill>
                  <a:schemeClr val="tx1"/>
                </a:solidFill>
              </a:rPr>
              <a:t>Accélération du rythme respiratoire et cardiaque.</a:t>
            </a:r>
          </a:p>
          <a:p>
            <a:pPr algn="l"/>
            <a:r>
              <a:rPr lang="fr-FR" sz="2000" dirty="0">
                <a:solidFill>
                  <a:schemeClr val="tx1"/>
                </a:solidFill>
              </a:rPr>
              <a:t>	</a:t>
            </a:r>
            <a:r>
              <a:rPr lang="fr-FR" sz="2000" dirty="0" smtClean="0">
                <a:solidFill>
                  <a:schemeClr val="tx1"/>
                </a:solidFill>
              </a:rPr>
              <a:t>Hallucinations</a:t>
            </a:r>
          </a:p>
          <a:p>
            <a:pPr algn="l"/>
            <a:r>
              <a:rPr lang="fr-FR" sz="2000" dirty="0">
                <a:solidFill>
                  <a:schemeClr val="tx1"/>
                </a:solidFill>
              </a:rPr>
              <a:t>	</a:t>
            </a:r>
            <a:r>
              <a:rPr lang="fr-FR" sz="2000" dirty="0" smtClean="0">
                <a:solidFill>
                  <a:schemeClr val="tx1"/>
                </a:solidFill>
              </a:rPr>
              <a:t>Perte de conscience, collapsus.</a:t>
            </a:r>
          </a:p>
          <a:p>
            <a:pPr algn="l"/>
            <a:r>
              <a:rPr lang="fr-FR" sz="2000" dirty="0" smtClean="0">
                <a:solidFill>
                  <a:schemeClr val="tx1"/>
                </a:solidFill>
              </a:rPr>
              <a:t>	Arrêt respiratoire et cardiaque.</a:t>
            </a:r>
          </a:p>
          <a:p>
            <a:pPr algn="l"/>
            <a:r>
              <a:rPr lang="fr-FR" sz="2000" dirty="0">
                <a:solidFill>
                  <a:schemeClr val="tx1"/>
                </a:solidFill>
              </a:rPr>
              <a:t>	</a:t>
            </a:r>
            <a:r>
              <a:rPr lang="fr-FR" sz="2000" dirty="0" smtClean="0">
                <a:solidFill>
                  <a:schemeClr val="tx1"/>
                </a:solidFill>
              </a:rPr>
              <a:t>Il peut ne pas y avoir de signes avertisseurs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071396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27" name="Sous-titre 2"/>
          <p:cNvSpPr txBox="1">
            <a:spLocks/>
          </p:cNvSpPr>
          <p:nvPr/>
        </p:nvSpPr>
        <p:spPr>
          <a:xfrm>
            <a:off x="454720" y="332656"/>
            <a:ext cx="8352928"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l"/>
            <a:endParaRPr lang="fr-FR" sz="2000" dirty="0" smtClean="0">
              <a:solidFill>
                <a:schemeClr val="tx1"/>
              </a:solidFill>
            </a:endParaRPr>
          </a:p>
        </p:txBody>
      </p:sp>
      <p:sp>
        <p:nvSpPr>
          <p:cNvPr id="2" name="Rectangle 1"/>
          <p:cNvSpPr/>
          <p:nvPr/>
        </p:nvSpPr>
        <p:spPr>
          <a:xfrm>
            <a:off x="454720" y="476672"/>
            <a:ext cx="8124080" cy="3477875"/>
          </a:xfrm>
          <a:prstGeom prst="rect">
            <a:avLst/>
          </a:prstGeom>
        </p:spPr>
        <p:txBody>
          <a:bodyPr wrap="square">
            <a:spAutoFit/>
          </a:bodyPr>
          <a:lstStyle/>
          <a:p>
            <a:r>
              <a:rPr lang="fr-FR" sz="2000" u="sng" dirty="0" smtClean="0"/>
              <a:t>Conduite à tenir:</a:t>
            </a:r>
          </a:p>
          <a:p>
            <a:r>
              <a:rPr lang="fr-FR" sz="2000" dirty="0"/>
              <a:t>	</a:t>
            </a:r>
            <a:r>
              <a:rPr lang="fr-FR" sz="2000" dirty="0" smtClean="0"/>
              <a:t>Augmenter PP O</a:t>
            </a:r>
            <a:r>
              <a:rPr lang="fr-FR" sz="2000" baseline="-25000" dirty="0" smtClean="0"/>
              <a:t>2</a:t>
            </a:r>
            <a:r>
              <a:rPr lang="fr-FR" sz="2000" dirty="0" smtClean="0"/>
              <a:t>, donc remonter.</a:t>
            </a:r>
          </a:p>
          <a:p>
            <a:r>
              <a:rPr lang="fr-FR" sz="2000" dirty="0"/>
              <a:t>	</a:t>
            </a:r>
            <a:r>
              <a:rPr lang="fr-FR" sz="2000" dirty="0" smtClean="0"/>
              <a:t>Oxygénothérapie pour combler la dette d’O</a:t>
            </a:r>
            <a:r>
              <a:rPr lang="fr-FR" sz="2000" baseline="-25000" dirty="0" smtClean="0"/>
              <a:t>2</a:t>
            </a:r>
            <a:r>
              <a:rPr lang="fr-FR" sz="2000" dirty="0" smtClean="0"/>
              <a:t>.</a:t>
            </a:r>
          </a:p>
          <a:p>
            <a:r>
              <a:rPr lang="fr-FR" sz="2000" dirty="0"/>
              <a:t>	</a:t>
            </a:r>
            <a:r>
              <a:rPr lang="fr-FR" sz="2000" dirty="0" smtClean="0"/>
              <a:t>Evacuation et traitement médical.</a:t>
            </a:r>
            <a:endParaRPr lang="fr-FR" sz="2000" dirty="0"/>
          </a:p>
          <a:p>
            <a:endParaRPr lang="fr-FR" sz="2000" u="sng" dirty="0"/>
          </a:p>
          <a:p>
            <a:r>
              <a:rPr lang="fr-FR" sz="2000" u="sng" dirty="0" smtClean="0"/>
              <a:t>Prévention:</a:t>
            </a:r>
            <a:endParaRPr lang="fr-FR" sz="2000" b="1" dirty="0" smtClean="0"/>
          </a:p>
          <a:p>
            <a:r>
              <a:rPr lang="fr-FR" sz="2000" dirty="0" smtClean="0"/>
              <a:t>	Ne jamais laisser PPO2 &lt; 0,17 b.</a:t>
            </a:r>
          </a:p>
          <a:p>
            <a:r>
              <a:rPr lang="fr-FR" sz="2000" dirty="0"/>
              <a:t>	</a:t>
            </a:r>
            <a:r>
              <a:rPr lang="fr-FR" sz="2000" dirty="0" smtClean="0"/>
              <a:t>Ne pas dépasser ses limites en apnée.</a:t>
            </a:r>
          </a:p>
          <a:p>
            <a:r>
              <a:rPr lang="fr-FR" sz="2000" dirty="0"/>
              <a:t>	</a:t>
            </a:r>
            <a:r>
              <a:rPr lang="fr-FR" sz="2000" dirty="0" smtClean="0"/>
              <a:t>Entraînement technique et bonne condition physique.</a:t>
            </a:r>
          </a:p>
          <a:p>
            <a:r>
              <a:rPr lang="fr-FR" sz="2000" b="1" dirty="0">
                <a:solidFill>
                  <a:srgbClr val="FF0000"/>
                </a:solidFill>
              </a:rPr>
              <a:t>	</a:t>
            </a:r>
            <a:r>
              <a:rPr lang="fr-FR" sz="2000" dirty="0" smtClean="0"/>
              <a:t>Ceci n’entre pas dans vos prérogatives, cela concerne les plongeurs pro, l’alpiniste, les apnéistes.</a:t>
            </a:r>
          </a:p>
        </p:txBody>
      </p:sp>
      <p:sp>
        <p:nvSpPr>
          <p:cNvPr id="6" name="Titre 1"/>
          <p:cNvSpPr txBox="1">
            <a:spLocks/>
          </p:cNvSpPr>
          <p:nvPr/>
        </p:nvSpPr>
        <p:spPr>
          <a:xfrm>
            <a:off x="1116588" y="3925726"/>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3"/>
              <a:tabLst/>
              <a:defRPr/>
            </a:pPr>
            <a:r>
              <a:rPr lang="fr-FR" sz="2000" b="1" i="1" u="sng" dirty="0" smtClean="0">
                <a:latin typeface="+mj-lt"/>
                <a:ea typeface="+mj-ea"/>
                <a:cs typeface="+mj-cs"/>
              </a:rPr>
              <a:t>L’Azote: La narcose</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7" name="Sous-titre 2"/>
          <p:cNvSpPr txBox="1">
            <a:spLocks/>
          </p:cNvSpPr>
          <p:nvPr/>
        </p:nvSpPr>
        <p:spPr>
          <a:xfrm>
            <a:off x="502065" y="4354353"/>
            <a:ext cx="8352928" cy="1953257"/>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smtClean="0">
                <a:solidFill>
                  <a:schemeClr val="tx1"/>
                </a:solidFill>
              </a:rPr>
              <a:t>On l’appelle également ivresse des profondeurs</a:t>
            </a:r>
          </a:p>
          <a:p>
            <a:pPr algn="l"/>
            <a:r>
              <a:rPr lang="fr-FR" sz="2000" u="sng" dirty="0" smtClean="0">
                <a:solidFill>
                  <a:schemeClr val="tx1"/>
                </a:solidFill>
              </a:rPr>
              <a:t>Causes:</a:t>
            </a:r>
          </a:p>
          <a:p>
            <a:pPr algn="l"/>
            <a:r>
              <a:rPr lang="fr-FR" sz="2000" dirty="0">
                <a:solidFill>
                  <a:schemeClr val="tx1"/>
                </a:solidFill>
              </a:rPr>
              <a:t>	</a:t>
            </a:r>
            <a:r>
              <a:rPr lang="fr-FR" sz="2000" dirty="0" smtClean="0">
                <a:solidFill>
                  <a:schemeClr val="tx1"/>
                </a:solidFill>
              </a:rPr>
              <a:t>Encore mal définies, mais lié au </a:t>
            </a:r>
            <a:r>
              <a:rPr lang="fr-FR" sz="2000" dirty="0" smtClean="0">
                <a:solidFill>
                  <a:srgbClr val="FF0000"/>
                </a:solidFill>
              </a:rPr>
              <a:t>seuil de toxicité de l’azote</a:t>
            </a:r>
            <a:r>
              <a:rPr lang="fr-FR" sz="2000" dirty="0" smtClean="0">
                <a:solidFill>
                  <a:schemeClr val="tx1"/>
                </a:solidFill>
              </a:rPr>
              <a:t>.</a:t>
            </a:r>
          </a:p>
          <a:p>
            <a:pPr algn="l"/>
            <a:r>
              <a:rPr lang="fr-FR" sz="2000" dirty="0">
                <a:solidFill>
                  <a:schemeClr val="tx1"/>
                </a:solidFill>
              </a:rPr>
              <a:t>	</a:t>
            </a:r>
            <a:r>
              <a:rPr lang="fr-FR" sz="2000" dirty="0" smtClean="0">
                <a:solidFill>
                  <a:schemeClr val="tx1"/>
                </a:solidFill>
              </a:rPr>
              <a:t>Il est très variable. En général entre </a:t>
            </a:r>
            <a:r>
              <a:rPr lang="fr-FR" sz="2000" dirty="0" smtClean="0">
                <a:solidFill>
                  <a:srgbClr val="FF0000"/>
                </a:solidFill>
              </a:rPr>
              <a:t>3,6 et 6,3 bars</a:t>
            </a:r>
            <a:r>
              <a:rPr lang="fr-FR" sz="2000" dirty="0" smtClean="0">
                <a:solidFill>
                  <a:schemeClr val="tx1"/>
                </a:solidFill>
              </a:rPr>
              <a:t>, dépend de l’accoutumance du plongeur.</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582699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116632"/>
            <a:ext cx="8643998" cy="6264696"/>
          </a:xfrm>
        </p:spPr>
        <p:txBody>
          <a:bodyPr>
            <a:normAutofit fontScale="85000" lnSpcReduction="10000"/>
          </a:bodyPr>
          <a:lstStyle/>
          <a:p>
            <a:pPr marL="457200" indent="-457200" algn="just">
              <a:buFont typeface="+mj-lt"/>
              <a:buAutoNum type="alphaLcParenR" startAt="3"/>
            </a:pPr>
            <a:r>
              <a:rPr lang="fr-FR" sz="2000" b="1" dirty="0" smtClean="0">
                <a:solidFill>
                  <a:schemeClr val="tx1"/>
                </a:solidFill>
              </a:rPr>
              <a:t>L’absorption</a:t>
            </a:r>
          </a:p>
          <a:p>
            <a:pPr algn="just"/>
            <a:r>
              <a:rPr lang="fr-FR" sz="2000" dirty="0">
                <a:solidFill>
                  <a:schemeClr val="tx1"/>
                </a:solidFill>
              </a:rPr>
              <a:t>	</a:t>
            </a:r>
            <a:r>
              <a:rPr lang="fr-FR" sz="2000" dirty="0" smtClean="0">
                <a:solidFill>
                  <a:schemeClr val="tx1"/>
                </a:solidFill>
              </a:rPr>
              <a:t>L’eau absorbe l’intensité lumineuse et les couleurs</a:t>
            </a:r>
          </a:p>
          <a:p>
            <a:pPr algn="just"/>
            <a:endParaRPr lang="fr-FR" sz="2000" b="1" dirty="0">
              <a:solidFill>
                <a:schemeClr val="tx1"/>
              </a:solidFill>
            </a:endParaRPr>
          </a:p>
          <a:p>
            <a:pPr algn="just"/>
            <a:endParaRPr lang="fr-FR" sz="2000" b="1" dirty="0" smtClean="0">
              <a:solidFill>
                <a:schemeClr val="tx1"/>
              </a:solidFill>
            </a:endParaRPr>
          </a:p>
          <a:p>
            <a:pPr algn="just"/>
            <a:endParaRPr lang="fr-FR" sz="2000" b="1" dirty="0" smtClean="0">
              <a:solidFill>
                <a:schemeClr val="tx1"/>
              </a:solidFill>
            </a:endParaRPr>
          </a:p>
          <a:p>
            <a:pPr algn="just"/>
            <a:endParaRPr lang="fr-FR" sz="2000" b="1" dirty="0">
              <a:solidFill>
                <a:schemeClr val="tx1"/>
              </a:solidFill>
            </a:endParaRPr>
          </a:p>
          <a:p>
            <a:pPr algn="just"/>
            <a:endParaRPr lang="fr-FR" sz="2000" b="1" dirty="0" smtClean="0">
              <a:solidFill>
                <a:schemeClr val="tx1"/>
              </a:solidFill>
            </a:endParaRPr>
          </a:p>
          <a:p>
            <a:pPr algn="just"/>
            <a:endParaRPr lang="fr-FR" sz="2000" b="1" dirty="0">
              <a:solidFill>
                <a:schemeClr val="tx1"/>
              </a:solidFill>
            </a:endParaRPr>
          </a:p>
          <a:p>
            <a:pPr algn="just"/>
            <a:endParaRPr lang="fr-FR" sz="2000" b="1" dirty="0" smtClean="0">
              <a:solidFill>
                <a:schemeClr val="tx1"/>
              </a:solidFill>
            </a:endParaRPr>
          </a:p>
          <a:p>
            <a:pPr algn="just"/>
            <a:endParaRPr lang="fr-FR" sz="2000" b="1" dirty="0" smtClean="0">
              <a:solidFill>
                <a:schemeClr val="tx1"/>
              </a:solidFill>
            </a:endParaRPr>
          </a:p>
          <a:p>
            <a:pPr algn="just"/>
            <a:endParaRPr lang="fr-FR" sz="2000" b="1" dirty="0">
              <a:solidFill>
                <a:schemeClr val="tx1"/>
              </a:solidFill>
            </a:endParaRPr>
          </a:p>
          <a:p>
            <a:pPr algn="just"/>
            <a:endParaRPr lang="fr-FR" sz="2000" b="1" dirty="0" smtClean="0">
              <a:solidFill>
                <a:schemeClr val="tx1"/>
              </a:solidFill>
            </a:endParaRPr>
          </a:p>
          <a:p>
            <a:pPr algn="just"/>
            <a:endParaRPr lang="fr-FR" sz="2000" b="1" dirty="0">
              <a:solidFill>
                <a:schemeClr val="tx1"/>
              </a:solidFill>
            </a:endParaRPr>
          </a:p>
          <a:p>
            <a:pPr algn="just"/>
            <a:endParaRPr lang="fr-FR" sz="2000" b="1" dirty="0" smtClean="0">
              <a:solidFill>
                <a:schemeClr val="tx1"/>
              </a:solidFill>
            </a:endParaRPr>
          </a:p>
          <a:p>
            <a:pPr algn="just"/>
            <a:endParaRPr lang="fr-FR" sz="2000" b="1" dirty="0" smtClean="0">
              <a:solidFill>
                <a:schemeClr val="tx1"/>
              </a:solidFill>
            </a:endParaRPr>
          </a:p>
          <a:p>
            <a:pPr algn="just"/>
            <a:endParaRPr lang="fr-FR" sz="2000" b="1" dirty="0">
              <a:solidFill>
                <a:schemeClr val="tx1"/>
              </a:solidFill>
            </a:endParaRPr>
          </a:p>
          <a:p>
            <a:pPr algn="just"/>
            <a:endParaRPr lang="fr-FR" sz="2000" b="1" dirty="0" smtClean="0">
              <a:solidFill>
                <a:schemeClr val="tx1"/>
              </a:solidFill>
            </a:endParaRPr>
          </a:p>
          <a:p>
            <a:pPr algn="just"/>
            <a:endParaRPr lang="fr-FR" sz="2000" b="1" dirty="0" smtClean="0">
              <a:solidFill>
                <a:schemeClr val="tx1"/>
              </a:solidFill>
            </a:endParaRPr>
          </a:p>
          <a:p>
            <a:pPr marL="457200" lvl="0" indent="-457200" algn="just">
              <a:buFont typeface="+mj-lt"/>
              <a:buAutoNum type="alphaLcParenR" startAt="4"/>
            </a:pPr>
            <a:r>
              <a:rPr lang="fr-FR" sz="2000" b="1" dirty="0">
                <a:solidFill>
                  <a:prstClr val="black"/>
                </a:solidFill>
              </a:rPr>
              <a:t>La </a:t>
            </a:r>
            <a:r>
              <a:rPr lang="fr-FR" sz="2000" b="1" dirty="0" smtClean="0">
                <a:solidFill>
                  <a:prstClr val="black"/>
                </a:solidFill>
              </a:rPr>
              <a:t>diffusion</a:t>
            </a:r>
            <a:endParaRPr lang="fr-FR" sz="2000" b="1" dirty="0">
              <a:solidFill>
                <a:prstClr val="black"/>
              </a:solidFill>
            </a:endParaRPr>
          </a:p>
          <a:p>
            <a:pPr algn="just"/>
            <a:r>
              <a:rPr lang="fr-FR" sz="2000" b="1" dirty="0" smtClean="0">
                <a:solidFill>
                  <a:schemeClr val="tx1"/>
                </a:solidFill>
              </a:rPr>
              <a:t>	</a:t>
            </a:r>
            <a:r>
              <a:rPr lang="fr-FR" sz="2000" dirty="0" smtClean="0">
                <a:solidFill>
                  <a:schemeClr val="tx1"/>
                </a:solidFill>
              </a:rPr>
              <a:t>Elle est due à la réfraction et à la réflexion sur les particules en suspension. </a:t>
            </a:r>
          </a:p>
          <a:p>
            <a:pPr algn="just"/>
            <a:r>
              <a:rPr lang="fr-FR" sz="2000" dirty="0">
                <a:solidFill>
                  <a:schemeClr val="tx1"/>
                </a:solidFill>
              </a:rPr>
              <a:t>	</a:t>
            </a:r>
            <a:r>
              <a:rPr lang="fr-FR" sz="2000" dirty="0" smtClean="0">
                <a:solidFill>
                  <a:schemeClr val="tx1"/>
                </a:solidFill>
              </a:rPr>
              <a:t>L’effet d’une lampe en eau trouble est le même qu’un phare dans un brouillard.</a:t>
            </a: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901794827"/>
              </p:ext>
            </p:extLst>
          </p:nvPr>
        </p:nvGraphicFramePr>
        <p:xfrm>
          <a:off x="899592" y="764704"/>
          <a:ext cx="7272807" cy="4393916"/>
        </p:xfrm>
        <a:graphic>
          <a:graphicData uri="http://schemas.openxmlformats.org/drawingml/2006/table">
            <a:tbl>
              <a:tblPr firstRow="1" bandRow="1">
                <a:tableStyleId>{5C22544A-7EE6-4342-B048-85BDC9FD1C3A}</a:tableStyleId>
              </a:tblPr>
              <a:tblGrid>
                <a:gridCol w="2424269"/>
                <a:gridCol w="2424269"/>
                <a:gridCol w="2424269"/>
              </a:tblGrid>
              <a:tr h="707066">
                <a:tc>
                  <a:txBody>
                    <a:bodyPr/>
                    <a:lstStyle/>
                    <a:p>
                      <a:pPr algn="ctr"/>
                      <a:r>
                        <a:rPr lang="fr-FR" dirty="0" smtClean="0">
                          <a:solidFill>
                            <a:schemeClr val="tx1"/>
                          </a:solidFill>
                        </a:rPr>
                        <a:t>PROFONDEUR</a:t>
                      </a:r>
                      <a:endParaRPr lang="fr-FR" dirty="0">
                        <a:solidFill>
                          <a:schemeClr val="tx1"/>
                        </a:solidFill>
                      </a:endParaRPr>
                    </a:p>
                  </a:txBody>
                  <a:tcPr/>
                </a:tc>
                <a:tc>
                  <a:txBody>
                    <a:bodyPr/>
                    <a:lstStyle/>
                    <a:p>
                      <a:pPr algn="ctr"/>
                      <a:r>
                        <a:rPr lang="fr-FR" dirty="0" smtClean="0">
                          <a:solidFill>
                            <a:schemeClr val="tx1"/>
                          </a:solidFill>
                        </a:rPr>
                        <a:t>INTENSITE LUMINEUSE</a:t>
                      </a:r>
                      <a:endParaRPr lang="fr-FR" dirty="0">
                        <a:solidFill>
                          <a:schemeClr val="tx1"/>
                        </a:solidFill>
                      </a:endParaRPr>
                    </a:p>
                  </a:txBody>
                  <a:tcPr/>
                </a:tc>
                <a:tc>
                  <a:txBody>
                    <a:bodyPr/>
                    <a:lstStyle/>
                    <a:p>
                      <a:pPr algn="ctr"/>
                      <a:r>
                        <a:rPr lang="fr-FR" dirty="0" smtClean="0">
                          <a:solidFill>
                            <a:schemeClr val="tx1"/>
                          </a:solidFill>
                        </a:rPr>
                        <a:t>DISPARITION DES COULEURS</a:t>
                      </a:r>
                      <a:endParaRPr lang="fr-FR" dirty="0">
                        <a:solidFill>
                          <a:schemeClr val="tx1"/>
                        </a:solidFill>
                      </a:endParaRPr>
                    </a:p>
                  </a:txBody>
                  <a:tcPr/>
                </a:tc>
              </a:tr>
              <a:tr h="409650">
                <a:tc>
                  <a:txBody>
                    <a:bodyPr/>
                    <a:lstStyle/>
                    <a:p>
                      <a:pPr algn="ctr"/>
                      <a:r>
                        <a:rPr lang="fr-FR" dirty="0" smtClean="0">
                          <a:solidFill>
                            <a:schemeClr val="tx1"/>
                          </a:solidFill>
                        </a:rPr>
                        <a:t>Surface</a:t>
                      </a:r>
                      <a:endParaRPr lang="fr-FR"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100 %</a:t>
                      </a:r>
                    </a:p>
                  </a:txBody>
                  <a:tcPr/>
                </a:tc>
                <a:tc>
                  <a:txBody>
                    <a:bodyPr/>
                    <a:lstStyle/>
                    <a:p>
                      <a:pPr algn="ctr"/>
                      <a:endParaRPr lang="fr-FR" dirty="0">
                        <a:solidFill>
                          <a:schemeClr val="tx1"/>
                        </a:solidFill>
                      </a:endParaRPr>
                    </a:p>
                  </a:txBody>
                  <a:tcPr/>
                </a:tc>
              </a:tr>
              <a:tr h="409650">
                <a:tc>
                  <a:txBody>
                    <a:bodyPr/>
                    <a:lstStyle/>
                    <a:p>
                      <a:pPr algn="ctr"/>
                      <a:r>
                        <a:rPr lang="fr-FR" dirty="0" smtClean="0">
                          <a:solidFill>
                            <a:schemeClr val="tx1"/>
                          </a:solidFill>
                        </a:rPr>
                        <a:t>1</a:t>
                      </a:r>
                      <a:r>
                        <a:rPr lang="fr-FR" baseline="0" dirty="0" smtClean="0">
                          <a:solidFill>
                            <a:schemeClr val="tx1"/>
                          </a:solidFill>
                        </a:rPr>
                        <a:t> m</a:t>
                      </a:r>
                      <a:endParaRPr lang="fr-FR"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40 %</a:t>
                      </a:r>
                    </a:p>
                  </a:txBody>
                  <a:tcPr/>
                </a:tc>
                <a:tc>
                  <a:txBody>
                    <a:bodyPr/>
                    <a:lstStyle/>
                    <a:p>
                      <a:pPr algn="ctr"/>
                      <a:r>
                        <a:rPr lang="fr-FR" dirty="0" smtClean="0">
                          <a:solidFill>
                            <a:schemeClr val="tx1"/>
                          </a:solidFill>
                        </a:rPr>
                        <a:t>Infrarouge</a:t>
                      </a:r>
                      <a:endParaRPr lang="fr-FR" dirty="0">
                        <a:solidFill>
                          <a:schemeClr val="tx1"/>
                        </a:solidFill>
                      </a:endParaRPr>
                    </a:p>
                  </a:txBody>
                  <a:tcPr/>
                </a:tc>
              </a:tr>
              <a:tr h="409650">
                <a:tc>
                  <a:txBody>
                    <a:bodyPr/>
                    <a:lstStyle/>
                    <a:p>
                      <a:pPr algn="ctr"/>
                      <a:r>
                        <a:rPr lang="fr-FR" dirty="0" smtClean="0">
                          <a:solidFill>
                            <a:schemeClr val="tx1"/>
                          </a:solidFill>
                        </a:rPr>
                        <a:t>2 m</a:t>
                      </a:r>
                      <a:endParaRPr lang="fr-FR" dirty="0">
                        <a:solidFill>
                          <a:schemeClr val="tx1"/>
                        </a:solidFill>
                      </a:endParaRPr>
                    </a:p>
                  </a:txBody>
                  <a:tcPr/>
                </a:tc>
                <a:tc>
                  <a:txBody>
                    <a:bodyPr/>
                    <a:lstStyle/>
                    <a:p>
                      <a:pPr algn="ctr"/>
                      <a:endParaRPr lang="fr-FR" dirty="0">
                        <a:solidFill>
                          <a:schemeClr val="tx1"/>
                        </a:solidFill>
                      </a:endParaRPr>
                    </a:p>
                  </a:txBody>
                  <a:tcPr/>
                </a:tc>
                <a:tc>
                  <a:txBody>
                    <a:bodyPr/>
                    <a:lstStyle/>
                    <a:p>
                      <a:pPr algn="ctr"/>
                      <a:r>
                        <a:rPr lang="fr-FR" dirty="0" smtClean="0">
                          <a:solidFill>
                            <a:schemeClr val="tx1"/>
                          </a:solidFill>
                        </a:rPr>
                        <a:t>Rouge modifié</a:t>
                      </a:r>
                      <a:endParaRPr lang="fr-FR" dirty="0">
                        <a:solidFill>
                          <a:schemeClr val="tx1"/>
                        </a:solidFill>
                      </a:endParaRPr>
                    </a:p>
                  </a:txBody>
                  <a:tcPr/>
                </a:tc>
              </a:tr>
              <a:tr h="409650">
                <a:tc>
                  <a:txBody>
                    <a:bodyPr/>
                    <a:lstStyle/>
                    <a:p>
                      <a:pPr algn="ctr"/>
                      <a:r>
                        <a:rPr lang="fr-FR" dirty="0" smtClean="0">
                          <a:solidFill>
                            <a:schemeClr val="tx1"/>
                          </a:solidFill>
                        </a:rPr>
                        <a:t>5 m</a:t>
                      </a:r>
                      <a:endParaRPr lang="fr-FR" dirty="0">
                        <a:solidFill>
                          <a:schemeClr val="tx1"/>
                        </a:solidFill>
                      </a:endParaRPr>
                    </a:p>
                  </a:txBody>
                  <a:tcPr/>
                </a:tc>
                <a:tc>
                  <a:txBody>
                    <a:bodyPr/>
                    <a:lstStyle/>
                    <a:p>
                      <a:pPr algn="ctr"/>
                      <a:endParaRPr lang="fr-FR" dirty="0">
                        <a:solidFill>
                          <a:schemeClr val="tx1"/>
                        </a:solidFill>
                      </a:endParaRPr>
                    </a:p>
                  </a:txBody>
                  <a:tcPr/>
                </a:tc>
                <a:tc>
                  <a:txBody>
                    <a:bodyPr/>
                    <a:lstStyle/>
                    <a:p>
                      <a:pPr algn="ctr"/>
                      <a:r>
                        <a:rPr lang="fr-FR" dirty="0" smtClean="0">
                          <a:solidFill>
                            <a:schemeClr val="tx1"/>
                          </a:solidFill>
                        </a:rPr>
                        <a:t>Rouge</a:t>
                      </a:r>
                      <a:endParaRPr lang="fr-FR" dirty="0">
                        <a:solidFill>
                          <a:schemeClr val="tx1"/>
                        </a:solidFill>
                      </a:endParaRPr>
                    </a:p>
                  </a:txBody>
                  <a:tcPr/>
                </a:tc>
              </a:tr>
              <a:tr h="409650">
                <a:tc>
                  <a:txBody>
                    <a:bodyPr/>
                    <a:lstStyle/>
                    <a:p>
                      <a:pPr algn="ctr"/>
                      <a:r>
                        <a:rPr lang="fr-FR" dirty="0" smtClean="0">
                          <a:solidFill>
                            <a:schemeClr val="tx1"/>
                          </a:solidFill>
                        </a:rPr>
                        <a:t>10 à 15 m</a:t>
                      </a:r>
                      <a:endParaRPr lang="fr-FR"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14 %</a:t>
                      </a:r>
                    </a:p>
                  </a:txBody>
                  <a:tcPr/>
                </a:tc>
                <a:tc>
                  <a:txBody>
                    <a:bodyPr/>
                    <a:lstStyle/>
                    <a:p>
                      <a:pPr algn="ctr"/>
                      <a:r>
                        <a:rPr lang="fr-FR" dirty="0" smtClean="0">
                          <a:solidFill>
                            <a:schemeClr val="tx1"/>
                          </a:solidFill>
                        </a:rPr>
                        <a:t>Orangé</a:t>
                      </a:r>
                      <a:endParaRPr lang="fr-FR" dirty="0">
                        <a:solidFill>
                          <a:schemeClr val="tx1"/>
                        </a:solidFill>
                      </a:endParaRPr>
                    </a:p>
                  </a:txBody>
                  <a:tcPr/>
                </a:tc>
              </a:tr>
              <a:tr h="409650">
                <a:tc>
                  <a:txBody>
                    <a:bodyPr/>
                    <a:lstStyle/>
                    <a:p>
                      <a:pPr algn="ctr"/>
                      <a:r>
                        <a:rPr lang="fr-FR" dirty="0" smtClean="0">
                          <a:solidFill>
                            <a:schemeClr val="tx1"/>
                          </a:solidFill>
                        </a:rPr>
                        <a:t>15 à 25 m</a:t>
                      </a:r>
                      <a:endParaRPr lang="fr-FR" dirty="0">
                        <a:solidFill>
                          <a:schemeClr val="tx1"/>
                        </a:solidFill>
                      </a:endParaRPr>
                    </a:p>
                  </a:txBody>
                  <a:tcPr/>
                </a:tc>
                <a:tc>
                  <a:txBody>
                    <a:bodyPr/>
                    <a:lstStyle/>
                    <a:p>
                      <a:pPr algn="ctr"/>
                      <a:r>
                        <a:rPr lang="fr-FR" dirty="0" smtClean="0">
                          <a:solidFill>
                            <a:schemeClr val="tx1"/>
                          </a:solidFill>
                        </a:rPr>
                        <a:t>7 %</a:t>
                      </a:r>
                      <a:endParaRPr lang="fr-FR" dirty="0">
                        <a:solidFill>
                          <a:schemeClr val="tx1"/>
                        </a:solidFill>
                      </a:endParaRPr>
                    </a:p>
                  </a:txBody>
                  <a:tcPr/>
                </a:tc>
                <a:tc>
                  <a:txBody>
                    <a:bodyPr/>
                    <a:lstStyle/>
                    <a:p>
                      <a:pPr algn="ctr"/>
                      <a:r>
                        <a:rPr lang="fr-FR" dirty="0" smtClean="0">
                          <a:solidFill>
                            <a:schemeClr val="tx1"/>
                          </a:solidFill>
                        </a:rPr>
                        <a:t>Jaune</a:t>
                      </a:r>
                      <a:endParaRPr lang="fr-FR" dirty="0">
                        <a:solidFill>
                          <a:schemeClr val="tx1"/>
                        </a:solidFill>
                      </a:endParaRPr>
                    </a:p>
                  </a:txBody>
                  <a:tcPr/>
                </a:tc>
              </a:tr>
              <a:tr h="409650">
                <a:tc>
                  <a:txBody>
                    <a:bodyPr/>
                    <a:lstStyle/>
                    <a:p>
                      <a:pPr algn="ctr"/>
                      <a:r>
                        <a:rPr lang="fr-FR" dirty="0" smtClean="0">
                          <a:solidFill>
                            <a:schemeClr val="tx1"/>
                          </a:solidFill>
                        </a:rPr>
                        <a:t>25 à 60 m</a:t>
                      </a:r>
                      <a:endParaRPr lang="fr-FR" dirty="0">
                        <a:solidFill>
                          <a:schemeClr val="tx1"/>
                        </a:solidFill>
                      </a:endParaRPr>
                    </a:p>
                  </a:txBody>
                  <a:tcPr/>
                </a:tc>
                <a:tc>
                  <a:txBody>
                    <a:bodyPr/>
                    <a:lstStyle/>
                    <a:p>
                      <a:pPr algn="ctr"/>
                      <a:r>
                        <a:rPr lang="fr-FR" dirty="0" smtClean="0">
                          <a:solidFill>
                            <a:schemeClr val="tx1"/>
                          </a:solidFill>
                        </a:rPr>
                        <a:t>1,5 %</a:t>
                      </a:r>
                      <a:endParaRPr lang="fr-FR" dirty="0">
                        <a:solidFill>
                          <a:schemeClr val="tx1"/>
                        </a:solidFill>
                      </a:endParaRPr>
                    </a:p>
                  </a:txBody>
                  <a:tcPr/>
                </a:tc>
                <a:tc>
                  <a:txBody>
                    <a:bodyPr/>
                    <a:lstStyle/>
                    <a:p>
                      <a:pPr algn="ctr"/>
                      <a:r>
                        <a:rPr lang="fr-FR" dirty="0" smtClean="0">
                          <a:solidFill>
                            <a:schemeClr val="tx1"/>
                          </a:solidFill>
                        </a:rPr>
                        <a:t>Violet et bleu-vert</a:t>
                      </a:r>
                      <a:endParaRPr lang="fr-FR" dirty="0">
                        <a:solidFill>
                          <a:schemeClr val="tx1"/>
                        </a:solidFill>
                      </a:endParaRPr>
                    </a:p>
                  </a:txBody>
                  <a:tcPr/>
                </a:tc>
              </a:tr>
              <a:tr h="409650">
                <a:tc>
                  <a:txBody>
                    <a:bodyPr/>
                    <a:lstStyle/>
                    <a:p>
                      <a:pPr algn="ctr"/>
                      <a:r>
                        <a:rPr lang="fr-FR" dirty="0" smtClean="0">
                          <a:solidFill>
                            <a:schemeClr val="tx1"/>
                          </a:solidFill>
                        </a:rPr>
                        <a:t>Vers 70 m</a:t>
                      </a:r>
                      <a:endParaRPr lang="fr-FR" dirty="0">
                        <a:solidFill>
                          <a:schemeClr val="tx1"/>
                        </a:solidFill>
                      </a:endParaRPr>
                    </a:p>
                  </a:txBody>
                  <a:tcPr/>
                </a:tc>
                <a:tc>
                  <a:txBody>
                    <a:bodyPr/>
                    <a:lstStyle/>
                    <a:p>
                      <a:pPr algn="ctr"/>
                      <a:r>
                        <a:rPr lang="fr-FR" dirty="0" smtClean="0">
                          <a:solidFill>
                            <a:schemeClr val="tx1"/>
                          </a:solidFill>
                        </a:rPr>
                        <a:t>1 %</a:t>
                      </a:r>
                      <a:endParaRPr lang="fr-FR" dirty="0">
                        <a:solidFill>
                          <a:schemeClr val="tx1"/>
                        </a:solidFill>
                      </a:endParaRPr>
                    </a:p>
                  </a:txBody>
                  <a:tcPr/>
                </a:tc>
                <a:tc>
                  <a:txBody>
                    <a:bodyPr/>
                    <a:lstStyle/>
                    <a:p>
                      <a:pPr algn="ctr"/>
                      <a:r>
                        <a:rPr lang="fr-FR" dirty="0" smtClean="0">
                          <a:solidFill>
                            <a:schemeClr val="tx1"/>
                          </a:solidFill>
                        </a:rPr>
                        <a:t>Monochrome</a:t>
                      </a:r>
                      <a:endParaRPr lang="fr-FR" dirty="0">
                        <a:solidFill>
                          <a:schemeClr val="tx1"/>
                        </a:solidFill>
                      </a:endParaRPr>
                    </a:p>
                  </a:txBody>
                  <a:tcPr/>
                </a:tc>
              </a:tr>
              <a:tr h="409650">
                <a:tc>
                  <a:txBody>
                    <a:bodyPr/>
                    <a:lstStyle/>
                    <a:p>
                      <a:pPr algn="ctr"/>
                      <a:r>
                        <a:rPr lang="fr-FR" dirty="0" smtClean="0">
                          <a:solidFill>
                            <a:schemeClr val="tx1"/>
                          </a:solidFill>
                        </a:rPr>
                        <a:t>400 à 500 m</a:t>
                      </a:r>
                      <a:endParaRPr lang="fr-FR" dirty="0">
                        <a:solidFill>
                          <a:schemeClr val="tx1"/>
                        </a:solidFill>
                      </a:endParaRPr>
                    </a:p>
                  </a:txBody>
                  <a:tcPr/>
                </a:tc>
                <a:tc gridSpan="2">
                  <a:txBody>
                    <a:bodyPr/>
                    <a:lstStyle/>
                    <a:p>
                      <a:pPr algn="ctr"/>
                      <a:r>
                        <a:rPr lang="fr-FR" dirty="0" smtClean="0">
                          <a:solidFill>
                            <a:schemeClr val="tx1"/>
                          </a:solidFill>
                        </a:rPr>
                        <a:t>Noir total</a:t>
                      </a:r>
                      <a:endParaRPr lang="fr-FR" dirty="0">
                        <a:solidFill>
                          <a:schemeClr val="tx1"/>
                        </a:solidFill>
                      </a:endParaRPr>
                    </a:p>
                  </a:txBody>
                  <a:tcPr/>
                </a:tc>
                <a:tc hMerge="1">
                  <a:txBody>
                    <a:bodyPr/>
                    <a:lstStyle/>
                    <a:p>
                      <a:pPr algn="ctr"/>
                      <a:endParaRPr lang="fr-FR" dirty="0">
                        <a:solidFill>
                          <a:schemeClr val="tx1"/>
                        </a:solidFill>
                      </a:endParaRPr>
                    </a:p>
                  </a:txBody>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6787849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27" name="Sous-titre 2"/>
          <p:cNvSpPr txBox="1">
            <a:spLocks/>
          </p:cNvSpPr>
          <p:nvPr/>
        </p:nvSpPr>
        <p:spPr>
          <a:xfrm>
            <a:off x="454720" y="332656"/>
            <a:ext cx="8352928"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l"/>
            <a:endParaRPr lang="fr-FR" sz="2000" dirty="0" smtClean="0">
              <a:solidFill>
                <a:schemeClr val="tx1"/>
              </a:solidFill>
            </a:endParaRPr>
          </a:p>
        </p:txBody>
      </p:sp>
      <p:sp>
        <p:nvSpPr>
          <p:cNvPr id="7" name="Sous-titre 2"/>
          <p:cNvSpPr txBox="1">
            <a:spLocks/>
          </p:cNvSpPr>
          <p:nvPr/>
        </p:nvSpPr>
        <p:spPr>
          <a:xfrm>
            <a:off x="502065" y="332657"/>
            <a:ext cx="8352928" cy="5974954"/>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a:solidFill>
                  <a:schemeClr val="tx1"/>
                </a:solidFill>
              </a:rPr>
              <a:t>	</a:t>
            </a:r>
            <a:r>
              <a:rPr lang="fr-FR" sz="2000" dirty="0" smtClean="0">
                <a:solidFill>
                  <a:schemeClr val="tx1"/>
                </a:solidFill>
              </a:rPr>
              <a:t>On considère qu’à partir de 60m tout le monde est plus ou moins narcosé.</a:t>
            </a:r>
          </a:p>
          <a:p>
            <a:pPr algn="l"/>
            <a:r>
              <a:rPr lang="fr-FR" sz="2000" dirty="0" smtClean="0">
                <a:solidFill>
                  <a:schemeClr val="tx1"/>
                </a:solidFill>
              </a:rPr>
              <a:t>	L’augmentation de PP CO</a:t>
            </a:r>
            <a:r>
              <a:rPr lang="fr-FR" sz="2000" baseline="-25000" dirty="0" smtClean="0">
                <a:solidFill>
                  <a:schemeClr val="tx1"/>
                </a:solidFill>
              </a:rPr>
              <a:t>2</a:t>
            </a:r>
            <a:r>
              <a:rPr lang="fr-FR" sz="2000" dirty="0" smtClean="0">
                <a:solidFill>
                  <a:schemeClr val="tx1"/>
                </a:solidFill>
              </a:rPr>
              <a:t> dans les poumons est un facteur très aggravant.</a:t>
            </a:r>
          </a:p>
          <a:p>
            <a:pPr algn="l"/>
            <a:r>
              <a:rPr lang="fr-FR" sz="2000" dirty="0">
                <a:solidFill>
                  <a:schemeClr val="tx1"/>
                </a:solidFill>
              </a:rPr>
              <a:t>	</a:t>
            </a:r>
            <a:r>
              <a:rPr lang="fr-FR" sz="2000" dirty="0" smtClean="0">
                <a:solidFill>
                  <a:schemeClr val="tx1"/>
                </a:solidFill>
              </a:rPr>
              <a:t>Descente dans le bleu trop rapide (+ de 25 à 30 m/min)</a:t>
            </a:r>
          </a:p>
          <a:p>
            <a:pPr algn="l"/>
            <a:r>
              <a:rPr lang="fr-FR" sz="2000" dirty="0">
                <a:solidFill>
                  <a:schemeClr val="tx1"/>
                </a:solidFill>
              </a:rPr>
              <a:t>	</a:t>
            </a:r>
            <a:r>
              <a:rPr lang="fr-FR" sz="2000" dirty="0" smtClean="0">
                <a:solidFill>
                  <a:schemeClr val="tx1"/>
                </a:solidFill>
              </a:rPr>
              <a:t>Palmage intense au fond.</a:t>
            </a:r>
          </a:p>
          <a:p>
            <a:pPr algn="l"/>
            <a:r>
              <a:rPr lang="fr-FR" sz="2000" dirty="0">
                <a:solidFill>
                  <a:schemeClr val="tx1"/>
                </a:solidFill>
              </a:rPr>
              <a:t>	</a:t>
            </a:r>
            <a:r>
              <a:rPr lang="fr-FR" sz="2000" dirty="0" smtClean="0">
                <a:solidFill>
                  <a:schemeClr val="tx1"/>
                </a:solidFill>
              </a:rPr>
              <a:t>Mauvaise forme physique et psychique.</a:t>
            </a:r>
          </a:p>
          <a:p>
            <a:pPr algn="l"/>
            <a:endParaRPr lang="fr-FR" sz="2000" dirty="0">
              <a:solidFill>
                <a:schemeClr val="tx1"/>
              </a:solidFill>
            </a:endParaRPr>
          </a:p>
          <a:p>
            <a:pPr algn="l"/>
            <a:r>
              <a:rPr lang="fr-FR" sz="2000" u="sng" dirty="0" smtClean="0">
                <a:solidFill>
                  <a:schemeClr val="tx1"/>
                </a:solidFill>
              </a:rPr>
              <a:t>Symptômes:</a:t>
            </a:r>
          </a:p>
          <a:p>
            <a:pPr algn="l"/>
            <a:r>
              <a:rPr lang="fr-FR" sz="2000" dirty="0">
                <a:solidFill>
                  <a:schemeClr val="tx1"/>
                </a:solidFill>
              </a:rPr>
              <a:t>	</a:t>
            </a:r>
            <a:r>
              <a:rPr lang="fr-FR" sz="2000" dirty="0" smtClean="0">
                <a:solidFill>
                  <a:schemeClr val="tx1"/>
                </a:solidFill>
              </a:rPr>
              <a:t>Euphorie. (chante dans l’embout, désir de descendre plus profond, de rester plus longtemps)</a:t>
            </a:r>
          </a:p>
          <a:p>
            <a:pPr algn="l"/>
            <a:r>
              <a:rPr lang="fr-FR" sz="2000" dirty="0">
                <a:solidFill>
                  <a:schemeClr val="tx1"/>
                </a:solidFill>
              </a:rPr>
              <a:t>	A</a:t>
            </a:r>
            <a:r>
              <a:rPr lang="fr-FR" sz="2000" dirty="0" smtClean="0">
                <a:solidFill>
                  <a:schemeClr val="tx1"/>
                </a:solidFill>
              </a:rPr>
              <a:t>nxiété. (crainte de ne plus remonter)</a:t>
            </a:r>
          </a:p>
          <a:p>
            <a:pPr algn="l"/>
            <a:r>
              <a:rPr lang="fr-FR" sz="2000" dirty="0">
                <a:solidFill>
                  <a:schemeClr val="tx1"/>
                </a:solidFill>
              </a:rPr>
              <a:t>	</a:t>
            </a:r>
            <a:r>
              <a:rPr lang="fr-FR" sz="2000" dirty="0" smtClean="0">
                <a:solidFill>
                  <a:schemeClr val="tx1"/>
                </a:solidFill>
              </a:rPr>
              <a:t>Agressivité. (repousse le coéquipier violemment)</a:t>
            </a:r>
          </a:p>
          <a:p>
            <a:pPr algn="l"/>
            <a:r>
              <a:rPr lang="fr-FR" sz="2000" dirty="0">
                <a:solidFill>
                  <a:schemeClr val="tx1"/>
                </a:solidFill>
              </a:rPr>
              <a:t>	</a:t>
            </a:r>
            <a:r>
              <a:rPr lang="fr-FR" sz="2000" dirty="0" smtClean="0">
                <a:solidFill>
                  <a:schemeClr val="tx1"/>
                </a:solidFill>
              </a:rPr>
              <a:t>Lenteur de réaction, de raisonnement.</a:t>
            </a:r>
          </a:p>
          <a:p>
            <a:pPr algn="l"/>
            <a:r>
              <a:rPr lang="fr-FR" sz="2000" dirty="0">
                <a:solidFill>
                  <a:schemeClr val="tx1"/>
                </a:solidFill>
              </a:rPr>
              <a:t>	</a:t>
            </a:r>
            <a:r>
              <a:rPr lang="fr-FR" sz="2000" dirty="0" smtClean="0">
                <a:solidFill>
                  <a:schemeClr val="tx1"/>
                </a:solidFill>
              </a:rPr>
              <a:t>gestes répétitifs.</a:t>
            </a:r>
          </a:p>
          <a:p>
            <a:pPr algn="l"/>
            <a:r>
              <a:rPr lang="fr-FR" sz="2000" dirty="0">
                <a:solidFill>
                  <a:schemeClr val="tx1"/>
                </a:solidFill>
              </a:rPr>
              <a:t>	</a:t>
            </a:r>
            <a:r>
              <a:rPr lang="fr-FR" sz="2000" dirty="0" smtClean="0">
                <a:solidFill>
                  <a:schemeClr val="tx1"/>
                </a:solidFill>
              </a:rPr>
              <a:t>Perte de mémoire, du temps.</a:t>
            </a:r>
          </a:p>
          <a:p>
            <a:pPr algn="l"/>
            <a:r>
              <a:rPr lang="fr-FR" sz="2000" dirty="0">
                <a:solidFill>
                  <a:schemeClr val="tx1"/>
                </a:solidFill>
              </a:rPr>
              <a:t>	</a:t>
            </a:r>
            <a:r>
              <a:rPr lang="fr-FR" sz="2000" dirty="0" smtClean="0">
                <a:solidFill>
                  <a:schemeClr val="tx1"/>
                </a:solidFill>
              </a:rPr>
              <a:t>Diminution du champ visuel. (effet tunnel)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698183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27" name="Sous-titre 2"/>
          <p:cNvSpPr txBox="1">
            <a:spLocks/>
          </p:cNvSpPr>
          <p:nvPr/>
        </p:nvSpPr>
        <p:spPr>
          <a:xfrm>
            <a:off x="454720" y="332656"/>
            <a:ext cx="8352928"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l"/>
            <a:endParaRPr lang="fr-FR" sz="2000" dirty="0" smtClean="0">
              <a:solidFill>
                <a:schemeClr val="tx1"/>
              </a:solidFill>
            </a:endParaRPr>
          </a:p>
        </p:txBody>
      </p:sp>
      <p:sp>
        <p:nvSpPr>
          <p:cNvPr id="7" name="Sous-titre 2"/>
          <p:cNvSpPr txBox="1">
            <a:spLocks/>
          </p:cNvSpPr>
          <p:nvPr/>
        </p:nvSpPr>
        <p:spPr>
          <a:xfrm>
            <a:off x="502065" y="332657"/>
            <a:ext cx="8352928" cy="597495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a:solidFill>
                  <a:schemeClr val="tx1"/>
                </a:solidFill>
              </a:rPr>
              <a:t>	</a:t>
            </a:r>
            <a:r>
              <a:rPr lang="fr-FR" sz="2000" dirty="0" smtClean="0">
                <a:solidFill>
                  <a:schemeClr val="tx1"/>
                </a:solidFill>
              </a:rPr>
              <a:t>Gestes inconsidérés, générateurs de panique ou noyade. (lâcher du détendeur)</a:t>
            </a:r>
          </a:p>
          <a:p>
            <a:pPr algn="l"/>
            <a:r>
              <a:rPr lang="fr-FR" sz="2000" dirty="0">
                <a:solidFill>
                  <a:schemeClr val="tx1"/>
                </a:solidFill>
              </a:rPr>
              <a:t>	</a:t>
            </a:r>
            <a:r>
              <a:rPr lang="fr-FR" sz="2000" dirty="0" smtClean="0">
                <a:solidFill>
                  <a:schemeClr val="tx1"/>
                </a:solidFill>
              </a:rPr>
              <a:t>Perte de connaissance.</a:t>
            </a:r>
          </a:p>
          <a:p>
            <a:pPr algn="l"/>
            <a:r>
              <a:rPr lang="fr-FR" sz="2000" dirty="0">
                <a:solidFill>
                  <a:schemeClr val="tx1"/>
                </a:solidFill>
              </a:rPr>
              <a:t>	</a:t>
            </a:r>
            <a:r>
              <a:rPr lang="fr-FR" sz="2000" dirty="0" smtClean="0">
                <a:solidFill>
                  <a:schemeClr val="tx1"/>
                </a:solidFill>
              </a:rPr>
              <a:t>troubles semblables aux effets de la drogue.</a:t>
            </a:r>
          </a:p>
          <a:p>
            <a:pPr algn="l"/>
            <a:endParaRPr lang="fr-FR" sz="2000" dirty="0">
              <a:solidFill>
                <a:schemeClr val="tx1"/>
              </a:solidFill>
            </a:endParaRPr>
          </a:p>
          <a:p>
            <a:pPr algn="l"/>
            <a:r>
              <a:rPr lang="fr-FR" sz="2000" u="sng" dirty="0" smtClean="0">
                <a:solidFill>
                  <a:schemeClr val="tx1"/>
                </a:solidFill>
              </a:rPr>
              <a:t>Conduite à tenir:</a:t>
            </a:r>
            <a:endParaRPr lang="fr-FR" sz="2000" dirty="0" smtClean="0">
              <a:solidFill>
                <a:schemeClr val="tx1"/>
              </a:solidFill>
            </a:endParaRPr>
          </a:p>
          <a:p>
            <a:pPr algn="l"/>
            <a:r>
              <a:rPr lang="fr-FR" sz="2000" dirty="0" smtClean="0">
                <a:solidFill>
                  <a:schemeClr val="tx1"/>
                </a:solidFill>
              </a:rPr>
              <a:t>	Baisser PP N</a:t>
            </a:r>
            <a:r>
              <a:rPr lang="fr-FR" sz="2000" baseline="-25000" dirty="0" smtClean="0">
                <a:solidFill>
                  <a:schemeClr val="tx1"/>
                </a:solidFill>
              </a:rPr>
              <a:t>2</a:t>
            </a:r>
            <a:r>
              <a:rPr lang="fr-FR" sz="2000" dirty="0" smtClean="0">
                <a:solidFill>
                  <a:schemeClr val="tx1"/>
                </a:solidFill>
              </a:rPr>
              <a:t> en remontant. Si les symptômes ont disparu, continuer sans redescendre. Sinon on remonte en surface.</a:t>
            </a:r>
          </a:p>
          <a:p>
            <a:pPr algn="l"/>
            <a:r>
              <a:rPr lang="fr-FR" sz="2000" dirty="0">
                <a:solidFill>
                  <a:schemeClr val="tx1"/>
                </a:solidFill>
              </a:rPr>
              <a:t>	</a:t>
            </a:r>
            <a:r>
              <a:rPr lang="fr-FR" sz="2000" dirty="0" smtClean="0">
                <a:solidFill>
                  <a:schemeClr val="tx1"/>
                </a:solidFill>
              </a:rPr>
              <a:t>Traiter les conséquences.</a:t>
            </a:r>
          </a:p>
          <a:p>
            <a:pPr algn="l"/>
            <a:endParaRPr lang="fr-FR" sz="2000" dirty="0">
              <a:solidFill>
                <a:schemeClr val="tx1"/>
              </a:solidFill>
            </a:endParaRPr>
          </a:p>
          <a:p>
            <a:pPr algn="l"/>
            <a:r>
              <a:rPr lang="fr-FR" sz="2000" u="sng" dirty="0" smtClean="0">
                <a:solidFill>
                  <a:schemeClr val="tx1"/>
                </a:solidFill>
              </a:rPr>
              <a:t>Prévention:</a:t>
            </a:r>
            <a:endParaRPr lang="fr-FR" sz="2000" dirty="0" smtClean="0">
              <a:solidFill>
                <a:schemeClr val="tx1"/>
              </a:solidFill>
            </a:endParaRPr>
          </a:p>
          <a:p>
            <a:pPr algn="l"/>
            <a:r>
              <a:rPr lang="fr-FR" sz="2000" dirty="0">
                <a:solidFill>
                  <a:schemeClr val="tx1"/>
                </a:solidFill>
              </a:rPr>
              <a:t>	</a:t>
            </a:r>
            <a:r>
              <a:rPr lang="fr-FR" sz="2000" dirty="0" smtClean="0">
                <a:solidFill>
                  <a:schemeClr val="tx1"/>
                </a:solidFill>
              </a:rPr>
              <a:t>Pas de plongée profonde si on est fatigué ou anxieux.</a:t>
            </a:r>
          </a:p>
          <a:p>
            <a:pPr algn="l"/>
            <a:r>
              <a:rPr lang="fr-FR" sz="2000" dirty="0">
                <a:solidFill>
                  <a:schemeClr val="tx1"/>
                </a:solidFill>
              </a:rPr>
              <a:t>	</a:t>
            </a:r>
            <a:r>
              <a:rPr lang="fr-FR" sz="2000" dirty="0" smtClean="0">
                <a:solidFill>
                  <a:schemeClr val="tx1"/>
                </a:solidFill>
              </a:rPr>
              <a:t>Dès 30m, observer et surveiller sa palanquée.</a:t>
            </a:r>
          </a:p>
          <a:p>
            <a:pPr algn="l"/>
            <a:r>
              <a:rPr lang="fr-FR" sz="2000" dirty="0">
                <a:solidFill>
                  <a:schemeClr val="tx1"/>
                </a:solidFill>
              </a:rPr>
              <a:t>	</a:t>
            </a:r>
            <a:r>
              <a:rPr lang="fr-FR" sz="2000" dirty="0" smtClean="0">
                <a:solidFill>
                  <a:schemeClr val="tx1"/>
                </a:solidFill>
              </a:rPr>
              <a:t>Connaître ses limites, ne pas faire d’effort en profondeur.</a:t>
            </a:r>
          </a:p>
          <a:p>
            <a:pPr algn="l"/>
            <a:r>
              <a:rPr lang="fr-FR" sz="2000" dirty="0">
                <a:solidFill>
                  <a:schemeClr val="tx1"/>
                </a:solidFill>
              </a:rPr>
              <a:t>	</a:t>
            </a:r>
            <a:r>
              <a:rPr lang="fr-FR" sz="2000" dirty="0" smtClean="0">
                <a:solidFill>
                  <a:schemeClr val="tx1"/>
                </a:solidFill>
              </a:rPr>
              <a:t>Eviter les descentes trop rapides.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080486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27" name="Sous-titre 2"/>
          <p:cNvSpPr txBox="1">
            <a:spLocks/>
          </p:cNvSpPr>
          <p:nvPr/>
        </p:nvSpPr>
        <p:spPr>
          <a:xfrm>
            <a:off x="454720" y="332656"/>
            <a:ext cx="8352928"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l"/>
            <a:endParaRPr lang="fr-FR" sz="2000" dirty="0" smtClean="0">
              <a:solidFill>
                <a:schemeClr val="tx1"/>
              </a:solidFill>
            </a:endParaRPr>
          </a:p>
        </p:txBody>
      </p:sp>
      <p:sp>
        <p:nvSpPr>
          <p:cNvPr id="6" name="Titre 1"/>
          <p:cNvSpPr txBox="1">
            <a:spLocks/>
          </p:cNvSpPr>
          <p:nvPr/>
        </p:nvSpPr>
        <p:spPr>
          <a:xfrm>
            <a:off x="1043608" y="332656"/>
            <a:ext cx="3929090" cy="428627"/>
          </a:xfrm>
          <a:prstGeom prst="rect">
            <a:avLst/>
          </a:prstGeom>
        </p:spPr>
        <p:txBody>
          <a:bodyPr vert="horz" lIns="91440" tIns="45720" rIns="91440" bIns="45720" rtlCol="0" anchor="ctr">
            <a:normAutofit fontScale="900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4"/>
              <a:tabLst/>
              <a:defRPr/>
            </a:pPr>
            <a:r>
              <a:rPr lang="fr-FR" sz="2000" b="1" i="1" u="sng" dirty="0" smtClean="0">
                <a:latin typeface="+mj-lt"/>
                <a:ea typeface="+mj-ea"/>
                <a:cs typeface="+mj-cs"/>
              </a:rPr>
              <a:t>Le gaz carbonique: L’hypercapnie</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7" name="Sous-titre 2"/>
          <p:cNvSpPr txBox="1">
            <a:spLocks/>
          </p:cNvSpPr>
          <p:nvPr/>
        </p:nvSpPr>
        <p:spPr>
          <a:xfrm>
            <a:off x="502065" y="761283"/>
            <a:ext cx="8352928" cy="5546327"/>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u="sng" dirty="0" smtClean="0">
                <a:solidFill>
                  <a:schemeClr val="tx1"/>
                </a:solidFill>
              </a:rPr>
              <a:t>Causes:</a:t>
            </a:r>
          </a:p>
          <a:p>
            <a:pPr algn="l"/>
            <a:r>
              <a:rPr lang="fr-FR" sz="2000" dirty="0">
                <a:solidFill>
                  <a:schemeClr val="tx1"/>
                </a:solidFill>
              </a:rPr>
              <a:t>	</a:t>
            </a:r>
            <a:r>
              <a:rPr lang="fr-FR" sz="2000" dirty="0" smtClean="0">
                <a:solidFill>
                  <a:schemeClr val="tx1"/>
                </a:solidFill>
              </a:rPr>
              <a:t>Augmentation de PP CO</a:t>
            </a:r>
            <a:r>
              <a:rPr lang="fr-FR" sz="2000" baseline="-25000" dirty="0" smtClean="0">
                <a:solidFill>
                  <a:schemeClr val="tx1"/>
                </a:solidFill>
              </a:rPr>
              <a:t>2</a:t>
            </a:r>
            <a:r>
              <a:rPr lang="fr-FR" sz="2000" dirty="0" smtClean="0">
                <a:solidFill>
                  <a:schemeClr val="tx1"/>
                </a:solidFill>
              </a:rPr>
              <a:t>; Le </a:t>
            </a:r>
            <a:r>
              <a:rPr lang="fr-FR" sz="2000" dirty="0" smtClean="0">
                <a:solidFill>
                  <a:srgbClr val="FF0000"/>
                </a:solidFill>
              </a:rPr>
              <a:t>seuil de toxicité du CO</a:t>
            </a:r>
            <a:r>
              <a:rPr lang="fr-FR" sz="2000" baseline="-25000" dirty="0" smtClean="0">
                <a:solidFill>
                  <a:srgbClr val="FF0000"/>
                </a:solidFill>
              </a:rPr>
              <a:t>2</a:t>
            </a:r>
            <a:r>
              <a:rPr lang="fr-FR" sz="2000" dirty="0" smtClean="0">
                <a:solidFill>
                  <a:schemeClr val="tx1"/>
                </a:solidFill>
              </a:rPr>
              <a:t> en mélange est de </a:t>
            </a:r>
            <a:r>
              <a:rPr lang="fr-FR" sz="2000" dirty="0" smtClean="0">
                <a:solidFill>
                  <a:srgbClr val="FF0000"/>
                </a:solidFill>
              </a:rPr>
              <a:t>0,03 bar</a:t>
            </a:r>
            <a:r>
              <a:rPr lang="fr-FR" sz="2000" dirty="0" smtClean="0">
                <a:solidFill>
                  <a:schemeClr val="tx1"/>
                </a:solidFill>
              </a:rPr>
              <a:t>. (théorie 990m). En réalité, c’est le seul gaz que l’organisme produit. C’est le plus toxique, il faut l’éliminer sous peine d’augmenter sa pression partielle.</a:t>
            </a:r>
          </a:p>
          <a:p>
            <a:pPr algn="l"/>
            <a:endParaRPr lang="fr-FR" sz="2000" dirty="0">
              <a:solidFill>
                <a:schemeClr val="tx1"/>
              </a:solidFill>
            </a:endParaRPr>
          </a:p>
          <a:p>
            <a:pPr algn="l"/>
            <a:endParaRPr lang="fr-FR" sz="2000" dirty="0" smtClean="0">
              <a:solidFill>
                <a:schemeClr val="tx1"/>
              </a:solidFill>
            </a:endParaRPr>
          </a:p>
          <a:p>
            <a:pPr algn="l"/>
            <a:endParaRPr lang="fr-FR" sz="2000" dirty="0">
              <a:solidFill>
                <a:schemeClr val="tx1"/>
              </a:solidFill>
            </a:endParaRPr>
          </a:p>
          <a:p>
            <a:pPr algn="l"/>
            <a:endParaRPr lang="fr-FR" sz="2000" dirty="0" smtClean="0">
              <a:solidFill>
                <a:schemeClr val="tx1"/>
              </a:solidFill>
            </a:endParaRPr>
          </a:p>
          <a:p>
            <a:pPr algn="l"/>
            <a:endParaRPr lang="fr-FR" sz="2000" dirty="0">
              <a:solidFill>
                <a:schemeClr val="tx1"/>
              </a:solidFill>
            </a:endParaRPr>
          </a:p>
          <a:p>
            <a:pPr algn="l"/>
            <a:r>
              <a:rPr lang="fr-FR" sz="2000" dirty="0" smtClean="0">
                <a:solidFill>
                  <a:schemeClr val="tx1"/>
                </a:solidFill>
              </a:rPr>
              <a:t> </a:t>
            </a:r>
            <a:r>
              <a:rPr lang="fr-FR" sz="2000" u="sng" dirty="0" smtClean="0">
                <a:solidFill>
                  <a:schemeClr val="tx1"/>
                </a:solidFill>
              </a:rPr>
              <a:t>Causes extérieures à l’organisme (exogènes):</a:t>
            </a:r>
          </a:p>
          <a:p>
            <a:pPr algn="l"/>
            <a:r>
              <a:rPr lang="fr-FR" sz="2000" dirty="0">
                <a:solidFill>
                  <a:schemeClr val="tx1"/>
                </a:solidFill>
              </a:rPr>
              <a:t>	</a:t>
            </a:r>
            <a:r>
              <a:rPr lang="fr-FR" sz="2000" dirty="0" smtClean="0">
                <a:solidFill>
                  <a:schemeClr val="tx1"/>
                </a:solidFill>
              </a:rPr>
              <a:t>Qualité de l’air (prise d’air du compresseur)</a:t>
            </a:r>
          </a:p>
          <a:p>
            <a:pPr algn="l"/>
            <a:r>
              <a:rPr lang="fr-FR" sz="2000" dirty="0">
                <a:solidFill>
                  <a:schemeClr val="tx1"/>
                </a:solidFill>
              </a:rPr>
              <a:t>	</a:t>
            </a:r>
            <a:r>
              <a:rPr lang="fr-FR" sz="2000" dirty="0" smtClean="0">
                <a:solidFill>
                  <a:schemeClr val="tx1"/>
                </a:solidFill>
              </a:rPr>
              <a:t>Matériel: Détendeur trop dur, palmes inadaptées, mauvais mélange.</a:t>
            </a:r>
          </a:p>
          <a:p>
            <a:pPr algn="l"/>
            <a:r>
              <a:rPr lang="fr-FR" sz="2000" dirty="0">
                <a:solidFill>
                  <a:schemeClr val="tx1"/>
                </a:solidFill>
              </a:rPr>
              <a:t>	</a:t>
            </a:r>
            <a:r>
              <a:rPr lang="fr-FR" sz="2000" dirty="0" smtClean="0">
                <a:solidFill>
                  <a:schemeClr val="tx1"/>
                </a:solidFill>
              </a:rPr>
              <a:t>Apnée prolongée en bouteille.</a:t>
            </a:r>
          </a:p>
          <a:p>
            <a:pPr algn="l"/>
            <a:r>
              <a:rPr lang="fr-FR" sz="2000" dirty="0">
                <a:solidFill>
                  <a:schemeClr val="tx1"/>
                </a:solidFill>
              </a:rPr>
              <a:t>	</a:t>
            </a:r>
            <a:r>
              <a:rPr lang="fr-FR" sz="2000" dirty="0" smtClean="0">
                <a:solidFill>
                  <a:schemeClr val="tx1"/>
                </a:solidFill>
              </a:rPr>
              <a:t>Augmentation de l’espace mort (tuba trop long).</a:t>
            </a:r>
          </a:p>
        </p:txBody>
      </p:sp>
      <p:graphicFrame>
        <p:nvGraphicFramePr>
          <p:cNvPr id="3" name="Tableau 2"/>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905412905"/>
              </p:ext>
            </p:extLst>
          </p:nvPr>
        </p:nvGraphicFramePr>
        <p:xfrm>
          <a:off x="1583184" y="2507300"/>
          <a:ext cx="6096000" cy="148336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fr-FR" dirty="0" smtClean="0">
                          <a:solidFill>
                            <a:schemeClr val="tx1"/>
                          </a:solidFill>
                        </a:rPr>
                        <a:t>GAZ</a:t>
                      </a:r>
                      <a:endParaRPr lang="fr-FR" dirty="0">
                        <a:solidFill>
                          <a:schemeClr val="tx1"/>
                        </a:solidFill>
                      </a:endParaRPr>
                    </a:p>
                  </a:txBody>
                  <a:tcPr>
                    <a:solidFill>
                      <a:schemeClr val="accent5">
                        <a:lumMod val="40000"/>
                        <a:lumOff val="60000"/>
                      </a:schemeClr>
                    </a:solidFill>
                  </a:tcPr>
                </a:tc>
                <a:tc>
                  <a:txBody>
                    <a:bodyPr/>
                    <a:lstStyle/>
                    <a:p>
                      <a:pPr algn="ctr"/>
                      <a:r>
                        <a:rPr lang="fr-FR" dirty="0" smtClean="0">
                          <a:solidFill>
                            <a:schemeClr val="tx1"/>
                          </a:solidFill>
                        </a:rPr>
                        <a:t>AIR INSPIRE</a:t>
                      </a:r>
                      <a:endParaRPr lang="fr-FR" dirty="0">
                        <a:solidFill>
                          <a:schemeClr val="tx1"/>
                        </a:solidFill>
                      </a:endParaRPr>
                    </a:p>
                  </a:txBody>
                  <a:tcPr>
                    <a:solidFill>
                      <a:schemeClr val="accent5">
                        <a:lumMod val="40000"/>
                        <a:lumOff val="60000"/>
                      </a:schemeClr>
                    </a:solidFill>
                  </a:tcPr>
                </a:tc>
                <a:tc>
                  <a:txBody>
                    <a:bodyPr/>
                    <a:lstStyle/>
                    <a:p>
                      <a:pPr algn="ctr"/>
                      <a:r>
                        <a:rPr lang="fr-FR" dirty="0" smtClean="0">
                          <a:solidFill>
                            <a:schemeClr val="tx1"/>
                          </a:solidFill>
                        </a:rPr>
                        <a:t>AIR EXPIRE</a:t>
                      </a:r>
                      <a:endParaRPr lang="fr-FR" dirty="0">
                        <a:solidFill>
                          <a:schemeClr val="tx1"/>
                        </a:solidFill>
                      </a:endParaRPr>
                    </a:p>
                  </a:txBody>
                  <a:tcPr>
                    <a:solidFill>
                      <a:schemeClr val="accent5">
                        <a:lumMod val="40000"/>
                        <a:lumOff val="60000"/>
                      </a:schemeClr>
                    </a:solidFill>
                  </a:tcPr>
                </a:tc>
              </a:tr>
              <a:tr h="370840">
                <a:tc>
                  <a:txBody>
                    <a:bodyPr/>
                    <a:lstStyle/>
                    <a:p>
                      <a:pPr algn="ctr"/>
                      <a:r>
                        <a:rPr lang="fr-FR" dirty="0" smtClean="0">
                          <a:solidFill>
                            <a:schemeClr val="tx1"/>
                          </a:solidFill>
                        </a:rPr>
                        <a:t>O</a:t>
                      </a:r>
                      <a:r>
                        <a:rPr lang="fr-FR" baseline="-25000" dirty="0" smtClean="0">
                          <a:solidFill>
                            <a:schemeClr val="tx1"/>
                          </a:solidFill>
                        </a:rPr>
                        <a:t>2</a:t>
                      </a:r>
                      <a:endParaRPr lang="fr-FR" baseline="-25000" dirty="0">
                        <a:solidFill>
                          <a:schemeClr val="tx1"/>
                        </a:solidFill>
                      </a:endParaRPr>
                    </a:p>
                  </a:txBody>
                  <a:tcPr>
                    <a:solidFill>
                      <a:schemeClr val="accent5">
                        <a:lumMod val="40000"/>
                        <a:lumOff val="60000"/>
                      </a:schemeClr>
                    </a:solidFill>
                  </a:tcPr>
                </a:tc>
                <a:tc>
                  <a:txBody>
                    <a:bodyPr/>
                    <a:lstStyle/>
                    <a:p>
                      <a:pPr algn="ctr"/>
                      <a:r>
                        <a:rPr lang="fr-FR" dirty="0" smtClean="0">
                          <a:solidFill>
                            <a:schemeClr val="tx1"/>
                          </a:solidFill>
                        </a:rPr>
                        <a:t>21%</a:t>
                      </a:r>
                      <a:endParaRPr lang="fr-FR" dirty="0">
                        <a:solidFill>
                          <a:schemeClr val="tx1"/>
                        </a:solidFill>
                      </a:endParaRPr>
                    </a:p>
                  </a:txBody>
                  <a:tcPr>
                    <a:solidFill>
                      <a:schemeClr val="accent5">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16%</a:t>
                      </a:r>
                    </a:p>
                  </a:txBody>
                  <a:tcPr>
                    <a:solidFill>
                      <a:schemeClr val="accent5">
                        <a:lumMod val="40000"/>
                        <a:lumOff val="60000"/>
                      </a:schemeClr>
                    </a:solidFill>
                  </a:tcPr>
                </a:tc>
              </a:tr>
              <a:tr h="370840">
                <a:tc>
                  <a:txBody>
                    <a:bodyPr/>
                    <a:lstStyle/>
                    <a:p>
                      <a:pPr algn="ctr"/>
                      <a:r>
                        <a:rPr lang="fr-FR" dirty="0" smtClean="0">
                          <a:solidFill>
                            <a:schemeClr val="tx1"/>
                          </a:solidFill>
                        </a:rPr>
                        <a:t>N</a:t>
                      </a:r>
                      <a:r>
                        <a:rPr lang="fr-FR" baseline="-25000" dirty="0" smtClean="0">
                          <a:solidFill>
                            <a:schemeClr val="tx1"/>
                          </a:solidFill>
                        </a:rPr>
                        <a:t>2</a:t>
                      </a:r>
                      <a:endParaRPr lang="fr-FR" baseline="-25000" dirty="0">
                        <a:solidFill>
                          <a:schemeClr val="tx1"/>
                        </a:solidFill>
                      </a:endParaRPr>
                    </a:p>
                  </a:txBody>
                  <a:tcPr>
                    <a:solidFill>
                      <a:schemeClr val="accent5">
                        <a:lumMod val="40000"/>
                        <a:lumOff val="60000"/>
                      </a:schemeClr>
                    </a:solidFill>
                  </a:tcPr>
                </a:tc>
                <a:tc>
                  <a:txBody>
                    <a:bodyPr/>
                    <a:lstStyle/>
                    <a:p>
                      <a:pPr algn="ctr"/>
                      <a:r>
                        <a:rPr lang="fr-FR" dirty="0" smtClean="0">
                          <a:solidFill>
                            <a:schemeClr val="tx1"/>
                          </a:solidFill>
                        </a:rPr>
                        <a:t>79%</a:t>
                      </a:r>
                      <a:endParaRPr lang="fr-FR" dirty="0">
                        <a:solidFill>
                          <a:schemeClr val="tx1"/>
                        </a:solidFill>
                      </a:endParaRPr>
                    </a:p>
                  </a:txBody>
                  <a:tcPr>
                    <a:solidFill>
                      <a:schemeClr val="accent5">
                        <a:lumMod val="40000"/>
                        <a:lumOff val="60000"/>
                      </a:schemeClr>
                    </a:solidFill>
                  </a:tcPr>
                </a:tc>
                <a:tc>
                  <a:txBody>
                    <a:bodyPr/>
                    <a:lstStyle/>
                    <a:p>
                      <a:pPr algn="ctr"/>
                      <a:r>
                        <a:rPr lang="fr-FR" dirty="0" smtClean="0">
                          <a:solidFill>
                            <a:schemeClr val="tx1"/>
                          </a:solidFill>
                        </a:rPr>
                        <a:t>79%</a:t>
                      </a:r>
                      <a:endParaRPr lang="fr-FR" dirty="0">
                        <a:solidFill>
                          <a:schemeClr val="tx1"/>
                        </a:solidFill>
                      </a:endParaRPr>
                    </a:p>
                  </a:txBody>
                  <a:tcPr>
                    <a:solidFill>
                      <a:schemeClr val="accent5">
                        <a:lumMod val="40000"/>
                        <a:lumOff val="60000"/>
                      </a:schemeClr>
                    </a:solidFill>
                  </a:tcPr>
                </a:tc>
              </a:tr>
              <a:tr h="370840">
                <a:tc>
                  <a:txBody>
                    <a:bodyPr/>
                    <a:lstStyle/>
                    <a:p>
                      <a:pPr algn="ctr"/>
                      <a:r>
                        <a:rPr lang="fr-FR" dirty="0" smtClean="0">
                          <a:solidFill>
                            <a:schemeClr val="tx1"/>
                          </a:solidFill>
                        </a:rPr>
                        <a:t>CO</a:t>
                      </a:r>
                      <a:r>
                        <a:rPr lang="fr-FR" baseline="-25000" dirty="0" smtClean="0">
                          <a:solidFill>
                            <a:schemeClr val="tx1"/>
                          </a:solidFill>
                        </a:rPr>
                        <a:t>2</a:t>
                      </a:r>
                      <a:endParaRPr lang="fr-FR" baseline="-25000" dirty="0">
                        <a:solidFill>
                          <a:schemeClr val="tx1"/>
                        </a:solidFill>
                      </a:endParaRPr>
                    </a:p>
                  </a:txBody>
                  <a:tcPr>
                    <a:solidFill>
                      <a:schemeClr val="accent5">
                        <a:lumMod val="40000"/>
                        <a:lumOff val="60000"/>
                      </a:schemeClr>
                    </a:solidFill>
                  </a:tcPr>
                </a:tc>
                <a:tc>
                  <a:txBody>
                    <a:bodyPr/>
                    <a:lstStyle/>
                    <a:p>
                      <a:pPr algn="ctr"/>
                      <a:r>
                        <a:rPr lang="fr-FR" dirty="0" smtClean="0">
                          <a:solidFill>
                            <a:schemeClr val="tx1"/>
                          </a:solidFill>
                        </a:rPr>
                        <a:t>0,03%</a:t>
                      </a:r>
                      <a:endParaRPr lang="fr-FR" dirty="0">
                        <a:solidFill>
                          <a:schemeClr val="tx1"/>
                        </a:solidFill>
                      </a:endParaRPr>
                    </a:p>
                  </a:txBody>
                  <a:tcPr>
                    <a:solidFill>
                      <a:schemeClr val="accent5">
                        <a:lumMod val="40000"/>
                        <a:lumOff val="60000"/>
                      </a:schemeClr>
                    </a:solidFill>
                  </a:tcPr>
                </a:tc>
                <a:tc>
                  <a:txBody>
                    <a:bodyPr/>
                    <a:lstStyle/>
                    <a:p>
                      <a:pPr algn="ctr"/>
                      <a:r>
                        <a:rPr lang="fr-FR" dirty="0" smtClean="0">
                          <a:solidFill>
                            <a:schemeClr val="tx1"/>
                          </a:solidFill>
                        </a:rPr>
                        <a:t>5%</a:t>
                      </a:r>
                      <a:endParaRPr lang="fr-FR" dirty="0">
                        <a:solidFill>
                          <a:schemeClr val="tx1"/>
                        </a:solidFill>
                      </a:endParaRPr>
                    </a:p>
                  </a:txBody>
                  <a:tcPr>
                    <a:solidFill>
                      <a:schemeClr val="accent5">
                        <a:lumMod val="40000"/>
                        <a:lumOff val="60000"/>
                      </a:schemeClr>
                    </a:solidFill>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8556111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27" name="Sous-titre 2"/>
          <p:cNvSpPr txBox="1">
            <a:spLocks/>
          </p:cNvSpPr>
          <p:nvPr/>
        </p:nvSpPr>
        <p:spPr>
          <a:xfrm>
            <a:off x="454720" y="332656"/>
            <a:ext cx="8352928"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l"/>
            <a:endParaRPr lang="fr-FR" sz="2000" dirty="0" smtClean="0">
              <a:solidFill>
                <a:schemeClr val="tx1"/>
              </a:solidFill>
            </a:endParaRPr>
          </a:p>
        </p:txBody>
      </p:sp>
      <p:sp>
        <p:nvSpPr>
          <p:cNvPr id="7" name="Sous-titre 2"/>
          <p:cNvSpPr txBox="1">
            <a:spLocks/>
          </p:cNvSpPr>
          <p:nvPr/>
        </p:nvSpPr>
        <p:spPr>
          <a:xfrm>
            <a:off x="502065" y="332656"/>
            <a:ext cx="8352928" cy="5546327"/>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smtClean="0">
                <a:solidFill>
                  <a:schemeClr val="tx1"/>
                </a:solidFill>
              </a:rPr>
              <a:t> </a:t>
            </a:r>
            <a:r>
              <a:rPr lang="fr-FR" sz="2000" u="sng" dirty="0" smtClean="0">
                <a:solidFill>
                  <a:schemeClr val="tx1"/>
                </a:solidFill>
              </a:rPr>
              <a:t>Causes internes à l’organisme (endogènes):</a:t>
            </a:r>
          </a:p>
          <a:p>
            <a:pPr algn="l"/>
            <a:r>
              <a:rPr lang="fr-FR" sz="2000" dirty="0">
                <a:solidFill>
                  <a:schemeClr val="tx1"/>
                </a:solidFill>
              </a:rPr>
              <a:t>	</a:t>
            </a:r>
            <a:r>
              <a:rPr lang="fr-FR" sz="2000" dirty="0" smtClean="0">
                <a:solidFill>
                  <a:schemeClr val="tx1"/>
                </a:solidFill>
              </a:rPr>
              <a:t>Production excessive de CO</a:t>
            </a:r>
            <a:r>
              <a:rPr lang="fr-FR" sz="2000" baseline="-25000" dirty="0" smtClean="0">
                <a:solidFill>
                  <a:schemeClr val="tx1"/>
                </a:solidFill>
              </a:rPr>
              <a:t>2</a:t>
            </a:r>
            <a:r>
              <a:rPr lang="fr-FR" sz="2000" dirty="0" smtClean="0">
                <a:solidFill>
                  <a:schemeClr val="tx1"/>
                </a:solidFill>
              </a:rPr>
              <a:t> par l’organisme.</a:t>
            </a:r>
          </a:p>
          <a:p>
            <a:pPr algn="l"/>
            <a:r>
              <a:rPr lang="fr-FR" sz="2000" dirty="0">
                <a:solidFill>
                  <a:schemeClr val="tx1"/>
                </a:solidFill>
              </a:rPr>
              <a:t>	</a:t>
            </a:r>
            <a:r>
              <a:rPr lang="fr-FR" sz="2000" dirty="0" smtClean="0">
                <a:solidFill>
                  <a:schemeClr val="tx1"/>
                </a:solidFill>
              </a:rPr>
              <a:t>L’eau étant 800 fois plus dense que l’air, elle entraîne une production plus importante de CO</a:t>
            </a:r>
            <a:r>
              <a:rPr lang="fr-FR" sz="2000" baseline="-25000" dirty="0" smtClean="0">
                <a:solidFill>
                  <a:schemeClr val="tx1"/>
                </a:solidFill>
              </a:rPr>
              <a:t>2</a:t>
            </a:r>
            <a:r>
              <a:rPr lang="fr-FR" sz="2000" dirty="0" smtClean="0">
                <a:solidFill>
                  <a:schemeClr val="tx1"/>
                </a:solidFill>
              </a:rPr>
              <a:t>. Phénomène amplifiée avec la profondeur, le froid, les efforts, l’anxiété, le stress, le lestage trop important.</a:t>
            </a:r>
          </a:p>
          <a:p>
            <a:pPr algn="l"/>
            <a:endParaRPr lang="fr-FR" sz="2000" dirty="0">
              <a:solidFill>
                <a:schemeClr val="tx1"/>
              </a:solidFill>
            </a:endParaRPr>
          </a:p>
          <a:p>
            <a:pPr algn="l"/>
            <a:r>
              <a:rPr lang="fr-FR" sz="2000" u="sng" dirty="0" smtClean="0">
                <a:solidFill>
                  <a:schemeClr val="tx1"/>
                </a:solidFill>
              </a:rPr>
              <a:t>Conséquences en plongée:</a:t>
            </a:r>
          </a:p>
          <a:p>
            <a:pPr algn="l"/>
            <a:r>
              <a:rPr lang="fr-FR" sz="2000" dirty="0">
                <a:solidFill>
                  <a:schemeClr val="tx1"/>
                </a:solidFill>
              </a:rPr>
              <a:t>	</a:t>
            </a:r>
            <a:r>
              <a:rPr lang="fr-FR" sz="2000" b="1" dirty="0" smtClean="0">
                <a:solidFill>
                  <a:schemeClr val="tx1"/>
                </a:solidFill>
              </a:rPr>
              <a:t>Essoufflement</a:t>
            </a:r>
            <a:r>
              <a:rPr lang="fr-FR" sz="2000" dirty="0" smtClean="0">
                <a:solidFill>
                  <a:schemeClr val="tx1"/>
                </a:solidFill>
              </a:rPr>
              <a:t>, favorisation de la narcose en profondeur et de l’accident de décompression.</a:t>
            </a:r>
          </a:p>
          <a:p>
            <a:pPr algn="l"/>
            <a:endParaRPr lang="fr-FR" sz="2000" dirty="0">
              <a:solidFill>
                <a:schemeClr val="tx1"/>
              </a:solidFill>
            </a:endParaRPr>
          </a:p>
          <a:p>
            <a:pPr algn="l"/>
            <a:r>
              <a:rPr lang="fr-FR" sz="2000" u="sng" dirty="0" smtClean="0">
                <a:solidFill>
                  <a:schemeClr val="tx1"/>
                </a:solidFill>
              </a:rPr>
              <a:t>Symptômes:</a:t>
            </a:r>
          </a:p>
          <a:p>
            <a:pPr algn="l"/>
            <a:r>
              <a:rPr lang="fr-FR" sz="2000" dirty="0">
                <a:solidFill>
                  <a:schemeClr val="tx1"/>
                </a:solidFill>
              </a:rPr>
              <a:t>	</a:t>
            </a:r>
            <a:r>
              <a:rPr lang="fr-FR" sz="2000" dirty="0" smtClean="0">
                <a:solidFill>
                  <a:schemeClr val="tx1"/>
                </a:solidFill>
              </a:rPr>
              <a:t>Accélération du rythme et de l’amplitude respiratoire, maux de tête.</a:t>
            </a:r>
          </a:p>
          <a:p>
            <a:pPr algn="l"/>
            <a:r>
              <a:rPr lang="fr-FR" sz="2000" dirty="0">
                <a:solidFill>
                  <a:schemeClr val="tx1"/>
                </a:solidFill>
              </a:rPr>
              <a:t>	</a:t>
            </a:r>
            <a:r>
              <a:rPr lang="fr-FR" sz="2000" dirty="0" smtClean="0">
                <a:solidFill>
                  <a:schemeClr val="tx1"/>
                </a:solidFill>
              </a:rPr>
              <a:t>Ventilation superficielle, respiration haletante, sueurs, cyanose.</a:t>
            </a:r>
          </a:p>
          <a:p>
            <a:pPr algn="l"/>
            <a:r>
              <a:rPr lang="fr-FR" sz="2000" dirty="0">
                <a:solidFill>
                  <a:schemeClr val="tx1"/>
                </a:solidFill>
              </a:rPr>
              <a:t>	</a:t>
            </a:r>
            <a:r>
              <a:rPr lang="fr-FR" sz="2000" dirty="0" smtClean="0">
                <a:solidFill>
                  <a:schemeClr val="tx1"/>
                </a:solidFill>
              </a:rPr>
              <a:t>Panique, conduite irraisonnée, nausées, torpeur, vertiges.</a:t>
            </a:r>
          </a:p>
          <a:p>
            <a:pPr algn="l"/>
            <a:r>
              <a:rPr lang="fr-FR" sz="2000" dirty="0">
                <a:solidFill>
                  <a:schemeClr val="tx1"/>
                </a:solidFill>
              </a:rPr>
              <a:t>	</a:t>
            </a:r>
            <a:r>
              <a:rPr lang="fr-FR" sz="2000" dirty="0" smtClean="0">
                <a:solidFill>
                  <a:schemeClr val="tx1"/>
                </a:solidFill>
              </a:rPr>
              <a:t>Syncope hypercapnique et noyade.</a:t>
            </a:r>
            <a:endParaRPr lang="fr-FR" sz="2000" dirty="0">
              <a:solidFill>
                <a:schemeClr val="tx1"/>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2293167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27" name="Sous-titre 2"/>
          <p:cNvSpPr txBox="1">
            <a:spLocks/>
          </p:cNvSpPr>
          <p:nvPr/>
        </p:nvSpPr>
        <p:spPr>
          <a:xfrm>
            <a:off x="454720" y="332656"/>
            <a:ext cx="8352928"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l"/>
            <a:endParaRPr lang="fr-FR" sz="2000" dirty="0" smtClean="0">
              <a:solidFill>
                <a:schemeClr val="tx1"/>
              </a:solidFill>
            </a:endParaRPr>
          </a:p>
        </p:txBody>
      </p:sp>
      <p:sp>
        <p:nvSpPr>
          <p:cNvPr id="7" name="Sous-titre 2"/>
          <p:cNvSpPr txBox="1">
            <a:spLocks/>
          </p:cNvSpPr>
          <p:nvPr/>
        </p:nvSpPr>
        <p:spPr>
          <a:xfrm>
            <a:off x="502065" y="332656"/>
            <a:ext cx="8352928" cy="60486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smtClean="0">
                <a:solidFill>
                  <a:schemeClr val="tx1"/>
                </a:solidFill>
              </a:rPr>
              <a:t> </a:t>
            </a:r>
            <a:r>
              <a:rPr lang="fr-FR" sz="2000" u="sng" dirty="0" smtClean="0">
                <a:solidFill>
                  <a:schemeClr val="tx1"/>
                </a:solidFill>
              </a:rPr>
              <a:t>Conduite à tenir:</a:t>
            </a:r>
          </a:p>
          <a:p>
            <a:pPr algn="l"/>
            <a:r>
              <a:rPr lang="fr-FR" sz="2000" dirty="0">
                <a:solidFill>
                  <a:schemeClr val="tx1"/>
                </a:solidFill>
              </a:rPr>
              <a:t>	</a:t>
            </a:r>
            <a:r>
              <a:rPr lang="fr-FR" sz="2000" dirty="0" smtClean="0">
                <a:solidFill>
                  <a:schemeClr val="tx1"/>
                </a:solidFill>
              </a:rPr>
              <a:t>Cesser tout effort.</a:t>
            </a:r>
          </a:p>
          <a:p>
            <a:pPr algn="l"/>
            <a:r>
              <a:rPr lang="fr-FR" sz="2000" dirty="0">
                <a:solidFill>
                  <a:schemeClr val="tx1"/>
                </a:solidFill>
              </a:rPr>
              <a:t>	</a:t>
            </a:r>
            <a:r>
              <a:rPr lang="fr-FR" sz="2000" dirty="0" smtClean="0">
                <a:solidFill>
                  <a:schemeClr val="tx1"/>
                </a:solidFill>
              </a:rPr>
              <a:t>Alerter un coéquipier (chocs sur la bouteille)</a:t>
            </a:r>
          </a:p>
          <a:p>
            <a:pPr algn="l"/>
            <a:r>
              <a:rPr lang="fr-FR" sz="2000" dirty="0">
                <a:solidFill>
                  <a:schemeClr val="tx1"/>
                </a:solidFill>
              </a:rPr>
              <a:t>	</a:t>
            </a:r>
            <a:r>
              <a:rPr lang="fr-FR" sz="2000" b="1" dirty="0" smtClean="0">
                <a:solidFill>
                  <a:schemeClr val="tx1"/>
                </a:solidFill>
              </a:rPr>
              <a:t>Se forcer à expirer à fond à chaque cycle respiratoire.</a:t>
            </a:r>
          </a:p>
          <a:p>
            <a:pPr algn="l"/>
            <a:r>
              <a:rPr lang="fr-FR" sz="2000" dirty="0">
                <a:solidFill>
                  <a:schemeClr val="tx1"/>
                </a:solidFill>
              </a:rPr>
              <a:t>	</a:t>
            </a:r>
            <a:r>
              <a:rPr lang="fr-FR" sz="2000" dirty="0" smtClean="0">
                <a:solidFill>
                  <a:schemeClr val="tx1"/>
                </a:solidFill>
              </a:rPr>
              <a:t>Se raisonner.</a:t>
            </a:r>
          </a:p>
          <a:p>
            <a:pPr algn="l"/>
            <a:r>
              <a:rPr lang="fr-FR" sz="2000" dirty="0">
                <a:solidFill>
                  <a:schemeClr val="tx1"/>
                </a:solidFill>
              </a:rPr>
              <a:t>	</a:t>
            </a:r>
            <a:r>
              <a:rPr lang="fr-FR" sz="2000" dirty="0" smtClean="0">
                <a:solidFill>
                  <a:schemeClr val="tx1"/>
                </a:solidFill>
              </a:rPr>
              <a:t>Remonter sans palmer pour faire baisser la PP CO</a:t>
            </a:r>
            <a:r>
              <a:rPr lang="fr-FR" sz="2000" baseline="-25000" dirty="0" smtClean="0">
                <a:solidFill>
                  <a:schemeClr val="tx1"/>
                </a:solidFill>
              </a:rPr>
              <a:t>2</a:t>
            </a:r>
            <a:r>
              <a:rPr lang="fr-FR" sz="2000" dirty="0" smtClean="0">
                <a:solidFill>
                  <a:schemeClr val="tx1"/>
                </a:solidFill>
              </a:rPr>
              <a:t> et surtout la masse volumique de l’air.</a:t>
            </a:r>
            <a:endParaRPr lang="fr-FR" sz="2000" dirty="0">
              <a:solidFill>
                <a:schemeClr val="tx1"/>
              </a:solidFill>
            </a:endParaRPr>
          </a:p>
          <a:p>
            <a:pPr algn="l"/>
            <a:r>
              <a:rPr lang="fr-FR" sz="2000" u="sng" dirty="0" smtClean="0">
                <a:solidFill>
                  <a:schemeClr val="tx1"/>
                </a:solidFill>
              </a:rPr>
              <a:t>Si maux de tête au retour:</a:t>
            </a:r>
          </a:p>
          <a:p>
            <a:pPr algn="l"/>
            <a:r>
              <a:rPr lang="fr-FR" sz="2000" dirty="0">
                <a:solidFill>
                  <a:schemeClr val="tx1"/>
                </a:solidFill>
              </a:rPr>
              <a:t>	</a:t>
            </a:r>
            <a:r>
              <a:rPr lang="fr-FR" sz="2000" dirty="0" smtClean="0">
                <a:solidFill>
                  <a:schemeClr val="tx1"/>
                </a:solidFill>
              </a:rPr>
              <a:t>Bien se ventiler, au besoin, oxygène.</a:t>
            </a:r>
          </a:p>
          <a:p>
            <a:pPr algn="l"/>
            <a:r>
              <a:rPr lang="fr-FR" sz="2000" dirty="0">
                <a:solidFill>
                  <a:schemeClr val="tx1"/>
                </a:solidFill>
              </a:rPr>
              <a:t>	</a:t>
            </a:r>
            <a:r>
              <a:rPr lang="fr-FR" sz="2000" dirty="0" smtClean="0">
                <a:solidFill>
                  <a:schemeClr val="tx1"/>
                </a:solidFill>
              </a:rPr>
              <a:t>Eviter le soleil, ne pas prendre froid.</a:t>
            </a:r>
          </a:p>
          <a:p>
            <a:pPr algn="l"/>
            <a:r>
              <a:rPr lang="fr-FR" sz="2000" dirty="0">
                <a:solidFill>
                  <a:schemeClr val="tx1"/>
                </a:solidFill>
              </a:rPr>
              <a:t>	</a:t>
            </a:r>
            <a:r>
              <a:rPr lang="fr-FR" sz="2000" dirty="0" smtClean="0">
                <a:solidFill>
                  <a:schemeClr val="tx1"/>
                </a:solidFill>
              </a:rPr>
              <a:t>Cette migraine peut durer de 10 min à 2 h. Ce n’est pas grave, c’est un avertissement. </a:t>
            </a:r>
          </a:p>
          <a:p>
            <a:pPr algn="l"/>
            <a:r>
              <a:rPr lang="fr-FR" sz="2000" u="sng" dirty="0" smtClean="0">
                <a:solidFill>
                  <a:schemeClr val="tx1"/>
                </a:solidFill>
              </a:rPr>
              <a:t>Prévention:</a:t>
            </a:r>
          </a:p>
          <a:p>
            <a:pPr algn="l"/>
            <a:r>
              <a:rPr lang="fr-FR" sz="2000" dirty="0">
                <a:solidFill>
                  <a:schemeClr val="tx1"/>
                </a:solidFill>
              </a:rPr>
              <a:t>	</a:t>
            </a:r>
            <a:r>
              <a:rPr lang="fr-FR" sz="2000" dirty="0" smtClean="0">
                <a:solidFill>
                  <a:schemeClr val="tx1"/>
                </a:solidFill>
              </a:rPr>
              <a:t>Matériel: Bon air, bouteille bien ouverte, détendeur réglé, protection au froid.</a:t>
            </a:r>
          </a:p>
          <a:p>
            <a:pPr algn="l"/>
            <a:r>
              <a:rPr lang="fr-FR" sz="2000" dirty="0" smtClean="0">
                <a:solidFill>
                  <a:schemeClr val="tx1"/>
                </a:solidFill>
              </a:rPr>
              <a:t>	Plongeur: jamais seul, pas d’effort (palmage, lestage), bonnes conditions physiques et psychiques. Ne pas s’immerger si essouffler en surface.</a:t>
            </a:r>
            <a:endParaRPr lang="fr-FR" sz="2000" dirty="0">
              <a:solidFill>
                <a:schemeClr val="tx1"/>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0379370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29"/>
            <a:ext cx="5500726" cy="714379"/>
          </a:xfrm>
        </p:spPr>
        <p:txBody>
          <a:bodyPr>
            <a:normAutofit/>
          </a:bodyPr>
          <a:lstStyle/>
          <a:p>
            <a:pPr marL="571500" indent="-571500" algn="l">
              <a:buFont typeface="+mj-lt"/>
              <a:buAutoNum type="romanUcPeriod" startAt="12"/>
            </a:pPr>
            <a:r>
              <a:rPr lang="fr-FR" sz="2800" b="1" u="sng" dirty="0" smtClean="0"/>
              <a:t>L’ ACCIDENT BIOPHYSIQUE</a:t>
            </a:r>
            <a:endParaRPr lang="fr-FR" sz="2800" b="1" u="sng" dirty="0"/>
          </a:p>
        </p:txBody>
      </p:sp>
      <p:sp>
        <p:nvSpPr>
          <p:cNvPr id="3" name="Sous-titre 2"/>
          <p:cNvSpPr>
            <a:spLocks noGrp="1"/>
          </p:cNvSpPr>
          <p:nvPr>
            <p:ph type="subTitle" idx="1"/>
          </p:nvPr>
        </p:nvSpPr>
        <p:spPr>
          <a:xfrm>
            <a:off x="323528" y="1320818"/>
            <a:ext cx="8352928" cy="812038"/>
          </a:xfrm>
        </p:spPr>
        <p:txBody>
          <a:bodyPr>
            <a:normAutofit/>
          </a:bodyPr>
          <a:lstStyle/>
          <a:p>
            <a:pPr algn="l"/>
            <a:r>
              <a:rPr lang="fr-FR" sz="2000" dirty="0" smtClean="0">
                <a:solidFill>
                  <a:schemeClr val="tx1"/>
                </a:solidFill>
              </a:rPr>
              <a:t>	Cet accident, lié à la loi de Henry, ne concerne que l’azote. On l’appelle aussi </a:t>
            </a:r>
            <a:r>
              <a:rPr lang="fr-FR" sz="2000" b="1" dirty="0" smtClean="0">
                <a:solidFill>
                  <a:schemeClr val="tx1"/>
                </a:solidFill>
              </a:rPr>
              <a:t>accident de décompression</a:t>
            </a:r>
            <a:r>
              <a:rPr lang="fr-FR" sz="2000" dirty="0" smtClean="0">
                <a:solidFill>
                  <a:schemeClr val="tx1"/>
                </a:solidFill>
              </a:rPr>
              <a:t>.</a:t>
            </a:r>
            <a:endParaRPr lang="fr-FR" sz="2000" dirty="0" smtClean="0">
              <a:solidFill>
                <a:srgbClr val="FF0000"/>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908720"/>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a:tabLst/>
              <a:defRPr/>
            </a:pPr>
            <a:r>
              <a:rPr lang="fr-FR" sz="2000" b="1" i="1" u="sng" dirty="0" smtClean="0">
                <a:latin typeface="+mj-lt"/>
                <a:ea typeface="+mj-ea"/>
                <a:cs typeface="+mj-cs"/>
              </a:rPr>
              <a:t>Justification</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7" name="Titre 1"/>
          <p:cNvSpPr txBox="1">
            <a:spLocks/>
          </p:cNvSpPr>
          <p:nvPr/>
        </p:nvSpPr>
        <p:spPr>
          <a:xfrm>
            <a:off x="1116588" y="2060848"/>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2"/>
              <a:tabLst/>
              <a:defRPr/>
            </a:pPr>
            <a:r>
              <a:rPr lang="fr-FR" sz="2000" b="1" i="1" u="sng" dirty="0" smtClean="0">
                <a:latin typeface="+mj-lt"/>
                <a:ea typeface="+mj-ea"/>
                <a:cs typeface="+mj-cs"/>
              </a:rPr>
              <a:t>Causes et mécanisme</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8" name="Sous-titre 2"/>
          <p:cNvSpPr txBox="1">
            <a:spLocks/>
          </p:cNvSpPr>
          <p:nvPr/>
        </p:nvSpPr>
        <p:spPr>
          <a:xfrm>
            <a:off x="499595" y="2489475"/>
            <a:ext cx="8352928" cy="389185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smtClean="0">
                <a:solidFill>
                  <a:schemeClr val="tx1"/>
                </a:solidFill>
              </a:rPr>
              <a:t>	La cause principale est le non respect des tables de plongées. Vitesse de remontée trop rapide, non respect des paliers. Les facteurs favorisant sont: fatigue, stress, essoufflement, narcose, froid …</a:t>
            </a:r>
          </a:p>
          <a:p>
            <a:pPr algn="l"/>
            <a:r>
              <a:rPr lang="fr-FR" sz="2000" dirty="0" smtClean="0">
                <a:solidFill>
                  <a:schemeClr val="tx1"/>
                </a:solidFill>
              </a:rPr>
              <a:t>	</a:t>
            </a:r>
            <a:r>
              <a:rPr lang="fr-FR" sz="2000" u="sng" dirty="0" smtClean="0">
                <a:solidFill>
                  <a:schemeClr val="tx1"/>
                </a:solidFill>
              </a:rPr>
              <a:t>A la remontée:</a:t>
            </a:r>
          </a:p>
          <a:p>
            <a:pPr marL="342900" indent="-342900" algn="l">
              <a:buFont typeface="Arial" pitchFamily="34" charset="0"/>
              <a:buChar char="•"/>
            </a:pPr>
            <a:r>
              <a:rPr lang="fr-FR" sz="2000" dirty="0" smtClean="0">
                <a:solidFill>
                  <a:schemeClr val="tx1"/>
                </a:solidFill>
              </a:rPr>
              <a:t>N</a:t>
            </a:r>
            <a:r>
              <a:rPr lang="fr-FR" sz="2000" baseline="-25000" dirty="0" smtClean="0">
                <a:solidFill>
                  <a:schemeClr val="tx1"/>
                </a:solidFill>
              </a:rPr>
              <a:t>2</a:t>
            </a:r>
            <a:r>
              <a:rPr lang="fr-FR" sz="2000" dirty="0" smtClean="0">
                <a:solidFill>
                  <a:schemeClr val="tx1"/>
                </a:solidFill>
              </a:rPr>
              <a:t> reprend sa forme gazeuse dès qu’il y a sursaturation (sous forme de micro-bulles convoyées par le sang, éliminées par la respiration). Si la remontée est trop rapide, les bulles grossissent avant l’échange pulmonaire. (blocage de la circulation sanguine = embolie gazeuse)</a:t>
            </a:r>
          </a:p>
          <a:p>
            <a:pPr marL="342900" indent="-342900" algn="l">
              <a:buFont typeface="Arial" pitchFamily="34" charset="0"/>
              <a:buChar char="•"/>
            </a:pPr>
            <a:r>
              <a:rPr lang="fr-FR" sz="2000" dirty="0" smtClean="0">
                <a:solidFill>
                  <a:schemeClr val="tx1"/>
                </a:solidFill>
              </a:rPr>
              <a:t>Si on dépasse la sursaturation critique, dégazage incontrôlé sous forme de grosses bulles. (blocage de la circulation aggravé en manchons dans les vaisseaux). En plus, compression des terminaisons nerveuses.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7299628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8" name="Sous-titre 2"/>
          <p:cNvSpPr txBox="1">
            <a:spLocks/>
          </p:cNvSpPr>
          <p:nvPr/>
        </p:nvSpPr>
        <p:spPr>
          <a:xfrm>
            <a:off x="499595" y="332657"/>
            <a:ext cx="8352928" cy="6048672"/>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fr-FR" sz="2000" dirty="0" smtClean="0">
                <a:solidFill>
                  <a:schemeClr val="tx1"/>
                </a:solidFill>
              </a:rPr>
              <a:t>Tout blocage de la circulation provoque une anoxie des cellules.</a:t>
            </a:r>
          </a:p>
          <a:p>
            <a:pPr marL="342900" indent="-342900" algn="l">
              <a:buFont typeface="Arial" pitchFamily="34" charset="0"/>
              <a:buChar char="•"/>
            </a:pPr>
            <a:r>
              <a:rPr lang="fr-FR" sz="2000" dirty="0" smtClean="0">
                <a:solidFill>
                  <a:schemeClr val="tx1"/>
                </a:solidFill>
              </a:rPr>
              <a:t>Si on à la remontée, on pratique Valsalva, ou des efforts intenses en bloquant la respiration, ou des apnées après la plongée, on crée une hyperpression pulmonaire supérieure à la pression des micro-bulles. Elles ne peuvent traverser les parois alvéolaires et repartent dans la circulation.</a:t>
            </a:r>
          </a:p>
          <a:p>
            <a:pPr algn="l"/>
            <a:endParaRPr lang="fr-FR" sz="2000" dirty="0">
              <a:solidFill>
                <a:schemeClr val="tx1"/>
              </a:solidFill>
            </a:endParaRPr>
          </a:p>
          <a:p>
            <a:pPr algn="l"/>
            <a:endParaRPr lang="fr-FR" sz="2000" dirty="0" smtClean="0">
              <a:solidFill>
                <a:schemeClr val="tx1"/>
              </a:solidFill>
            </a:endParaRPr>
          </a:p>
          <a:p>
            <a:pPr algn="l"/>
            <a:r>
              <a:rPr lang="fr-FR" sz="2000" dirty="0" smtClean="0">
                <a:solidFill>
                  <a:schemeClr val="tx1"/>
                </a:solidFill>
              </a:rPr>
              <a:t>Ils dépendent des tissus atteints. Attention l’accident de décompression est très sournois au sens que ses effets ne sont pas immédiats.</a:t>
            </a:r>
          </a:p>
          <a:p>
            <a:r>
              <a:rPr lang="fr-FR" sz="2000" b="1" dirty="0" smtClean="0">
                <a:solidFill>
                  <a:srgbClr val="FF0000"/>
                </a:solidFill>
              </a:rPr>
              <a:t>Les symptômes peuvent apparaître entre la sortie de l’eau et les 12h suivantes.</a:t>
            </a:r>
          </a:p>
          <a:p>
            <a:pPr algn="l"/>
            <a:r>
              <a:rPr lang="fr-FR" sz="2000" dirty="0" smtClean="0">
                <a:solidFill>
                  <a:schemeClr val="tx1"/>
                </a:solidFill>
              </a:rPr>
              <a:t>Certains accidents aigus sont possibles au palier.</a:t>
            </a:r>
          </a:p>
          <a:p>
            <a:pPr marL="457200" indent="-457200" algn="l">
              <a:buFont typeface="+mj-lt"/>
              <a:buAutoNum type="alphaLcParenR"/>
            </a:pPr>
            <a:r>
              <a:rPr lang="fr-FR" sz="2000" u="sng" dirty="0" smtClean="0">
                <a:solidFill>
                  <a:schemeClr val="tx1"/>
                </a:solidFill>
              </a:rPr>
              <a:t>Accidents cutanés: Puces et moutons</a:t>
            </a:r>
          </a:p>
          <a:p>
            <a:pPr algn="l"/>
            <a:r>
              <a:rPr lang="fr-FR" sz="2000" dirty="0" smtClean="0">
                <a:solidFill>
                  <a:schemeClr val="tx1"/>
                </a:solidFill>
              </a:rPr>
              <a:t>	Démangeaisons et boursouflures; Bénins mais peuvent annoncer un accident grave.</a:t>
            </a:r>
          </a:p>
          <a:p>
            <a:pPr marL="457200" indent="-457200" algn="l">
              <a:buFont typeface="+mj-lt"/>
              <a:buAutoNum type="alphaLcParenR" startAt="2"/>
            </a:pPr>
            <a:r>
              <a:rPr lang="fr-FR" sz="2000" u="sng" dirty="0" smtClean="0">
                <a:solidFill>
                  <a:schemeClr val="tx1"/>
                </a:solidFill>
              </a:rPr>
              <a:t>Accidents ostéo-articulaires: Bends</a:t>
            </a:r>
          </a:p>
          <a:p>
            <a:pPr algn="l"/>
            <a:r>
              <a:rPr lang="fr-FR" sz="2000" dirty="0" smtClean="0">
                <a:solidFill>
                  <a:schemeClr val="tx1"/>
                </a:solidFill>
              </a:rPr>
              <a:t>	Douleur lancinante à une articulation, un membre, un muscle, allant jusqu’à l’immobilisation.</a:t>
            </a:r>
          </a:p>
        </p:txBody>
      </p:sp>
      <p:sp>
        <p:nvSpPr>
          <p:cNvPr id="10" name="Titre 1"/>
          <p:cNvSpPr txBox="1">
            <a:spLocks/>
          </p:cNvSpPr>
          <p:nvPr/>
        </p:nvSpPr>
        <p:spPr>
          <a:xfrm>
            <a:off x="1116588" y="2060848"/>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3"/>
              <a:tabLst/>
              <a:defRPr/>
            </a:pPr>
            <a:r>
              <a:rPr lang="fr-FR" sz="2000" b="1" i="1" u="sng" dirty="0" smtClean="0">
                <a:latin typeface="+mj-lt"/>
                <a:ea typeface="+mj-ea"/>
                <a:cs typeface="+mj-cs"/>
              </a:rPr>
              <a:t>Symptômes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5006924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8" name="Sous-titre 2"/>
          <p:cNvSpPr txBox="1">
            <a:spLocks/>
          </p:cNvSpPr>
          <p:nvPr/>
        </p:nvSpPr>
        <p:spPr>
          <a:xfrm>
            <a:off x="499595" y="332657"/>
            <a:ext cx="8352928" cy="6048672"/>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a:buFont typeface="+mj-lt"/>
              <a:buAutoNum type="alphaLcParenR" startAt="3"/>
            </a:pPr>
            <a:r>
              <a:rPr lang="fr-FR" sz="2000" u="sng" dirty="0" smtClean="0">
                <a:solidFill>
                  <a:schemeClr val="tx1"/>
                </a:solidFill>
              </a:rPr>
              <a:t>Accidents neurologiques:</a:t>
            </a:r>
          </a:p>
          <a:p>
            <a:pPr algn="l"/>
            <a:r>
              <a:rPr lang="fr-FR" sz="2000" dirty="0" smtClean="0">
                <a:solidFill>
                  <a:schemeClr val="tx1"/>
                </a:solidFill>
              </a:rPr>
              <a:t>	Fatigue générale, pâleur, angoisse.</a:t>
            </a:r>
          </a:p>
          <a:p>
            <a:pPr algn="l"/>
            <a:r>
              <a:rPr lang="fr-FR" sz="2000" dirty="0">
                <a:solidFill>
                  <a:schemeClr val="tx1"/>
                </a:solidFill>
              </a:rPr>
              <a:t>	</a:t>
            </a:r>
            <a:r>
              <a:rPr lang="fr-FR" sz="2000" dirty="0" smtClean="0">
                <a:solidFill>
                  <a:schemeClr val="tx1"/>
                </a:solidFill>
              </a:rPr>
              <a:t>Déficit musculaire (hypomotricité)</a:t>
            </a:r>
          </a:p>
          <a:p>
            <a:pPr algn="l"/>
            <a:r>
              <a:rPr lang="fr-FR" sz="2000" dirty="0">
                <a:solidFill>
                  <a:schemeClr val="tx1"/>
                </a:solidFill>
              </a:rPr>
              <a:t>	</a:t>
            </a:r>
            <a:r>
              <a:rPr lang="fr-FR" sz="2000" dirty="0" smtClean="0">
                <a:solidFill>
                  <a:schemeClr val="tx1"/>
                </a:solidFill>
              </a:rPr>
              <a:t>Douleur violente au niveau des omoplates ou vertèbres lombaires.</a:t>
            </a:r>
          </a:p>
          <a:p>
            <a:pPr algn="l"/>
            <a:r>
              <a:rPr lang="fr-FR" sz="2000" dirty="0">
                <a:solidFill>
                  <a:schemeClr val="tx1"/>
                </a:solidFill>
              </a:rPr>
              <a:t>	</a:t>
            </a:r>
            <a:r>
              <a:rPr lang="fr-FR" sz="2000" dirty="0" smtClean="0">
                <a:solidFill>
                  <a:schemeClr val="tx1"/>
                </a:solidFill>
              </a:rPr>
              <a:t>Fourmillement, engourdissement des membres.</a:t>
            </a:r>
          </a:p>
          <a:p>
            <a:pPr algn="l"/>
            <a:r>
              <a:rPr lang="fr-FR" sz="2000" dirty="0">
                <a:solidFill>
                  <a:schemeClr val="tx1"/>
                </a:solidFill>
              </a:rPr>
              <a:t>	</a:t>
            </a:r>
            <a:r>
              <a:rPr lang="fr-FR" sz="2000" dirty="0" smtClean="0">
                <a:solidFill>
                  <a:schemeClr val="tx1"/>
                </a:solidFill>
              </a:rPr>
              <a:t>Impossibilité d’uriner.</a:t>
            </a:r>
          </a:p>
          <a:p>
            <a:pPr algn="l"/>
            <a:r>
              <a:rPr lang="fr-FR" sz="2000" dirty="0">
                <a:solidFill>
                  <a:schemeClr val="tx1"/>
                </a:solidFill>
              </a:rPr>
              <a:t>	</a:t>
            </a:r>
            <a:r>
              <a:rPr lang="fr-FR" sz="2000" dirty="0" smtClean="0">
                <a:solidFill>
                  <a:schemeClr val="tx1"/>
                </a:solidFill>
              </a:rPr>
              <a:t>Perte des sens.</a:t>
            </a:r>
          </a:p>
          <a:p>
            <a:pPr algn="l"/>
            <a:r>
              <a:rPr lang="fr-FR" sz="2000" dirty="0">
                <a:solidFill>
                  <a:schemeClr val="tx1"/>
                </a:solidFill>
              </a:rPr>
              <a:t>	</a:t>
            </a:r>
            <a:r>
              <a:rPr lang="fr-FR" sz="2000" dirty="0" smtClean="0">
                <a:solidFill>
                  <a:schemeClr val="tx1"/>
                </a:solidFill>
              </a:rPr>
              <a:t>Nystagmus (les yeux se « promènent », impossible de fixer le regard)</a:t>
            </a:r>
          </a:p>
          <a:p>
            <a:pPr algn="l"/>
            <a:r>
              <a:rPr lang="fr-FR" sz="2000" dirty="0">
                <a:solidFill>
                  <a:schemeClr val="tx1"/>
                </a:solidFill>
              </a:rPr>
              <a:t>	</a:t>
            </a:r>
            <a:r>
              <a:rPr lang="fr-FR" sz="2000" dirty="0" smtClean="0">
                <a:solidFill>
                  <a:schemeClr val="tx1"/>
                </a:solidFill>
              </a:rPr>
              <a:t>Paralysie partielle (paraplégie si dégazage au niveau de la moelle épinière)</a:t>
            </a:r>
          </a:p>
          <a:p>
            <a:pPr algn="l"/>
            <a:endParaRPr lang="fr-FR" sz="2000" dirty="0" smtClean="0">
              <a:solidFill>
                <a:schemeClr val="tx1"/>
              </a:solidFill>
            </a:endParaRPr>
          </a:p>
          <a:p>
            <a:pPr marL="457200" indent="-457200" algn="l">
              <a:buFont typeface="+mj-lt"/>
              <a:buAutoNum type="alphaLcParenR" startAt="4"/>
            </a:pPr>
            <a:r>
              <a:rPr lang="fr-FR" sz="2000" u="sng" dirty="0" smtClean="0">
                <a:solidFill>
                  <a:schemeClr val="tx1"/>
                </a:solidFill>
              </a:rPr>
              <a:t>Accidents centraux:</a:t>
            </a:r>
          </a:p>
          <a:p>
            <a:pPr algn="l"/>
            <a:r>
              <a:rPr lang="fr-FR" sz="2000" dirty="0" smtClean="0">
                <a:solidFill>
                  <a:schemeClr val="tx1"/>
                </a:solidFill>
              </a:rPr>
              <a:t>	Cérébral: Présence de bulles dans le cerveau.</a:t>
            </a:r>
          </a:p>
          <a:p>
            <a:pPr algn="l"/>
            <a:r>
              <a:rPr lang="fr-FR" sz="2000" dirty="0">
                <a:solidFill>
                  <a:schemeClr val="tx1"/>
                </a:solidFill>
              </a:rPr>
              <a:t>	</a:t>
            </a:r>
            <a:r>
              <a:rPr lang="fr-FR" sz="2000" dirty="0" smtClean="0">
                <a:solidFill>
                  <a:schemeClr val="tx1"/>
                </a:solidFill>
              </a:rPr>
              <a:t>Cardiaque: Infarctus du myocarde, dégazage dans une artère coronaire.</a:t>
            </a:r>
          </a:p>
          <a:p>
            <a:pPr algn="l"/>
            <a:r>
              <a:rPr lang="fr-FR" sz="2000" dirty="0">
                <a:solidFill>
                  <a:schemeClr val="tx1"/>
                </a:solidFill>
              </a:rPr>
              <a:t>	</a:t>
            </a:r>
            <a:r>
              <a:rPr lang="fr-FR" sz="2000" dirty="0" smtClean="0">
                <a:solidFill>
                  <a:schemeClr val="tx1"/>
                </a:solidFill>
              </a:rPr>
              <a:t>Pulmonaire: Insuffisance respiratoire aigüe, dégazage dans l’artère pulmonaire.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104031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8" name="Sous-titre 2"/>
          <p:cNvSpPr txBox="1">
            <a:spLocks/>
          </p:cNvSpPr>
          <p:nvPr/>
        </p:nvSpPr>
        <p:spPr>
          <a:xfrm>
            <a:off x="499595" y="332657"/>
            <a:ext cx="8352928" cy="60486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a:buFont typeface="+mj-lt"/>
              <a:buAutoNum type="alphaLcParenR" startAt="5"/>
            </a:pPr>
            <a:r>
              <a:rPr lang="fr-FR" sz="2000" u="sng" dirty="0" smtClean="0">
                <a:solidFill>
                  <a:schemeClr val="tx1"/>
                </a:solidFill>
              </a:rPr>
              <a:t>Accidents de l’oreille interne (vestibulaires):</a:t>
            </a:r>
          </a:p>
          <a:p>
            <a:pPr algn="l"/>
            <a:r>
              <a:rPr lang="fr-FR" sz="2000" dirty="0" smtClean="0">
                <a:solidFill>
                  <a:schemeClr val="tx1"/>
                </a:solidFill>
              </a:rPr>
              <a:t>	Vertiges, nausées, audition difficile ou impossible, dû à un dégazage dans l’oreille interne. Souvent prémices à un accident cérébral.</a:t>
            </a:r>
          </a:p>
          <a:p>
            <a:pPr algn="l"/>
            <a:r>
              <a:rPr lang="fr-FR" sz="2000" dirty="0">
                <a:solidFill>
                  <a:schemeClr val="tx1"/>
                </a:solidFill>
              </a:rPr>
              <a:t>	</a:t>
            </a:r>
            <a:r>
              <a:rPr lang="fr-FR" sz="2000" dirty="0" smtClean="0">
                <a:solidFill>
                  <a:schemeClr val="tx1"/>
                </a:solidFill>
              </a:rPr>
              <a:t>On peut le confondre avec un barotraumatisme de l’oreille. (douleur présente uniquement dans le barotraumatisme)</a:t>
            </a:r>
          </a:p>
          <a:p>
            <a:pPr algn="l"/>
            <a:r>
              <a:rPr lang="fr-FR" sz="2000" dirty="0">
                <a:solidFill>
                  <a:schemeClr val="tx1"/>
                </a:solidFill>
              </a:rPr>
              <a:t>	</a:t>
            </a:r>
            <a:endParaRPr lang="fr-FR" sz="2000" dirty="0" smtClean="0">
              <a:solidFill>
                <a:schemeClr val="tx1"/>
              </a:solidFill>
            </a:endParaRPr>
          </a:p>
          <a:p>
            <a:pPr marL="457200" indent="-457200" algn="l">
              <a:buFont typeface="+mj-lt"/>
              <a:buAutoNum type="alphaLcParenR" startAt="6"/>
            </a:pPr>
            <a:r>
              <a:rPr lang="fr-FR" sz="2000" u="sng" dirty="0" smtClean="0">
                <a:solidFill>
                  <a:schemeClr val="tx1"/>
                </a:solidFill>
              </a:rPr>
              <a:t>La maladie de décompression:</a:t>
            </a:r>
          </a:p>
          <a:p>
            <a:pPr algn="l"/>
            <a:r>
              <a:rPr lang="fr-FR" sz="2000" dirty="0" smtClean="0">
                <a:solidFill>
                  <a:schemeClr val="tx1"/>
                </a:solidFill>
              </a:rPr>
              <a:t>	Suite à l’intervention du système immunitaire, c’est une maladie autonome, conséquence des bouchons créés par les bulles. Après une recompression en caisson et disparition des bulles, la maladie est toujours là et demande un traitement spécifique.</a:t>
            </a:r>
          </a:p>
          <a:p>
            <a:pPr algn="l"/>
            <a:endParaRPr lang="fr-FR" sz="2000" dirty="0">
              <a:solidFill>
                <a:schemeClr val="tx1"/>
              </a:solidFill>
            </a:endParaRPr>
          </a:p>
          <a:p>
            <a:pPr algn="l"/>
            <a:endParaRPr lang="fr-FR" sz="2000" dirty="0" smtClean="0">
              <a:solidFill>
                <a:schemeClr val="tx1"/>
              </a:solidFill>
            </a:endParaRPr>
          </a:p>
          <a:p>
            <a:pPr algn="l"/>
            <a:r>
              <a:rPr lang="fr-FR" sz="2000" dirty="0" smtClean="0">
                <a:solidFill>
                  <a:schemeClr val="tx1"/>
                </a:solidFill>
              </a:rPr>
              <a:t>	Ne pas croire que ça va passer. </a:t>
            </a:r>
          </a:p>
          <a:p>
            <a:pPr algn="l"/>
            <a:r>
              <a:rPr lang="fr-FR" sz="2000" dirty="0">
                <a:solidFill>
                  <a:schemeClr val="tx1"/>
                </a:solidFill>
              </a:rPr>
              <a:t>	</a:t>
            </a:r>
            <a:r>
              <a:rPr lang="fr-FR" sz="2000" dirty="0" smtClean="0">
                <a:solidFill>
                  <a:schemeClr val="tx1"/>
                </a:solidFill>
              </a:rPr>
              <a:t>Réaction rapide, </a:t>
            </a:r>
            <a:r>
              <a:rPr lang="fr-FR" sz="2000" b="1" dirty="0" smtClean="0">
                <a:solidFill>
                  <a:schemeClr val="tx1"/>
                </a:solidFill>
              </a:rPr>
              <a:t>recompression en moins de 2h</a:t>
            </a:r>
            <a:r>
              <a:rPr lang="fr-FR" sz="2000" dirty="0" smtClean="0">
                <a:solidFill>
                  <a:schemeClr val="tx1"/>
                </a:solidFill>
              </a:rPr>
              <a:t> = chances de récupérer une impotence importantes.</a:t>
            </a:r>
          </a:p>
          <a:p>
            <a:pPr algn="l"/>
            <a:r>
              <a:rPr lang="fr-FR" sz="2000" dirty="0">
                <a:solidFill>
                  <a:schemeClr val="tx1"/>
                </a:solidFill>
              </a:rPr>
              <a:t>	</a:t>
            </a:r>
            <a:endParaRPr lang="fr-FR" sz="2000" dirty="0" smtClean="0">
              <a:solidFill>
                <a:schemeClr val="tx1"/>
              </a:solidFill>
            </a:endParaRPr>
          </a:p>
        </p:txBody>
      </p:sp>
      <p:sp>
        <p:nvSpPr>
          <p:cNvPr id="5" name="Titre 1"/>
          <p:cNvSpPr txBox="1">
            <a:spLocks/>
          </p:cNvSpPr>
          <p:nvPr/>
        </p:nvSpPr>
        <p:spPr>
          <a:xfrm>
            <a:off x="1116588" y="4363393"/>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4"/>
              <a:tabLst/>
              <a:defRPr/>
            </a:pPr>
            <a:r>
              <a:rPr lang="fr-FR" sz="2000" b="1" i="1" u="sng" dirty="0" smtClean="0">
                <a:latin typeface="+mj-lt"/>
                <a:ea typeface="+mj-ea"/>
                <a:cs typeface="+mj-cs"/>
              </a:rPr>
              <a:t>Conduite à tenir</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5077307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8" name="Sous-titre 2"/>
          <p:cNvSpPr txBox="1">
            <a:spLocks/>
          </p:cNvSpPr>
          <p:nvPr/>
        </p:nvSpPr>
        <p:spPr>
          <a:xfrm>
            <a:off x="499595" y="548680"/>
            <a:ext cx="8352928" cy="5832649"/>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smtClean="0">
                <a:solidFill>
                  <a:schemeClr val="tx1"/>
                </a:solidFill>
              </a:rPr>
              <a:t>	Ne pas croire que ça va passer. </a:t>
            </a:r>
          </a:p>
          <a:p>
            <a:pPr algn="l"/>
            <a:r>
              <a:rPr lang="fr-FR" sz="2000" dirty="0">
                <a:solidFill>
                  <a:schemeClr val="tx1"/>
                </a:solidFill>
              </a:rPr>
              <a:t>	</a:t>
            </a:r>
            <a:r>
              <a:rPr lang="fr-FR" sz="2000" dirty="0" smtClean="0">
                <a:solidFill>
                  <a:schemeClr val="tx1"/>
                </a:solidFill>
              </a:rPr>
              <a:t>Réaction rapide, </a:t>
            </a:r>
            <a:r>
              <a:rPr lang="fr-FR" sz="2000" b="1" dirty="0" smtClean="0">
                <a:solidFill>
                  <a:schemeClr val="tx1"/>
                </a:solidFill>
              </a:rPr>
              <a:t>recompression en moins de 2h</a:t>
            </a:r>
            <a:r>
              <a:rPr lang="fr-FR" sz="2000" dirty="0" smtClean="0">
                <a:solidFill>
                  <a:schemeClr val="tx1"/>
                </a:solidFill>
              </a:rPr>
              <a:t> = chances de récupérer une impotence importantes.</a:t>
            </a:r>
          </a:p>
          <a:p>
            <a:pPr algn="l"/>
            <a:r>
              <a:rPr lang="fr-FR" sz="2000" dirty="0">
                <a:solidFill>
                  <a:schemeClr val="tx1"/>
                </a:solidFill>
              </a:rPr>
              <a:t>	</a:t>
            </a:r>
            <a:r>
              <a:rPr lang="fr-FR" sz="2000" dirty="0" smtClean="0">
                <a:solidFill>
                  <a:schemeClr val="tx1"/>
                </a:solidFill>
              </a:rPr>
              <a:t>Si victime consciente, mettre tête en bas afin de favoriser l’irrigation du cerveau et par gravité éviter les bulles d’y remonter.</a:t>
            </a:r>
          </a:p>
          <a:p>
            <a:pPr algn="l"/>
            <a:r>
              <a:rPr lang="fr-FR" sz="2000" dirty="0">
                <a:solidFill>
                  <a:schemeClr val="tx1"/>
                </a:solidFill>
              </a:rPr>
              <a:t>	</a:t>
            </a:r>
            <a:r>
              <a:rPr lang="fr-FR" sz="2000" dirty="0" smtClean="0">
                <a:solidFill>
                  <a:schemeClr val="tx1"/>
                </a:solidFill>
              </a:rPr>
              <a:t>Oxygénothérapie 9 à 15 l / min selon autonomie.</a:t>
            </a:r>
          </a:p>
          <a:p>
            <a:pPr algn="l"/>
            <a:r>
              <a:rPr lang="fr-FR" sz="2000" dirty="0">
                <a:solidFill>
                  <a:schemeClr val="tx1"/>
                </a:solidFill>
              </a:rPr>
              <a:t>	</a:t>
            </a:r>
            <a:r>
              <a:rPr lang="fr-FR" sz="2000" dirty="0" smtClean="0">
                <a:solidFill>
                  <a:schemeClr val="tx1"/>
                </a:solidFill>
              </a:rPr>
              <a:t>Aspirine 0,250g non effervescent puis second 30 min après.</a:t>
            </a:r>
          </a:p>
          <a:p>
            <a:pPr algn="l"/>
            <a:r>
              <a:rPr lang="fr-FR" sz="2000" dirty="0">
                <a:solidFill>
                  <a:schemeClr val="tx1"/>
                </a:solidFill>
              </a:rPr>
              <a:t>	</a:t>
            </a:r>
            <a:r>
              <a:rPr lang="fr-FR" sz="2000" dirty="0" smtClean="0">
                <a:solidFill>
                  <a:schemeClr val="tx1"/>
                </a:solidFill>
              </a:rPr>
              <a:t>½ l d’eau douce par demi-heure.</a:t>
            </a:r>
          </a:p>
          <a:p>
            <a:pPr algn="l"/>
            <a:r>
              <a:rPr lang="fr-FR" sz="2000" dirty="0">
                <a:solidFill>
                  <a:schemeClr val="tx1"/>
                </a:solidFill>
              </a:rPr>
              <a:t>	</a:t>
            </a:r>
            <a:r>
              <a:rPr lang="fr-FR" sz="2000" dirty="0" smtClean="0">
                <a:solidFill>
                  <a:schemeClr val="tx1"/>
                </a:solidFill>
              </a:rPr>
              <a:t>Faire uriner.</a:t>
            </a:r>
          </a:p>
          <a:p>
            <a:r>
              <a:rPr lang="fr-FR" sz="2000" b="1" dirty="0" smtClean="0">
                <a:solidFill>
                  <a:srgbClr val="FF0000"/>
                </a:solidFill>
              </a:rPr>
              <a:t>Ne jamais réimmerger.</a:t>
            </a:r>
          </a:p>
          <a:p>
            <a:r>
              <a:rPr lang="fr-FR" sz="2000" b="1" dirty="0" smtClean="0">
                <a:solidFill>
                  <a:srgbClr val="FF0000"/>
                </a:solidFill>
              </a:rPr>
              <a:t>Ne jamais recomprimer dans un caisson monoplace</a:t>
            </a:r>
          </a:p>
          <a:p>
            <a:pPr algn="l"/>
            <a:r>
              <a:rPr lang="fr-FR" sz="2000" dirty="0">
                <a:solidFill>
                  <a:srgbClr val="FF0000"/>
                </a:solidFill>
              </a:rPr>
              <a:t>	</a:t>
            </a:r>
            <a:r>
              <a:rPr lang="fr-FR" sz="2000" dirty="0" smtClean="0">
                <a:solidFill>
                  <a:schemeClr val="tx1"/>
                </a:solidFill>
              </a:rPr>
              <a:t>Noter les paramètres de la plongée, en 3 exemplaires (secours, assurances, archive club)</a:t>
            </a:r>
          </a:p>
          <a:p>
            <a:pPr algn="l"/>
            <a:r>
              <a:rPr lang="fr-FR" sz="2000" dirty="0">
                <a:solidFill>
                  <a:schemeClr val="tx1"/>
                </a:solidFill>
              </a:rPr>
              <a:t>	</a:t>
            </a:r>
            <a:r>
              <a:rPr lang="fr-FR" sz="2000" dirty="0" smtClean="0">
                <a:solidFill>
                  <a:schemeClr val="tx1"/>
                </a:solidFill>
              </a:rPr>
              <a:t>Prof, durée, circonstances, efforts, vitesse remontée, paliers effectués, tables utilisées, heure sortie, heure d’apparition et nature symptômes, secours apportés, coordonnées plongeur, directeur, guide de palanquée, palanquée, témoins et personne à prévenir.</a:t>
            </a:r>
          </a:p>
        </p:txBody>
      </p:sp>
      <p:sp>
        <p:nvSpPr>
          <p:cNvPr id="5" name="Titre 1"/>
          <p:cNvSpPr txBox="1">
            <a:spLocks/>
          </p:cNvSpPr>
          <p:nvPr/>
        </p:nvSpPr>
        <p:spPr>
          <a:xfrm>
            <a:off x="971600" y="158035"/>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4"/>
              <a:tabLst/>
              <a:defRPr/>
            </a:pPr>
            <a:r>
              <a:rPr lang="fr-FR" sz="2000" b="1" i="1" u="sng" dirty="0" smtClean="0">
                <a:latin typeface="+mj-lt"/>
                <a:ea typeface="+mj-ea"/>
                <a:cs typeface="+mj-cs"/>
              </a:rPr>
              <a:t>Conduite à tenir</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172362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714355"/>
            <a:ext cx="8643998" cy="5666973"/>
          </a:xfrm>
        </p:spPr>
        <p:txBody>
          <a:bodyPr>
            <a:normAutofit/>
          </a:bodyPr>
          <a:lstStyle/>
          <a:p>
            <a:pPr marL="457200" indent="-457200" algn="just">
              <a:buFont typeface="+mj-lt"/>
              <a:buAutoNum type="alphaLcParenR"/>
            </a:pPr>
            <a:r>
              <a:rPr lang="fr-FR" sz="2000" b="1" dirty="0" smtClean="0">
                <a:solidFill>
                  <a:schemeClr val="tx1"/>
                </a:solidFill>
              </a:rPr>
              <a:t>Sans masque</a:t>
            </a:r>
          </a:p>
          <a:p>
            <a:pPr algn="just"/>
            <a:r>
              <a:rPr lang="fr-FR" sz="2000" dirty="0">
                <a:solidFill>
                  <a:schemeClr val="tx1"/>
                </a:solidFill>
              </a:rPr>
              <a:t>	</a:t>
            </a:r>
            <a:r>
              <a:rPr lang="fr-FR" sz="2000" dirty="0" smtClean="0">
                <a:solidFill>
                  <a:schemeClr val="tx1"/>
                </a:solidFill>
              </a:rPr>
              <a:t>La rétine est prévue pour recevoir les rayons véhiculés dans l’air. Comme le milieu est différent, l’image se forme en arrière, elle est floue.</a:t>
            </a:r>
          </a:p>
          <a:p>
            <a:pPr algn="just"/>
            <a:r>
              <a:rPr lang="fr-FR" sz="2000" dirty="0">
                <a:solidFill>
                  <a:schemeClr val="tx1"/>
                </a:solidFill>
              </a:rPr>
              <a:t>	</a:t>
            </a:r>
            <a:r>
              <a:rPr lang="fr-FR" sz="2000" dirty="0" smtClean="0">
                <a:solidFill>
                  <a:schemeClr val="tx1"/>
                </a:solidFill>
              </a:rPr>
              <a:t>Il existe des lentilles pour voir sans masque sous l’eau mais le pris est très élevé.</a:t>
            </a:r>
            <a:endParaRPr lang="fr-FR" sz="2000" b="1" dirty="0" smtClean="0">
              <a:solidFill>
                <a:schemeClr val="tx1"/>
              </a:solidFill>
            </a:endParaRPr>
          </a:p>
          <a:p>
            <a:pPr algn="just"/>
            <a:endParaRPr lang="fr-FR" sz="2000" b="1" dirty="0" smtClean="0">
              <a:solidFill>
                <a:schemeClr val="tx1"/>
              </a:solidFill>
            </a:endParaRPr>
          </a:p>
          <a:p>
            <a:pPr marL="457200" lvl="0" indent="-457200" algn="just">
              <a:buFont typeface="+mj-lt"/>
              <a:buAutoNum type="alphaLcParenR" startAt="2"/>
            </a:pPr>
            <a:r>
              <a:rPr lang="fr-FR" sz="2000" b="1" dirty="0" smtClean="0">
                <a:solidFill>
                  <a:prstClr val="black"/>
                </a:solidFill>
              </a:rPr>
              <a:t>Avec masque</a:t>
            </a:r>
            <a:endParaRPr lang="fr-FR" sz="2000" b="1" dirty="0">
              <a:solidFill>
                <a:prstClr val="black"/>
              </a:solidFill>
            </a:endParaRPr>
          </a:p>
          <a:p>
            <a:pPr algn="just"/>
            <a:r>
              <a:rPr lang="fr-FR" sz="2000" b="1" dirty="0" smtClean="0">
                <a:solidFill>
                  <a:schemeClr val="tx1"/>
                </a:solidFill>
              </a:rPr>
              <a:t>	</a:t>
            </a:r>
            <a:r>
              <a:rPr lang="fr-FR" sz="2000" dirty="0" smtClean="0">
                <a:solidFill>
                  <a:schemeClr val="tx1"/>
                </a:solidFill>
              </a:rPr>
              <a:t>Le masque rapproche: </a:t>
            </a:r>
            <a:r>
              <a:rPr lang="fr-FR" sz="2000" b="1" dirty="0" smtClean="0">
                <a:solidFill>
                  <a:srgbClr val="FF0000"/>
                </a:solidFill>
              </a:rPr>
              <a:t>Distance apparente = Distance réelle x 3/4</a:t>
            </a:r>
          </a:p>
          <a:p>
            <a:pPr algn="just"/>
            <a:r>
              <a:rPr lang="fr-FR" sz="2000" b="1" dirty="0">
                <a:solidFill>
                  <a:schemeClr val="tx1"/>
                </a:solidFill>
              </a:rPr>
              <a:t>	</a:t>
            </a:r>
            <a:r>
              <a:rPr lang="fr-FR" sz="2000" dirty="0" smtClean="0">
                <a:solidFill>
                  <a:schemeClr val="tx1"/>
                </a:solidFill>
              </a:rPr>
              <a:t>Le masque grossit: </a:t>
            </a:r>
            <a:r>
              <a:rPr lang="fr-FR" sz="2000" b="1" dirty="0" smtClean="0">
                <a:solidFill>
                  <a:srgbClr val="FF0000"/>
                </a:solidFill>
              </a:rPr>
              <a:t>Taille vue = Taille réelle x 4/3</a:t>
            </a:r>
            <a:endParaRPr lang="fr-FR" sz="2000" dirty="0" smtClean="0">
              <a:solidFill>
                <a:srgbClr val="FF0000"/>
              </a:solidFill>
            </a:endParaRPr>
          </a:p>
          <a:p>
            <a:pPr algn="just"/>
            <a:r>
              <a:rPr lang="fr-FR" sz="2000" b="1" dirty="0">
                <a:solidFill>
                  <a:schemeClr val="tx2">
                    <a:lumMod val="60000"/>
                    <a:lumOff val="40000"/>
                  </a:schemeClr>
                </a:solidFill>
              </a:rPr>
              <a:t>	</a:t>
            </a:r>
            <a:r>
              <a:rPr lang="fr-FR" sz="2000" dirty="0" smtClean="0">
                <a:solidFill>
                  <a:schemeClr val="tx1"/>
                </a:solidFill>
              </a:rPr>
              <a:t>Les rayons lumineux passent à travers une couche d’air dans le masque.</a:t>
            </a:r>
          </a:p>
          <a:p>
            <a:pPr algn="just"/>
            <a:r>
              <a:rPr lang="fr-FR" sz="2000" dirty="0">
                <a:solidFill>
                  <a:schemeClr val="tx1"/>
                </a:solidFill>
              </a:rPr>
              <a:t>	</a:t>
            </a:r>
            <a:r>
              <a:rPr lang="fr-FR" sz="2000" dirty="0" smtClean="0">
                <a:solidFill>
                  <a:schemeClr val="tx1"/>
                </a:solidFill>
              </a:rPr>
              <a:t>Le masque rétrécit le champ de vision, c’est pourquoi il faut balayer pour voir un maximum de choses, faire les signes en face des autres plongeurs, faire un tour d’horizon au fond, à 3 m et en surface.</a:t>
            </a:r>
          </a:p>
          <a:p>
            <a:pPr algn="just"/>
            <a:endParaRPr lang="fr-FR" sz="2400" dirty="0">
              <a:solidFill>
                <a:schemeClr val="tx2">
                  <a:lumMod val="60000"/>
                  <a:lumOff val="40000"/>
                </a:schemeClr>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285728"/>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3"/>
              <a:tabLst/>
              <a:defRPr/>
            </a:pPr>
            <a:r>
              <a:rPr lang="fr-FR" sz="2000" b="1" i="1" u="sng" dirty="0" smtClean="0">
                <a:latin typeface="+mj-lt"/>
                <a:ea typeface="+mj-ea"/>
                <a:cs typeface="+mj-cs"/>
              </a:rPr>
              <a:t>Application à la plongée</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8058186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8" name="Sous-titre 2"/>
          <p:cNvSpPr txBox="1">
            <a:spLocks/>
          </p:cNvSpPr>
          <p:nvPr/>
        </p:nvSpPr>
        <p:spPr>
          <a:xfrm>
            <a:off x="499595" y="116632"/>
            <a:ext cx="8352928" cy="6264697"/>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smtClean="0">
                <a:solidFill>
                  <a:schemeClr val="tx1"/>
                </a:solidFill>
              </a:rPr>
              <a:t>Les accidents de décompression sont classés en deux groupes selon la gravité des symptômes et le devenir vital de l’accidenté:</a:t>
            </a:r>
          </a:p>
          <a:p>
            <a:pPr algn="l"/>
            <a:r>
              <a:rPr lang="fr-FR" sz="2000" u="sng" dirty="0" smtClean="0">
                <a:solidFill>
                  <a:schemeClr val="tx1"/>
                </a:solidFill>
              </a:rPr>
              <a:t>Accidents de type I:</a:t>
            </a:r>
          </a:p>
          <a:p>
            <a:pPr algn="l"/>
            <a:r>
              <a:rPr lang="fr-FR" sz="2000" dirty="0" smtClean="0">
                <a:solidFill>
                  <a:schemeClr val="tx1"/>
                </a:solidFill>
              </a:rPr>
              <a:t>	Puces, moutons, bends</a:t>
            </a:r>
            <a:r>
              <a:rPr lang="fr-FR" sz="2000" dirty="0">
                <a:solidFill>
                  <a:schemeClr val="tx1"/>
                </a:solidFill>
              </a:rPr>
              <a:t> </a:t>
            </a:r>
            <a:r>
              <a:rPr lang="fr-FR" sz="2000" dirty="0" smtClean="0">
                <a:solidFill>
                  <a:schemeClr val="tx1"/>
                </a:solidFill>
              </a:rPr>
              <a:t>bénins, M.D.D. bénigne. Ne donnent pas lieu à une recompression systématique (sauf M.D.D.) mais nécessitent une surveillance médicale.</a:t>
            </a:r>
          </a:p>
          <a:p>
            <a:pPr algn="l"/>
            <a:r>
              <a:rPr lang="fr-FR" sz="2000" u="sng" dirty="0" smtClean="0">
                <a:solidFill>
                  <a:schemeClr val="tx1"/>
                </a:solidFill>
              </a:rPr>
              <a:t>Accidents de type II:</a:t>
            </a:r>
          </a:p>
          <a:p>
            <a:pPr algn="l"/>
            <a:r>
              <a:rPr lang="fr-FR" sz="2000" dirty="0" smtClean="0">
                <a:solidFill>
                  <a:schemeClr val="tx1"/>
                </a:solidFill>
              </a:rPr>
              <a:t>	Bends neurologiques, centraux, vestibulaires et M.D.D. grave. Entraînant une recompression systématique.</a:t>
            </a:r>
          </a:p>
          <a:p>
            <a:pPr algn="l"/>
            <a:endParaRPr lang="fr-FR" sz="2000" dirty="0" smtClean="0">
              <a:solidFill>
                <a:schemeClr val="tx1"/>
              </a:solidFill>
            </a:endParaRPr>
          </a:p>
          <a:p>
            <a:pPr algn="l"/>
            <a:r>
              <a:rPr lang="fr-FR" sz="2000" dirty="0" smtClean="0">
                <a:solidFill>
                  <a:schemeClr val="tx1"/>
                </a:solidFill>
              </a:rPr>
              <a:t>Surtout liée aux facteurs de dissolution.</a:t>
            </a:r>
          </a:p>
          <a:p>
            <a:pPr algn="l"/>
            <a:r>
              <a:rPr lang="fr-FR" sz="2000" dirty="0" smtClean="0">
                <a:solidFill>
                  <a:schemeClr val="tx1"/>
                </a:solidFill>
              </a:rPr>
              <a:t>Respecter la vitesse de remontée / les paliers / pas de Valsalva à la remontée pas d’efforts excessif / Gonflage </a:t>
            </a:r>
            <a:r>
              <a:rPr lang="fr-FR" sz="2000" dirty="0" err="1" smtClean="0">
                <a:solidFill>
                  <a:schemeClr val="tx1"/>
                </a:solidFill>
              </a:rPr>
              <a:t>stab</a:t>
            </a:r>
            <a:r>
              <a:rPr lang="fr-FR" sz="2000" dirty="0" smtClean="0">
                <a:solidFill>
                  <a:schemeClr val="tx1"/>
                </a:solidFill>
              </a:rPr>
              <a:t> à la bouche au fond ou lors de la remontée interdit depuis 1991 / Après une plongée: </a:t>
            </a:r>
            <a:r>
              <a:rPr lang="fr-FR" sz="2000" dirty="0">
                <a:solidFill>
                  <a:schemeClr val="tx1"/>
                </a:solidFill>
              </a:rPr>
              <a:t>Pas d’apnée</a:t>
            </a:r>
            <a:r>
              <a:rPr lang="fr-FR" sz="2000" dirty="0" smtClean="0">
                <a:solidFill>
                  <a:schemeClr val="tx1"/>
                </a:solidFill>
              </a:rPr>
              <a:t>  /  Pas d’avion (</a:t>
            </a:r>
            <a:r>
              <a:rPr lang="fr-FR" sz="2000" dirty="0" err="1" smtClean="0">
                <a:solidFill>
                  <a:schemeClr val="tx1"/>
                </a:solidFill>
              </a:rPr>
              <a:t>pdt</a:t>
            </a:r>
            <a:r>
              <a:rPr lang="fr-FR" sz="2000" dirty="0" smtClean="0">
                <a:solidFill>
                  <a:schemeClr val="tx1"/>
                </a:solidFill>
              </a:rPr>
              <a:t> 12h) </a:t>
            </a:r>
          </a:p>
          <a:p>
            <a:pPr algn="l"/>
            <a:r>
              <a:rPr lang="fr-FR" sz="2000" dirty="0" smtClean="0">
                <a:solidFill>
                  <a:schemeClr val="tx1"/>
                </a:solidFill>
              </a:rPr>
              <a:t>Se renseigner sur le centre de recompression le plus proche</a:t>
            </a:r>
          </a:p>
          <a:p>
            <a:pPr algn="l"/>
            <a:r>
              <a:rPr lang="fr-FR" sz="2000" dirty="0" smtClean="0">
                <a:solidFill>
                  <a:schemeClr val="tx1"/>
                </a:solidFill>
              </a:rPr>
              <a:t>Avoir une caisse de secours (O2, aspirine, eau douce, VHF …)</a:t>
            </a:r>
            <a:r>
              <a:rPr lang="fr-FR" sz="2000" dirty="0">
                <a:solidFill>
                  <a:schemeClr val="tx1"/>
                </a:solidFill>
              </a:rPr>
              <a:t>	</a:t>
            </a:r>
            <a:endParaRPr lang="fr-FR" sz="2000" dirty="0" smtClean="0">
              <a:solidFill>
                <a:schemeClr val="tx1"/>
              </a:solidFill>
            </a:endParaRPr>
          </a:p>
        </p:txBody>
      </p:sp>
      <p:sp>
        <p:nvSpPr>
          <p:cNvPr id="6" name="Titre 1"/>
          <p:cNvSpPr txBox="1">
            <a:spLocks/>
          </p:cNvSpPr>
          <p:nvPr/>
        </p:nvSpPr>
        <p:spPr>
          <a:xfrm>
            <a:off x="1187624" y="3212976"/>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5"/>
              <a:tabLst/>
              <a:defRPr/>
            </a:pPr>
            <a:r>
              <a:rPr lang="fr-FR" sz="2000" b="1" i="1" u="sng" dirty="0" smtClean="0">
                <a:latin typeface="+mj-lt"/>
                <a:ea typeface="+mj-ea"/>
                <a:cs typeface="+mj-cs"/>
              </a:rPr>
              <a:t>Prévention</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1126598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643998" cy="6072206"/>
          </a:xfrm>
        </p:spPr>
        <p:txBody>
          <a:bodyPr>
            <a:normAutofit/>
          </a:bodyPr>
          <a:lstStyle/>
          <a:p>
            <a:pPr algn="just"/>
            <a:r>
              <a:rPr lang="fr-FR" sz="2000" dirty="0" smtClean="0">
                <a:solidFill>
                  <a:schemeClr val="tx1"/>
                </a:solidFill>
              </a:rPr>
              <a:t>	</a:t>
            </a: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Rectangle 4"/>
          <p:cNvSpPr/>
          <p:nvPr/>
        </p:nvSpPr>
        <p:spPr>
          <a:xfrm>
            <a:off x="929595" y="2967335"/>
            <a:ext cx="7284816" cy="707886"/>
          </a:xfrm>
          <a:prstGeom prst="rect">
            <a:avLst/>
          </a:prstGeom>
          <a:noFill/>
        </p:spPr>
        <p:txBody>
          <a:bodyPr wrap="none" lIns="91440" tIns="45720" rIns="91440" bIns="45720">
            <a:spAutoFit/>
          </a:bodyPr>
          <a:lstStyle/>
          <a:p>
            <a:pPr algn="ctr"/>
            <a:r>
              <a:rPr lang="fr-FR" sz="4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MERCI DE VOTRE ATTENTION</a:t>
            </a:r>
            <a:endParaRPr lang="fr-FR" sz="4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332656"/>
            <a:ext cx="8643998" cy="5666973"/>
          </a:xfrm>
        </p:spPr>
        <p:txBody>
          <a:bodyPr>
            <a:normAutofit/>
          </a:bodyPr>
          <a:lstStyle/>
          <a:p>
            <a:pPr algn="just"/>
            <a:r>
              <a:rPr lang="fr-FR" sz="2000" dirty="0" smtClean="0">
                <a:solidFill>
                  <a:schemeClr val="tx1"/>
                </a:solidFill>
              </a:rPr>
              <a:t>	Afin de profiter des couleurs de la faune et de la flore, emportez une lampe.</a:t>
            </a:r>
          </a:p>
          <a:p>
            <a:pPr algn="just"/>
            <a:r>
              <a:rPr lang="fr-FR" sz="2000" dirty="0">
                <a:solidFill>
                  <a:schemeClr val="tx1"/>
                </a:solidFill>
              </a:rPr>
              <a:t>	</a:t>
            </a:r>
            <a:r>
              <a:rPr lang="fr-FR" sz="2000" dirty="0" smtClean="0">
                <a:solidFill>
                  <a:schemeClr val="tx1"/>
                </a:solidFill>
              </a:rPr>
              <a:t>Plonger quand le soleil est haut (réflexion), éviter les eaux troubles et ne pas labourer le fond (diffusion).</a:t>
            </a:r>
          </a:p>
          <a:p>
            <a:pPr algn="just"/>
            <a:r>
              <a:rPr lang="fr-FR" sz="2000" dirty="0">
                <a:solidFill>
                  <a:schemeClr val="tx1"/>
                </a:solidFill>
              </a:rPr>
              <a:t>	</a:t>
            </a:r>
            <a:r>
              <a:rPr lang="fr-FR" sz="2000" dirty="0" smtClean="0">
                <a:solidFill>
                  <a:schemeClr val="tx1"/>
                </a:solidFill>
              </a:rPr>
              <a:t>En photographie sous-marine, l’objectif contenant de l’air, il rapproche les images. Il faut faire la mise au point sur la distance apparente et non pas réelle.</a:t>
            </a:r>
          </a:p>
          <a:p>
            <a:pPr algn="just"/>
            <a:endParaRPr lang="fr-FR" sz="2000" dirty="0">
              <a:solidFill>
                <a:schemeClr val="tx1"/>
              </a:solidFill>
            </a:endParaRPr>
          </a:p>
          <a:p>
            <a:pPr algn="just"/>
            <a:r>
              <a:rPr lang="fr-FR" sz="2000" u="sng" dirty="0" smtClean="0">
                <a:solidFill>
                  <a:schemeClr val="tx1"/>
                </a:solidFill>
              </a:rPr>
              <a:t>Ex 1:</a:t>
            </a:r>
            <a:r>
              <a:rPr lang="fr-FR" sz="2000" dirty="0" smtClean="0">
                <a:solidFill>
                  <a:schemeClr val="tx1"/>
                </a:solidFill>
              </a:rPr>
              <a:t> Un poisson se trouve à 4m et mesure 90 cm de long. Quelle distance apparente et quelle grosseur le voit-on?</a:t>
            </a:r>
          </a:p>
          <a:p>
            <a:pPr algn="just"/>
            <a:r>
              <a:rPr lang="fr-FR" sz="2000" u="sng" dirty="0" smtClean="0">
                <a:solidFill>
                  <a:schemeClr val="tx1"/>
                </a:solidFill>
              </a:rPr>
              <a:t>Ex 2:</a:t>
            </a:r>
            <a:r>
              <a:rPr lang="fr-FR" sz="2000" dirty="0" smtClean="0">
                <a:solidFill>
                  <a:schemeClr val="tx1"/>
                </a:solidFill>
              </a:rPr>
              <a:t> Vue de la surface avec un masque, l’ancre à l’air d’être à 15m de fond et longue de 80 cm. Quelle est la distance réelle et sa vraie longueur?</a:t>
            </a:r>
          </a:p>
          <a:p>
            <a:pPr algn="just"/>
            <a:endParaRPr lang="fr-FR" sz="2000" dirty="0">
              <a:solidFill>
                <a:schemeClr val="tx1"/>
              </a:solidFill>
            </a:endParaRPr>
          </a:p>
          <a:p>
            <a:pPr algn="just"/>
            <a:r>
              <a:rPr lang="fr-FR" sz="2000" u="sng" dirty="0" smtClean="0">
                <a:solidFill>
                  <a:schemeClr val="tx1"/>
                </a:solidFill>
              </a:rPr>
              <a:t>Réponse:</a:t>
            </a:r>
          </a:p>
          <a:p>
            <a:pPr algn="just"/>
            <a:r>
              <a:rPr lang="fr-FR" sz="2000" u="sng" dirty="0" smtClean="0">
                <a:solidFill>
                  <a:schemeClr val="tx1"/>
                </a:solidFill>
              </a:rPr>
              <a:t>1:</a:t>
            </a:r>
            <a:r>
              <a:rPr lang="fr-FR" sz="2000" dirty="0" smtClean="0">
                <a:solidFill>
                  <a:schemeClr val="tx1"/>
                </a:solidFill>
              </a:rPr>
              <a:t> 3m et 1,20 de longueur.</a:t>
            </a:r>
          </a:p>
          <a:p>
            <a:pPr algn="just"/>
            <a:r>
              <a:rPr lang="fr-FR" sz="2000" u="sng" dirty="0" smtClean="0">
                <a:solidFill>
                  <a:schemeClr val="tx1"/>
                </a:solidFill>
              </a:rPr>
              <a:t>2:</a:t>
            </a:r>
            <a:r>
              <a:rPr lang="fr-FR" sz="2000" dirty="0" smtClean="0">
                <a:solidFill>
                  <a:schemeClr val="tx1"/>
                </a:solidFill>
              </a:rPr>
              <a:t> Prof 20 m et longueur 60 cm. (cf. formule)</a:t>
            </a:r>
            <a:r>
              <a:rPr lang="fr-FR" sz="2000" dirty="0">
                <a:solidFill>
                  <a:schemeClr val="tx1"/>
                </a:solidFill>
              </a:rPr>
              <a:t>	</a:t>
            </a:r>
            <a:endParaRPr lang="fr-FR" sz="2400" dirty="0">
              <a:solidFill>
                <a:schemeClr val="tx2">
                  <a:lumMod val="60000"/>
                  <a:lumOff val="40000"/>
                </a:schemeClr>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8765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5" dur="500"/>
                                        <p:tgtEl>
                                          <p:spTgt spid="3">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116632"/>
            <a:ext cx="5500726" cy="714379"/>
          </a:xfrm>
        </p:spPr>
        <p:txBody>
          <a:bodyPr>
            <a:normAutofit/>
          </a:bodyPr>
          <a:lstStyle/>
          <a:p>
            <a:pPr marL="571500" indent="-571500" algn="l">
              <a:buFont typeface="+mj-lt"/>
              <a:buAutoNum type="romanUcPeriod" startAt="8"/>
            </a:pPr>
            <a:r>
              <a:rPr lang="fr-FR" sz="2800" b="1" u="sng" dirty="0" smtClean="0"/>
              <a:t>L’ACOUSTIQUE DANS L’EAU</a:t>
            </a:r>
            <a:endParaRPr lang="fr-FR" sz="2800" b="1" u="sng" dirty="0"/>
          </a:p>
        </p:txBody>
      </p:sp>
      <p:sp>
        <p:nvSpPr>
          <p:cNvPr id="3" name="Sous-titre 2"/>
          <p:cNvSpPr>
            <a:spLocks noGrp="1"/>
          </p:cNvSpPr>
          <p:nvPr>
            <p:ph type="subTitle" idx="1"/>
          </p:nvPr>
        </p:nvSpPr>
        <p:spPr>
          <a:xfrm>
            <a:off x="283000" y="1194825"/>
            <a:ext cx="8643998" cy="1080120"/>
          </a:xfrm>
        </p:spPr>
        <p:txBody>
          <a:bodyPr>
            <a:normAutofit/>
          </a:bodyPr>
          <a:lstStyle/>
          <a:p>
            <a:pPr algn="l"/>
            <a:r>
              <a:rPr lang="fr-FR" sz="2000" dirty="0" smtClean="0">
                <a:solidFill>
                  <a:schemeClr val="tx1"/>
                </a:solidFill>
              </a:rPr>
              <a:t>	L’eau n’est pas le monde du silence, on y entend très bien les sons. Les hélices de bateaux, pétards de rappel, chocs sur la bouteille, cris dans les détendeurs, chants des baleines.</a:t>
            </a:r>
            <a:endParaRPr lang="fr-FR" sz="2000"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6998" y="782727"/>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a:tabLst/>
              <a:defRPr/>
            </a:pPr>
            <a:r>
              <a:rPr lang="fr-FR" sz="2000" b="1" i="1" u="sng" dirty="0" smtClean="0">
                <a:latin typeface="+mj-lt"/>
                <a:ea typeface="+mj-ea"/>
                <a:cs typeface="+mj-cs"/>
              </a:rPr>
              <a:t>Justification</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7" name="Titre 1"/>
          <p:cNvSpPr txBox="1">
            <a:spLocks/>
          </p:cNvSpPr>
          <p:nvPr/>
        </p:nvSpPr>
        <p:spPr>
          <a:xfrm>
            <a:off x="1005025" y="2204864"/>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2"/>
              <a:tabLst/>
              <a:defRPr/>
            </a:pPr>
            <a:r>
              <a:rPr lang="fr-FR" sz="2000" b="1" i="1" u="sng" dirty="0" smtClean="0">
                <a:latin typeface="+mj-lt"/>
                <a:ea typeface="+mj-ea"/>
                <a:cs typeface="+mj-cs"/>
              </a:rPr>
              <a:t>Différence de milieu</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8" name="Sous-titre 2"/>
          <p:cNvSpPr txBox="1">
            <a:spLocks/>
          </p:cNvSpPr>
          <p:nvPr/>
        </p:nvSpPr>
        <p:spPr>
          <a:xfrm>
            <a:off x="452253" y="2633491"/>
            <a:ext cx="8440227" cy="208951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smtClean="0">
                <a:solidFill>
                  <a:schemeClr val="tx1"/>
                </a:solidFill>
              </a:rPr>
              <a:t>	Vitesse du son dans l’air: </a:t>
            </a:r>
            <a:r>
              <a:rPr lang="fr-FR" sz="2000" dirty="0" smtClean="0">
                <a:solidFill>
                  <a:srgbClr val="FF0000"/>
                </a:solidFill>
              </a:rPr>
              <a:t>330 m/s</a:t>
            </a:r>
          </a:p>
          <a:p>
            <a:pPr algn="l"/>
            <a:r>
              <a:rPr lang="fr-FR" sz="2000" dirty="0">
                <a:solidFill>
                  <a:srgbClr val="FF0000"/>
                </a:solidFill>
              </a:rPr>
              <a:t>	</a:t>
            </a:r>
            <a:r>
              <a:rPr lang="fr-FR" sz="2000" dirty="0" smtClean="0">
                <a:solidFill>
                  <a:schemeClr val="tx1"/>
                </a:solidFill>
              </a:rPr>
              <a:t>Vitesse du son dans l’eau: </a:t>
            </a:r>
            <a:r>
              <a:rPr lang="fr-FR" sz="2000" dirty="0" smtClean="0">
                <a:solidFill>
                  <a:srgbClr val="FF0000"/>
                </a:solidFill>
              </a:rPr>
              <a:t>1500 m/s</a:t>
            </a:r>
          </a:p>
          <a:p>
            <a:pPr algn="l"/>
            <a:r>
              <a:rPr lang="fr-FR" sz="2000" dirty="0" smtClean="0">
                <a:solidFill>
                  <a:schemeClr val="tx1"/>
                </a:solidFill>
              </a:rPr>
              <a:t>Il est donc difficile de repérer la provenance d’un son car il arrive trop vite et en même temps aux 2 oreilles. (perte de la stéréophonie). De plus, dans l’eau, la boite crânienne transmet les sons à l’oreille, ce qui perturbe en plus la reconnaissance de provenance.</a:t>
            </a:r>
            <a:endParaRPr lang="fr-FR" sz="2000" dirty="0">
              <a:solidFill>
                <a:schemeClr val="tx1"/>
              </a:solidFill>
            </a:endParaRPr>
          </a:p>
        </p:txBody>
      </p:sp>
      <p:sp>
        <p:nvSpPr>
          <p:cNvPr id="9" name="Titre 1"/>
          <p:cNvSpPr txBox="1">
            <a:spLocks/>
          </p:cNvSpPr>
          <p:nvPr/>
        </p:nvSpPr>
        <p:spPr>
          <a:xfrm>
            <a:off x="1115616" y="4581128"/>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3"/>
              <a:tabLst/>
              <a:defRPr/>
            </a:pPr>
            <a:r>
              <a:rPr lang="fr-FR" sz="2000" b="1" i="1" u="sng" dirty="0" smtClean="0">
                <a:latin typeface="+mj-lt"/>
                <a:ea typeface="+mj-ea"/>
                <a:cs typeface="+mj-cs"/>
              </a:rPr>
              <a:t>Applications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10" name="Sous-titre 2"/>
          <p:cNvSpPr txBox="1">
            <a:spLocks/>
          </p:cNvSpPr>
          <p:nvPr/>
        </p:nvSpPr>
        <p:spPr>
          <a:xfrm>
            <a:off x="179512" y="5009755"/>
            <a:ext cx="8643998" cy="14412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u="sng" dirty="0" smtClean="0">
                <a:solidFill>
                  <a:schemeClr val="tx1"/>
                </a:solidFill>
              </a:rPr>
              <a:t>Ex 1:</a:t>
            </a:r>
            <a:r>
              <a:rPr lang="fr-FR" sz="2000" dirty="0" smtClean="0">
                <a:solidFill>
                  <a:schemeClr val="tx1"/>
                </a:solidFill>
              </a:rPr>
              <a:t> Un bâtiment explose à 4950m. Combien de temps les plongeurs l’entendront-ils avant le marin resté à bord?</a:t>
            </a:r>
          </a:p>
          <a:p>
            <a:pPr algn="l"/>
            <a:r>
              <a:rPr lang="fr-FR" sz="2000" u="sng" dirty="0" smtClean="0">
                <a:solidFill>
                  <a:schemeClr val="tx1"/>
                </a:solidFill>
              </a:rPr>
              <a:t>Ex 2:</a:t>
            </a:r>
            <a:r>
              <a:rPr lang="fr-FR" sz="2000" dirty="0" smtClean="0">
                <a:solidFill>
                  <a:schemeClr val="tx1"/>
                </a:solidFill>
              </a:rPr>
              <a:t> Un sondeur émet une onde sonore vers le fond et reçoit l’écho un dixième de seconde après. A quelle distance est le fond?</a:t>
            </a:r>
            <a:endParaRPr lang="fr-FR" sz="2000" u="sng" dirty="0">
              <a:solidFill>
                <a:schemeClr val="tx1"/>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762911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8" name="Sous-titre 2"/>
          <p:cNvSpPr txBox="1">
            <a:spLocks/>
          </p:cNvSpPr>
          <p:nvPr/>
        </p:nvSpPr>
        <p:spPr>
          <a:xfrm>
            <a:off x="452253" y="404664"/>
            <a:ext cx="8440227" cy="568863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u="sng" dirty="0" smtClean="0">
                <a:solidFill>
                  <a:schemeClr val="tx1"/>
                </a:solidFill>
              </a:rPr>
              <a:t>Ex 1:</a:t>
            </a:r>
            <a:r>
              <a:rPr lang="fr-FR" sz="2000" dirty="0" smtClean="0">
                <a:solidFill>
                  <a:schemeClr val="tx1"/>
                </a:solidFill>
              </a:rPr>
              <a:t> Dans l’air: 330 m/s pour 4950m: 4950/330 = 15 s</a:t>
            </a:r>
          </a:p>
          <a:p>
            <a:pPr algn="l"/>
            <a:r>
              <a:rPr lang="fr-FR" sz="2000" dirty="0" smtClean="0">
                <a:solidFill>
                  <a:schemeClr val="tx1"/>
                </a:solidFill>
              </a:rPr>
              <a:t>         Dans l’eau: 1500 m/s pour 4950: 4950/1500 = 3,3 s</a:t>
            </a:r>
          </a:p>
          <a:p>
            <a:pPr algn="l"/>
            <a:r>
              <a:rPr lang="fr-FR" sz="2000" dirty="0" smtClean="0">
                <a:solidFill>
                  <a:schemeClr val="tx1"/>
                </a:solidFill>
              </a:rPr>
              <a:t>La différence 15 – 3,3 = 11,7 s</a:t>
            </a:r>
          </a:p>
          <a:p>
            <a:pPr algn="l"/>
            <a:endParaRPr lang="fr-FR" sz="2000" dirty="0">
              <a:solidFill>
                <a:schemeClr val="tx1"/>
              </a:solidFill>
            </a:endParaRPr>
          </a:p>
          <a:p>
            <a:pPr algn="l"/>
            <a:r>
              <a:rPr lang="fr-FR" sz="2000" u="sng" dirty="0" smtClean="0">
                <a:solidFill>
                  <a:schemeClr val="tx1"/>
                </a:solidFill>
              </a:rPr>
              <a:t>Ex 2:</a:t>
            </a:r>
            <a:r>
              <a:rPr lang="fr-FR" sz="2000" dirty="0" smtClean="0">
                <a:solidFill>
                  <a:schemeClr val="tx1"/>
                </a:solidFill>
              </a:rPr>
              <a:t> vitesse dans l’eau 1500 m par seconde; pour 0,1 s: 1500 x 0,1 = 150 m</a:t>
            </a:r>
          </a:p>
          <a:p>
            <a:pPr algn="l"/>
            <a:r>
              <a:rPr lang="fr-FR" sz="2000" dirty="0">
                <a:solidFill>
                  <a:schemeClr val="tx1"/>
                </a:solidFill>
              </a:rPr>
              <a:t> </a:t>
            </a:r>
            <a:r>
              <a:rPr lang="fr-FR" sz="2000" dirty="0" smtClean="0">
                <a:solidFill>
                  <a:schemeClr val="tx1"/>
                </a:solidFill>
              </a:rPr>
              <a:t>    L’onde a fait un aller/retour donc 150 / 2 = 75m.</a:t>
            </a:r>
          </a:p>
          <a:p>
            <a:pPr algn="l"/>
            <a:endParaRPr lang="fr-FR" sz="2000" u="sng" dirty="0">
              <a:solidFill>
                <a:schemeClr val="tx1"/>
              </a:solidFill>
            </a:endParaRPr>
          </a:p>
          <a:p>
            <a:pPr algn="l"/>
            <a:r>
              <a:rPr lang="fr-FR" sz="2000" b="1" u="sng" dirty="0" smtClean="0">
                <a:solidFill>
                  <a:schemeClr val="tx1"/>
                </a:solidFill>
              </a:rPr>
              <a:t>Application à la plongée:</a:t>
            </a:r>
            <a:endParaRPr lang="fr-FR" sz="2000" dirty="0" smtClean="0">
              <a:solidFill>
                <a:schemeClr val="tx1"/>
              </a:solidFill>
            </a:endParaRPr>
          </a:p>
          <a:p>
            <a:pPr algn="l"/>
            <a:r>
              <a:rPr lang="fr-FR" sz="2000" dirty="0" smtClean="0">
                <a:solidFill>
                  <a:schemeClr val="tx1"/>
                </a:solidFill>
              </a:rPr>
              <a:t>	Communication entre plongeurs (chocs sur la bouteille, cris dans l’embout)</a:t>
            </a:r>
          </a:p>
          <a:p>
            <a:pPr algn="l"/>
            <a:r>
              <a:rPr lang="fr-FR" sz="2000" dirty="0">
                <a:solidFill>
                  <a:schemeClr val="tx1"/>
                </a:solidFill>
              </a:rPr>
              <a:t>	</a:t>
            </a:r>
            <a:r>
              <a:rPr lang="fr-FR" sz="2000" dirty="0" smtClean="0">
                <a:solidFill>
                  <a:schemeClr val="tx1"/>
                </a:solidFill>
              </a:rPr>
              <a:t>Communication entre surface et plongeurs (chocs sue échelle, pétards de rappel)</a:t>
            </a:r>
          </a:p>
          <a:p>
            <a:pPr algn="l"/>
            <a:r>
              <a:rPr lang="fr-FR" sz="2000" dirty="0">
                <a:solidFill>
                  <a:schemeClr val="tx1"/>
                </a:solidFill>
              </a:rPr>
              <a:t>	</a:t>
            </a:r>
            <a:r>
              <a:rPr lang="fr-FR" sz="2000" dirty="0" smtClean="0">
                <a:solidFill>
                  <a:schemeClr val="tx1"/>
                </a:solidFill>
              </a:rPr>
              <a:t>Orientation et sécurité: bruit des moteurs</a:t>
            </a:r>
          </a:p>
          <a:p>
            <a:pPr algn="l"/>
            <a:r>
              <a:rPr lang="fr-FR" sz="2000" dirty="0">
                <a:solidFill>
                  <a:schemeClr val="tx1"/>
                </a:solidFill>
              </a:rPr>
              <a:t>	</a:t>
            </a:r>
            <a:r>
              <a:rPr lang="fr-FR" sz="2000" dirty="0" smtClean="0">
                <a:solidFill>
                  <a:schemeClr val="tx1"/>
                </a:solidFill>
              </a:rPr>
              <a:t>Sondeur</a:t>
            </a:r>
            <a:endParaRPr lang="fr-FR" sz="2000" dirty="0">
              <a:solidFill>
                <a:schemeClr val="tx1"/>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985744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29"/>
            <a:ext cx="5500726" cy="714379"/>
          </a:xfrm>
        </p:spPr>
        <p:txBody>
          <a:bodyPr>
            <a:normAutofit/>
          </a:bodyPr>
          <a:lstStyle/>
          <a:p>
            <a:pPr marL="571500" indent="-571500" algn="l">
              <a:buFont typeface="+mj-lt"/>
              <a:buAutoNum type="romanUcPeriod" startAt="9"/>
            </a:pPr>
            <a:r>
              <a:rPr lang="fr-FR" sz="2800" b="1" u="sng" dirty="0" smtClean="0"/>
              <a:t>PHYSIOLOGIE ELEMENTAIRE</a:t>
            </a:r>
            <a:endParaRPr lang="fr-FR" sz="2800" b="1" u="sng" dirty="0"/>
          </a:p>
        </p:txBody>
      </p:sp>
      <p:sp>
        <p:nvSpPr>
          <p:cNvPr id="3" name="Sous-titre 2"/>
          <p:cNvSpPr>
            <a:spLocks noGrp="1"/>
          </p:cNvSpPr>
          <p:nvPr>
            <p:ph type="subTitle" idx="1"/>
          </p:nvPr>
        </p:nvSpPr>
        <p:spPr>
          <a:xfrm>
            <a:off x="323528" y="1450678"/>
            <a:ext cx="8352928" cy="1042218"/>
          </a:xfrm>
        </p:spPr>
        <p:txBody>
          <a:bodyPr>
            <a:normAutofit/>
          </a:bodyPr>
          <a:lstStyle/>
          <a:p>
            <a:pPr algn="l"/>
            <a:r>
              <a:rPr lang="fr-FR" sz="2000" dirty="0" smtClean="0">
                <a:solidFill>
                  <a:schemeClr val="tx1"/>
                </a:solidFill>
              </a:rPr>
              <a:t>	pour comprendre et mieux réagir face à un accident, nous avons besoin de savoir comment notre corps fonctionne. Du moins les fonctions essentielles en plongée.</a:t>
            </a: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1000109"/>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a:tabLst/>
              <a:defRPr/>
            </a:pPr>
            <a:r>
              <a:rPr lang="fr-FR" sz="2000" b="1" i="1" u="sng" dirty="0" smtClean="0">
                <a:latin typeface="+mj-lt"/>
                <a:ea typeface="+mj-ea"/>
                <a:cs typeface="+mj-cs"/>
              </a:rPr>
              <a:t>Justification</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9" name="Titre 1"/>
          <p:cNvSpPr txBox="1">
            <a:spLocks/>
          </p:cNvSpPr>
          <p:nvPr/>
        </p:nvSpPr>
        <p:spPr>
          <a:xfrm>
            <a:off x="1086015" y="2492896"/>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2"/>
              <a:tabLst/>
              <a:defRPr/>
            </a:pPr>
            <a:r>
              <a:rPr lang="fr-FR" sz="2000" b="1" i="1" u="sng" dirty="0" smtClean="0">
                <a:latin typeface="+mj-lt"/>
                <a:ea typeface="+mj-ea"/>
                <a:cs typeface="+mj-cs"/>
              </a:rPr>
              <a:t>L’appareil circulatoire</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10" name="Sous-titre 2"/>
          <p:cNvSpPr txBox="1">
            <a:spLocks/>
          </p:cNvSpPr>
          <p:nvPr/>
        </p:nvSpPr>
        <p:spPr>
          <a:xfrm>
            <a:off x="395536" y="2996952"/>
            <a:ext cx="8424936" cy="316835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dirty="0" smtClean="0">
                <a:solidFill>
                  <a:schemeClr val="tx1"/>
                </a:solidFill>
              </a:rPr>
              <a:t>	- Le </a:t>
            </a:r>
            <a:r>
              <a:rPr lang="fr-FR" sz="2000" b="1" dirty="0" smtClean="0">
                <a:solidFill>
                  <a:schemeClr val="tx1"/>
                </a:solidFill>
              </a:rPr>
              <a:t>cœur</a:t>
            </a:r>
            <a:r>
              <a:rPr lang="fr-FR" sz="2000" dirty="0" smtClean="0">
                <a:solidFill>
                  <a:schemeClr val="tx1"/>
                </a:solidFill>
              </a:rPr>
              <a:t>, muscle creux, envoie le sang dans les cellules et bat environ 60 à 80 </a:t>
            </a:r>
            <a:r>
              <a:rPr lang="fr-FR" sz="2000" dirty="0" err="1" smtClean="0">
                <a:solidFill>
                  <a:schemeClr val="tx1"/>
                </a:solidFill>
              </a:rPr>
              <a:t>puls</a:t>
            </a:r>
            <a:r>
              <a:rPr lang="fr-FR" sz="2000" dirty="0" smtClean="0">
                <a:solidFill>
                  <a:schemeClr val="tx1"/>
                </a:solidFill>
              </a:rPr>
              <a:t>./min. pour un adulte au repos.</a:t>
            </a:r>
          </a:p>
          <a:p>
            <a:pPr algn="l"/>
            <a:r>
              <a:rPr lang="fr-FR" sz="2000" b="1" dirty="0">
                <a:solidFill>
                  <a:schemeClr val="tx1"/>
                </a:solidFill>
              </a:rPr>
              <a:t>	</a:t>
            </a:r>
            <a:r>
              <a:rPr lang="fr-FR" sz="2000" dirty="0" smtClean="0">
                <a:solidFill>
                  <a:schemeClr val="tx1"/>
                </a:solidFill>
              </a:rPr>
              <a:t>- La </a:t>
            </a:r>
            <a:r>
              <a:rPr lang="fr-FR" sz="2000" b="1" dirty="0" smtClean="0">
                <a:solidFill>
                  <a:schemeClr val="tx1"/>
                </a:solidFill>
              </a:rPr>
              <a:t>petite circulation</a:t>
            </a:r>
            <a:r>
              <a:rPr lang="fr-FR" sz="2000" dirty="0" smtClean="0">
                <a:solidFill>
                  <a:schemeClr val="tx1"/>
                </a:solidFill>
              </a:rPr>
              <a:t> entre le cœur et les poumons permet d’échanger le CO</a:t>
            </a:r>
            <a:r>
              <a:rPr lang="fr-FR" sz="2000" baseline="-25000" dirty="0" smtClean="0">
                <a:solidFill>
                  <a:schemeClr val="tx1"/>
                </a:solidFill>
              </a:rPr>
              <a:t>2</a:t>
            </a:r>
            <a:r>
              <a:rPr lang="fr-FR" sz="2000" dirty="0" smtClean="0">
                <a:solidFill>
                  <a:schemeClr val="tx1"/>
                </a:solidFill>
              </a:rPr>
              <a:t> contre l’O</a:t>
            </a:r>
            <a:r>
              <a:rPr lang="fr-FR" sz="2000" baseline="-25000" dirty="0" smtClean="0">
                <a:solidFill>
                  <a:schemeClr val="tx1"/>
                </a:solidFill>
              </a:rPr>
              <a:t>2</a:t>
            </a:r>
            <a:r>
              <a:rPr lang="fr-FR" sz="2000" dirty="0" smtClean="0">
                <a:solidFill>
                  <a:schemeClr val="tx1"/>
                </a:solidFill>
              </a:rPr>
              <a:t> de l’air.</a:t>
            </a:r>
          </a:p>
          <a:p>
            <a:pPr algn="l"/>
            <a:r>
              <a:rPr lang="fr-FR" sz="2000" b="1" baseline="-25000" dirty="0">
                <a:solidFill>
                  <a:schemeClr val="tx1"/>
                </a:solidFill>
              </a:rPr>
              <a:t>	</a:t>
            </a:r>
            <a:r>
              <a:rPr lang="fr-FR" sz="2000" dirty="0" smtClean="0">
                <a:solidFill>
                  <a:schemeClr val="tx1"/>
                </a:solidFill>
              </a:rPr>
              <a:t>- La </a:t>
            </a:r>
            <a:r>
              <a:rPr lang="fr-FR" sz="2000" b="1" dirty="0" smtClean="0">
                <a:solidFill>
                  <a:schemeClr val="tx1"/>
                </a:solidFill>
              </a:rPr>
              <a:t>grande circulation</a:t>
            </a:r>
            <a:r>
              <a:rPr lang="fr-FR" sz="2000" dirty="0" smtClean="0">
                <a:solidFill>
                  <a:schemeClr val="tx1"/>
                </a:solidFill>
              </a:rPr>
              <a:t> irrigue l’ensemble de l’organisme par l’intermédiaire des artères, capillaires et veines et prend le CO</a:t>
            </a:r>
            <a:r>
              <a:rPr lang="fr-FR" sz="2000" baseline="-25000" dirty="0" smtClean="0">
                <a:solidFill>
                  <a:schemeClr val="tx1"/>
                </a:solidFill>
              </a:rPr>
              <a:t>2</a:t>
            </a:r>
            <a:r>
              <a:rPr lang="fr-FR" sz="2000" dirty="0" smtClean="0">
                <a:solidFill>
                  <a:schemeClr val="tx1"/>
                </a:solidFill>
              </a:rPr>
              <a:t> aux cellules et leur donne de l’O</a:t>
            </a:r>
            <a:r>
              <a:rPr lang="fr-FR" sz="2000" baseline="-25000" dirty="0" smtClean="0">
                <a:solidFill>
                  <a:schemeClr val="tx1"/>
                </a:solidFill>
              </a:rPr>
              <a:t>2</a:t>
            </a:r>
            <a:r>
              <a:rPr lang="fr-FR" sz="2000" dirty="0" smtClean="0">
                <a:solidFill>
                  <a:schemeClr val="tx1"/>
                </a:solidFill>
              </a:rPr>
              <a:t>. </a:t>
            </a:r>
          </a:p>
          <a:p>
            <a:pPr algn="l"/>
            <a:r>
              <a:rPr lang="fr-FR" sz="2000" dirty="0">
                <a:solidFill>
                  <a:schemeClr val="tx1"/>
                </a:solidFill>
              </a:rPr>
              <a:t>	</a:t>
            </a:r>
            <a:r>
              <a:rPr lang="fr-FR" sz="2000" dirty="0" smtClean="0">
                <a:solidFill>
                  <a:schemeClr val="tx1"/>
                </a:solidFill>
              </a:rPr>
              <a:t>C’est grâce à cette appareil que notre sang (env. 5 l) va se diffuser et remplir ses fonctions.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67931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1916</TotalTime>
  <Words>6268</Words>
  <Application>Microsoft Macintosh PowerPoint</Application>
  <PresentationFormat>Présentation à l'écran (4:3)</PresentationFormat>
  <Paragraphs>739</Paragraphs>
  <Slides>51</Slides>
  <Notes>51</Notes>
  <HiddenSlides>0</HiddenSlides>
  <MMClips>0</MMClips>
  <ScaleCrop>false</ScaleCrop>
  <HeadingPairs>
    <vt:vector size="4" baseType="variant">
      <vt:variant>
        <vt:lpstr>Modèle de conception</vt:lpstr>
      </vt:variant>
      <vt:variant>
        <vt:i4>1</vt:i4>
      </vt:variant>
      <vt:variant>
        <vt:lpstr>Titres des diapositives</vt:lpstr>
      </vt:variant>
      <vt:variant>
        <vt:i4>51</vt:i4>
      </vt:variant>
    </vt:vector>
  </HeadingPairs>
  <TitlesOfParts>
    <vt:vector size="52" baseType="lpstr">
      <vt:lpstr>Thème Office</vt:lpstr>
      <vt:lpstr>COURS THEORIQUES PLONGEE</vt:lpstr>
      <vt:lpstr>LA VISION DANS L’EAU</vt:lpstr>
      <vt:lpstr>Diapositive 3</vt:lpstr>
      <vt:lpstr>Diapositive 4</vt:lpstr>
      <vt:lpstr>Diapositive 5</vt:lpstr>
      <vt:lpstr>Diapositive 6</vt:lpstr>
      <vt:lpstr>L’ACOUSTIQUE DANS L’EAU</vt:lpstr>
      <vt:lpstr>Diapositive 8</vt:lpstr>
      <vt:lpstr>PHYSIOLOGIE ELEMENTAIRE</vt:lpstr>
      <vt:lpstr>Diapositive 10</vt:lpstr>
      <vt:lpstr>Diapositive 11</vt:lpstr>
      <vt:lpstr>Diapositive 12</vt:lpstr>
      <vt:lpstr>Diapositive 13</vt:lpstr>
      <vt:lpstr>Diapositive 14</vt:lpstr>
      <vt:lpstr>Diapositive 15</vt:lpstr>
      <vt:lpstr>Diapositive 16</vt:lpstr>
      <vt:lpstr>LES ACCIDENTS MECANIQUES</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LES ACCIDENTS BIOCHIMIQUES</vt:lpstr>
      <vt:lpstr>Diapositive 36</vt:lpstr>
      <vt:lpstr>Diapositive 37</vt:lpstr>
      <vt:lpstr>Diapositive 38</vt:lpstr>
      <vt:lpstr>Diapositive 39</vt:lpstr>
      <vt:lpstr>Diapositive 40</vt:lpstr>
      <vt:lpstr>Diapositive 41</vt:lpstr>
      <vt:lpstr>Diapositive 42</vt:lpstr>
      <vt:lpstr>Diapositive 43</vt:lpstr>
      <vt:lpstr>Diapositive 44</vt:lpstr>
      <vt:lpstr>L’ ACCIDENT BIOPHYSIQUE</vt:lpstr>
      <vt:lpstr>Diapositive 46</vt:lpstr>
      <vt:lpstr>Diapositive 47</vt:lpstr>
      <vt:lpstr>Diapositive 48</vt:lpstr>
      <vt:lpstr>Diapositive 49</vt:lpstr>
      <vt:lpstr>Diapositive 50</vt:lpstr>
      <vt:lpstr>Diapositive 51</vt:lpstr>
    </vt:vector>
  </TitlesOfParts>
  <Company>SDIS62</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THEORIQUES PLONGEE</dc:title>
  <dc:creator>randru</dc:creator>
  <cp:lastModifiedBy>yannick pouchenaud</cp:lastModifiedBy>
  <cp:revision>203</cp:revision>
  <dcterms:created xsi:type="dcterms:W3CDTF">2013-11-01T00:26:17Z</dcterms:created>
  <dcterms:modified xsi:type="dcterms:W3CDTF">2013-11-01T00:26:45Z</dcterms:modified>
</cp:coreProperties>
</file>