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88" r:id="rId12"/>
    <p:sldId id="29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D262E-168C-4479-AAFE-6589A2D2BA9F}" type="datetimeFigureOut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4F2E5-F43F-4714-8DCD-0EB531C1051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816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C89D-EFCF-4BF4-8133-EF4BF3348267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43F5-3929-47A1-97FD-DB271957696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9824-C3AA-4DCA-B430-26D2E2721FDB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4B2E-4740-4225-8B14-EED8A60EBE46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08D1-FD7E-4B8B-9540-FC3AE48728A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BD1-232B-43E7-BE70-E513FAAE1B7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268-6890-4EC2-BB6D-53A4063E75D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F3DA8-F8F5-408E-BE30-6759C4DAA2AC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ABDA-8A03-4DEB-820E-0D0433FFB45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CCAF-E20C-44ED-ABFA-6907E2FCB48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644-AAB8-47F4-85EC-C954367CF278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33B40-361B-438F-AACF-CCEC54A1E68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COURS THEORIQUES PLONGEE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NIVEAU 2</a:t>
            </a:r>
          </a:p>
          <a:p>
            <a:r>
              <a:rPr lang="fr-FR" sz="1800" i="1" dirty="0" smtClean="0">
                <a:solidFill>
                  <a:schemeClr val="tx1"/>
                </a:solidFill>
              </a:rPr>
              <a:t>(3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 partie)</a:t>
            </a:r>
            <a:endParaRPr lang="fr-FR" sz="1800" i="1" dirty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745700" y="188640"/>
            <a:ext cx="6274571" cy="71437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 startAt="16"/>
            </a:pPr>
            <a:r>
              <a:rPr lang="fr-FR" sz="2800" b="1" u="sng" dirty="0" smtClean="0"/>
              <a:t>LES ACCIDENTS DE PLONGEE LIBRE</a:t>
            </a:r>
            <a:endParaRPr lang="fr-FR" sz="2800" b="1" u="sng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57539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Justification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3998" cy="792087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Tout plongeur est amené à pratiquer l’apnée. Celle-ci est facile à mettre en œuvre, mais très dangereuse car les risques sont méconnus.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1772816"/>
            <a:ext cx="640871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Accidents communs avec la plongée bouteille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52792" y="2207606"/>
            <a:ext cx="8643998" cy="1837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Les </a:t>
            </a:r>
            <a:r>
              <a:rPr lang="fr-FR" sz="2000" dirty="0" err="1" smtClean="0">
                <a:solidFill>
                  <a:schemeClr val="tx1"/>
                </a:solidFill>
              </a:rPr>
              <a:t>barotraumatimes</a:t>
            </a:r>
            <a:endParaRPr lang="fr-FR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Accidents toxiques (essoufflement)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Accidents de décompression (risques importants si les apnées se font après une plongée)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Froid, noyade, dangers du milieu.	</a:t>
            </a:r>
            <a:endParaRPr lang="fr-FR" sz="1600" dirty="0" smtClean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952354" y="3933056"/>
            <a:ext cx="640871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Accidents spécifique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257431" y="4361682"/>
            <a:ext cx="8643998" cy="1947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Hypercapnie et noyade (augmentation du CO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Hypoxie (hyperventilation baisse du CO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Rendez-vous syncopal des 7m. (à connaitre avant de se lancer en apnée)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Surmenage cardiaque.</a:t>
            </a:r>
          </a:p>
          <a:p>
            <a:pPr marL="800100" lvl="1" indent="-342900" algn="l">
              <a:buFont typeface="Wingdings" pitchFamily="2" charset="2"/>
              <a:buChar char="ü"/>
            </a:pPr>
            <a:r>
              <a:rPr lang="fr-FR" sz="2000" dirty="0" smtClean="0">
                <a:solidFill>
                  <a:schemeClr val="tx1"/>
                </a:solidFill>
              </a:rPr>
              <a:t>Œdème aigu du poumon.	</a:t>
            </a:r>
            <a:endParaRPr lang="fr-F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05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32656"/>
            <a:ext cx="8643998" cy="5239484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Retour sur le RDV syncopal des 7m: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just"/>
            <a:r>
              <a:rPr lang="fr-FR" sz="2000" u="sng" dirty="0" smtClean="0">
                <a:solidFill>
                  <a:schemeClr val="tx1"/>
                </a:solidFill>
              </a:rPr>
              <a:t>Succinctement: </a:t>
            </a:r>
            <a:r>
              <a:rPr lang="fr-FR" sz="2000" dirty="0" smtClean="0">
                <a:solidFill>
                  <a:schemeClr val="tx1"/>
                </a:solidFill>
              </a:rPr>
              <a:t>Descente tête en bas, irrigation cérébrale max. PPO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 ↑ avec la pression, sensation de confort.</a:t>
            </a:r>
          </a:p>
          <a:p>
            <a:pPr algn="just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	Au fond, production de CO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, consommation d’O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	A la remontée, visage vers la surface, mauvaise irrigation du cerveau, avec du sang chargé en CO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. La PPO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 ↓ rapidement, le seuil de la syncope est atteint sans signal d’alarme.</a:t>
            </a:r>
          </a:p>
          <a:p>
            <a:pPr algn="just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	Compression du bulbe rachidien, retour veineux difficile, arrêt cardiaque par désamorçage du cœur.</a:t>
            </a:r>
          </a:p>
          <a:p>
            <a:pPr algn="just"/>
            <a:endParaRPr lang="fr-FR" sz="2000" dirty="0">
              <a:solidFill>
                <a:schemeClr val="tx1"/>
              </a:solidFill>
            </a:endParaRPr>
          </a:p>
          <a:p>
            <a:pPr algn="just"/>
            <a:r>
              <a:rPr lang="fr-FR" sz="2000" u="sng" dirty="0" smtClean="0">
                <a:solidFill>
                  <a:schemeClr val="tx1"/>
                </a:solidFill>
              </a:rPr>
              <a:t>Prévention:</a:t>
            </a:r>
            <a:r>
              <a:rPr lang="fr-FR" sz="2000" dirty="0" smtClean="0">
                <a:solidFill>
                  <a:schemeClr val="tx1"/>
                </a:solidFill>
              </a:rPr>
              <a:t> Ne pas lever la tête avant d’arriver à 3m, ne pas avoir une cagoule trop serrée, toujours se rappeler que la respiration est provoquée par un excès de CO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 et non par manque d’O</a:t>
            </a:r>
            <a:r>
              <a:rPr lang="fr-FR" sz="2000" baseline="-25000" dirty="0" smtClean="0">
                <a:solidFill>
                  <a:schemeClr val="tx1"/>
                </a:solidFill>
              </a:rPr>
              <a:t>2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  <a:endParaRPr lang="fr-FR" sz="2000" u="sng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6072206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929595" y="2967335"/>
            <a:ext cx="72848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MERCI DE VOTRE ATTENTION</a:t>
            </a:r>
            <a:endParaRPr lang="fr-F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5500726" cy="71437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 startAt="13"/>
            </a:pPr>
            <a:r>
              <a:rPr lang="fr-FR" sz="2800" b="1" u="sng" dirty="0" smtClean="0"/>
              <a:t>LE FROID</a:t>
            </a:r>
            <a:endParaRPr lang="fr-FR" sz="28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001" y="1121323"/>
            <a:ext cx="8643998" cy="767008"/>
          </a:xfrm>
        </p:spPr>
        <p:txBody>
          <a:bodyPr>
            <a:normAutofit/>
          </a:bodyPr>
          <a:lstStyle/>
          <a:p>
            <a:pPr lvl="1" algn="l"/>
            <a:r>
              <a:rPr lang="fr-FR" sz="2000" dirty="0" smtClean="0">
                <a:solidFill>
                  <a:schemeClr val="tx1"/>
                </a:solidFill>
              </a:rPr>
              <a:t>Le refroidissement du corps peut être cause d’accident.</a:t>
            </a:r>
          </a:p>
          <a:p>
            <a:pPr lvl="1" algn="l"/>
            <a:r>
              <a:rPr lang="fr-FR" sz="2000" dirty="0" smtClean="0">
                <a:solidFill>
                  <a:schemeClr val="tx1"/>
                </a:solidFill>
              </a:rPr>
              <a:t>C’est un facteur aggravant  des accidents.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Rappels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000100" y="1848245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fr-FR" sz="2000" b="1" i="1" u="sng" dirty="0" smtClean="0">
                <a:latin typeface="+mj-lt"/>
                <a:ea typeface="+mj-ea"/>
                <a:cs typeface="+mj-cs"/>
              </a:rPr>
              <a:t>La température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2272185"/>
            <a:ext cx="792088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ct val="20000"/>
              </a:spcBef>
              <a:buFont typeface="+mj-lt"/>
              <a:buAutoNum type="alphaLcParenR"/>
            </a:pPr>
            <a:r>
              <a:rPr lang="fr-FR" sz="2000" b="1" dirty="0" smtClean="0">
                <a:solidFill>
                  <a:prstClr val="black"/>
                </a:solidFill>
              </a:rPr>
              <a:t>Les échanges thermiques</a:t>
            </a:r>
            <a:endParaRPr lang="fr-FR" sz="20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Le rayonnement, la conduction, le convection et l’évaporation.</a:t>
            </a: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2"/>
            </a:pPr>
            <a:r>
              <a:rPr lang="fr-FR" sz="2000" b="1" dirty="0" smtClean="0">
                <a:solidFill>
                  <a:prstClr val="black"/>
                </a:solidFill>
              </a:rPr>
              <a:t>Equilibre thermique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Température du corps 37° C. Température cutanée 33-34 °C.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L’équilibre pour un homme sans protection est à 25-28° C dans l’air et à 33-34° C dans l’eau.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Un homme nu et immobile meurt en 30 min dans l’eau à 5°C, et en 1h30 à 15°C.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Le corps se refroidit 25 fois plus vite dans l’eau que dans l’air et 40 fois s’il y a mouvement d’eau. 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Un naufragé avec gilet immobile augmente sa survie de 35%.</a:t>
            </a:r>
            <a:endParaRPr lang="fr-FR" sz="2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11560" y="188640"/>
            <a:ext cx="792088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3"/>
            </a:pPr>
            <a:r>
              <a:rPr lang="fr-FR" sz="2000" b="1" dirty="0" smtClean="0">
                <a:solidFill>
                  <a:prstClr val="black"/>
                </a:solidFill>
              </a:rPr>
              <a:t>Conséquences en plongée</a:t>
            </a:r>
            <a:endParaRPr lang="fr-FR" sz="20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Protection avec une combinaison.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La déperdition étant plus importante s’il y a mouvement d’eau, il faut que la combinaison colle à la peau. (éviter de bouger les bras inconsidérément).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L’air détendu refroidit le corps. </a:t>
            </a:r>
          </a:p>
          <a:p>
            <a:pPr lvl="0" algn="just">
              <a:spcBef>
                <a:spcPct val="20000"/>
              </a:spcBef>
            </a:pPr>
            <a:endParaRPr lang="fr-FR" sz="2000" dirty="0" smtClean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endParaRPr lang="fr-FR" sz="2000" dirty="0">
              <a:solidFill>
                <a:prstClr val="black"/>
              </a:solidFill>
            </a:endParaRP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/>
            </a:pPr>
            <a:r>
              <a:rPr lang="fr-FR" sz="2000" b="1" dirty="0" smtClean="0">
                <a:solidFill>
                  <a:prstClr val="black"/>
                </a:solidFill>
              </a:rPr>
              <a:t>Causes</a:t>
            </a:r>
          </a:p>
          <a:p>
            <a:pPr lvl="0" algn="just">
              <a:spcBef>
                <a:spcPct val="20000"/>
              </a:spcBef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Eau très froide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	Protection inadaptée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Fatigue physique ou psychique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risque accru chez l’enfant</a:t>
            </a:r>
            <a:endParaRPr lang="fr-FR" sz="2000" dirty="0">
              <a:solidFill>
                <a:prstClr val="black"/>
              </a:solidFill>
            </a:endParaRP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2"/>
            </a:pPr>
            <a:r>
              <a:rPr lang="fr-FR" sz="2000" b="1" dirty="0" smtClean="0">
                <a:solidFill>
                  <a:prstClr val="black"/>
                </a:solidFill>
              </a:rPr>
              <a:t>Symptômes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Léger frisson / chair de poule / crampes / tremblements / augmentation rythme cardiaque et respiratoire / rigidité musculaire / syncope / mort.</a:t>
            </a:r>
            <a:endParaRPr lang="fr-FR" sz="2000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endParaRPr lang="fr-FR" sz="2000" dirty="0" smtClean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999104" y="2492896"/>
            <a:ext cx="5013056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Déperdition calorifique: L’hypothermie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20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11560" y="188640"/>
            <a:ext cx="79208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3"/>
            </a:pPr>
            <a:r>
              <a:rPr lang="fr-FR" sz="2000" b="1" dirty="0" smtClean="0">
                <a:solidFill>
                  <a:prstClr val="black"/>
                </a:solidFill>
              </a:rPr>
              <a:t>Conduite à tenir</a:t>
            </a:r>
            <a:endParaRPr lang="fr-FR" sz="20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Remonter / sécher et réchauffer sans frictionner / boisson chaude et sucrée / </a:t>
            </a:r>
            <a:r>
              <a:rPr lang="fr-FR" sz="2000" b="1" dirty="0" smtClean="0">
                <a:solidFill>
                  <a:prstClr val="black"/>
                </a:solidFill>
              </a:rPr>
              <a:t>JAMAIS D’ALCOOL</a:t>
            </a:r>
            <a:r>
              <a:rPr lang="fr-FR" sz="2000" dirty="0" smtClean="0">
                <a:solidFill>
                  <a:prstClr val="black"/>
                </a:solidFill>
              </a:rPr>
              <a:t> / Surveiller / faire des repas riche en calories.</a:t>
            </a: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4"/>
            </a:pPr>
            <a:r>
              <a:rPr lang="fr-FR" sz="2000" b="1" dirty="0" smtClean="0">
                <a:solidFill>
                  <a:prstClr val="black"/>
                </a:solidFill>
              </a:rPr>
              <a:t>Préventions</a:t>
            </a:r>
          </a:p>
          <a:p>
            <a:pPr lvl="0" algn="just">
              <a:spcBef>
                <a:spcPct val="20000"/>
              </a:spcBef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Ne pas plonger à jeun / ne pas rester longtemps dans l’eau froide  être équipé d’un vêtement adapté / Prévoir du sucre.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29792" y="2708920"/>
            <a:ext cx="7142607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choc thermo - </a:t>
            </a:r>
            <a:r>
              <a:rPr kumimoji="0" lang="fr-FR" sz="20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differentiel</a:t>
            </a: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l’hydrocution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63960" y="3284984"/>
            <a:ext cx="79208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ct val="20000"/>
              </a:spcBef>
              <a:buFont typeface="+mj-lt"/>
              <a:buAutoNum type="alphaLcParenR"/>
            </a:pPr>
            <a:r>
              <a:rPr lang="fr-FR" sz="2000" b="1" dirty="0" smtClean="0">
                <a:solidFill>
                  <a:prstClr val="black"/>
                </a:solidFill>
              </a:rPr>
              <a:t>Causes</a:t>
            </a:r>
            <a:endParaRPr lang="fr-FR" sz="20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Passage brusque dans l’eau / aggravé par une exposition au soleil  fermeture des vaisseaux périphériques (vasoconstriction) et reflux brusque du sang vers le cœur qui peut s’arrêter.</a:t>
            </a: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2"/>
            </a:pPr>
            <a:r>
              <a:rPr lang="fr-FR" sz="2000" b="1" dirty="0" smtClean="0">
                <a:solidFill>
                  <a:prstClr val="black"/>
                </a:solidFill>
              </a:rPr>
              <a:t>Symptômes</a:t>
            </a:r>
          </a:p>
          <a:p>
            <a:pPr lvl="0" algn="just">
              <a:spcBef>
                <a:spcPct val="20000"/>
              </a:spcBef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Syncope entraînant une noyade.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Signes avertisseurs: malaise; étau autour de la tête; troubles de la vue; marbrures rouges cutanées; paralysie.</a:t>
            </a:r>
            <a:endParaRPr lang="fr-F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6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11560" y="18864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3"/>
            </a:pPr>
            <a:r>
              <a:rPr lang="fr-FR" sz="2000" b="1" dirty="0" smtClean="0">
                <a:solidFill>
                  <a:prstClr val="black"/>
                </a:solidFill>
              </a:rPr>
              <a:t>Conduite à tenir</a:t>
            </a:r>
            <a:endParaRPr lang="fr-FR" sz="20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Sortir de l’eau / ranimer / réchauffer sans frictionner.</a:t>
            </a:r>
          </a:p>
          <a:p>
            <a:pPr marL="457200" lvl="0" indent="-457200" algn="just">
              <a:spcBef>
                <a:spcPct val="20000"/>
              </a:spcBef>
              <a:buFont typeface="+mj-lt"/>
              <a:buAutoNum type="alphaLcParenR" startAt="4"/>
            </a:pPr>
            <a:r>
              <a:rPr lang="fr-FR" sz="2000" b="1" dirty="0" smtClean="0">
                <a:solidFill>
                  <a:prstClr val="black"/>
                </a:solidFill>
              </a:rPr>
              <a:t>Préventions</a:t>
            </a:r>
          </a:p>
          <a:p>
            <a:pPr lvl="0" algn="just">
              <a:spcBef>
                <a:spcPct val="20000"/>
              </a:spcBef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Limiter</a:t>
            </a:r>
            <a:r>
              <a:rPr lang="fr-FR" sz="2000" b="1" dirty="0" smtClean="0">
                <a:solidFill>
                  <a:prstClr val="black"/>
                </a:solidFill>
              </a:rPr>
              <a:t> </a:t>
            </a:r>
            <a:r>
              <a:rPr lang="fr-FR" sz="2000" dirty="0" smtClean="0">
                <a:solidFill>
                  <a:prstClr val="black"/>
                </a:solidFill>
              </a:rPr>
              <a:t>la brusque variation de température. (pas d’exposition longue au soleil avant de plonger) Pas de saut dans l’eau froide.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Asperger nuque, abdomen, et poitrine.</a:t>
            </a:r>
          </a:p>
          <a:p>
            <a:pPr lvl="0" algn="just">
              <a:spcBef>
                <a:spcPct val="2000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	Bonne alimentation et forme physique.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755576" y="2651476"/>
            <a:ext cx="5500726" cy="71437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 startAt="14"/>
            </a:pPr>
            <a:r>
              <a:rPr lang="fr-FR" sz="2800" b="1" u="sng" dirty="0" smtClean="0"/>
              <a:t>LA NOYADE</a:t>
            </a:r>
            <a:endParaRPr lang="fr-FR" sz="2800" b="1" u="sng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55576" y="3152788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Rappels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0001" y="3597445"/>
            <a:ext cx="8643998" cy="2711875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Ne pas sous-estimer la noyade en plongée, souvent conséquence d’un non-respect des règles de sécurité.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>
                <a:solidFill>
                  <a:schemeClr val="tx1"/>
                </a:solidFill>
              </a:rPr>
              <a:t>D</a:t>
            </a:r>
            <a:r>
              <a:rPr lang="fr-FR" sz="2000" u="sng" dirty="0" smtClean="0">
                <a:solidFill>
                  <a:schemeClr val="tx1"/>
                </a:solidFill>
              </a:rPr>
              <a:t>éfinition:</a:t>
            </a:r>
            <a:r>
              <a:rPr lang="fr-FR" sz="2000" dirty="0" smtClean="0">
                <a:solidFill>
                  <a:schemeClr val="tx1"/>
                </a:solidFill>
              </a:rPr>
              <a:t> Arrêt respiratoire par inondation des voies aériennes pouvant entraîner un arrêt cardiaque et la mort.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3 états: </a:t>
            </a:r>
            <a:r>
              <a:rPr lang="fr-FR" sz="2000" dirty="0" smtClean="0">
                <a:solidFill>
                  <a:schemeClr val="tx1"/>
                </a:solidFill>
              </a:rPr>
              <a:t>Mort apparente ( pas de ventilation, tension faible) ; Mort clinique (fibrillation et arrêt cardiaque) ; Mort réelle (arrêt cardiaque pendant plusieurs min ,anoxie du tronc cérébral).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Il n’y a pas noyade s’il n’y a pas inondation.(c’est une hydrocution)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514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55576" y="188640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de noyades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0001" y="617267"/>
            <a:ext cx="8643998" cy="5692053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Noyade primaire (noyé « bleu » cyanosé: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Maladresse, fatigue, essoufflement, panique, manque de technicité.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Apnée reflexe en submersion due au CO2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Inspiration d’eau, arrêt respiratoire ou cardiaque.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Noyade secondaire de type syncopal (noyé « blanc » pâle: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Perte de conscience et descente au fond.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Arrêt respiratoire / hypercapnie / reprise respiratoire / inhalation d’eau.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Les noyades sont classées en fonction de l’eau (douce ou de mer).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r>
              <a:rPr lang="fr-FR" sz="2000" b="1" dirty="0" smtClean="0">
                <a:solidFill>
                  <a:schemeClr val="tx1"/>
                </a:solidFill>
              </a:rPr>
              <a:t>Le liquide va toujours du milieu le moins concentré vers le plus par osmose.</a:t>
            </a:r>
          </a:p>
          <a:p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Concentration en sels : Eau douce: 0 g/l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	          Eau de mer: 30 à 35 g/l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	          Sang 9 g/l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32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643998" cy="5692053"/>
          </a:xfrm>
        </p:spPr>
        <p:txBody>
          <a:bodyPr>
            <a:normAutofit/>
          </a:bodyPr>
          <a:lstStyle/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Noyade en eau douce: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L’eau passe des poumons vers le sang; augmentation de la masse sanguine, désamorçage du cœur, fibrillation. 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Noyade en eau de mer: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Le plasma sanguin passe dans les poumons; sang plus épais, œdème pulmonaire, baisse de tension. (jamais de fibrillation).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b="1" u="sng" dirty="0" smtClean="0">
                <a:solidFill>
                  <a:schemeClr val="tx1"/>
                </a:solidFill>
              </a:rPr>
              <a:t>Eau avalée:</a:t>
            </a:r>
            <a:r>
              <a:rPr lang="fr-FR" sz="2000" dirty="0" smtClean="0">
                <a:solidFill>
                  <a:schemeClr val="tx1"/>
                </a:solidFill>
              </a:rPr>
              <a:t> plus grande part des noyades. </a:t>
            </a:r>
          </a:p>
          <a:p>
            <a:pPr algn="l"/>
            <a:r>
              <a:rPr lang="fr-FR" sz="2000" b="1" u="sng" dirty="0" smtClean="0">
                <a:solidFill>
                  <a:schemeClr val="tx1"/>
                </a:solidFill>
              </a:rPr>
              <a:t>Eau inhalée:</a:t>
            </a:r>
            <a:r>
              <a:rPr lang="fr-FR" sz="2000" dirty="0" smtClean="0">
                <a:solidFill>
                  <a:schemeClr val="tx1"/>
                </a:solidFill>
              </a:rPr>
              <a:t> toujours en faible quantité, elle empêche les échanges gazeux.</a:t>
            </a:r>
          </a:p>
          <a:p>
            <a:pPr algn="l"/>
            <a:endParaRPr lang="fr-FR" sz="2000" b="1" u="sng" dirty="0">
              <a:solidFill>
                <a:schemeClr val="tx1"/>
              </a:solidFill>
            </a:endParaRPr>
          </a:p>
          <a:p>
            <a:pPr algn="l"/>
            <a:endParaRPr lang="fr-FR" sz="2000" b="1" u="sng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Lorsque l’eau a été avalée, il existe 4 stades en fonction de l’importance de l’eau inhalée:  aucune (</a:t>
            </a:r>
            <a:r>
              <a:rPr lang="fr-FR" sz="2000" dirty="0" err="1" smtClean="0">
                <a:solidFill>
                  <a:schemeClr val="tx1"/>
                </a:solidFill>
              </a:rPr>
              <a:t>aquastress</a:t>
            </a:r>
            <a:r>
              <a:rPr lang="fr-FR" sz="2000" dirty="0" smtClean="0">
                <a:solidFill>
                  <a:schemeClr val="tx1"/>
                </a:solidFill>
              </a:rPr>
              <a:t>), modérément (petit hypoxique, gène </a:t>
            </a:r>
            <a:r>
              <a:rPr lang="fr-FR" sz="2000" dirty="0" err="1" smtClean="0">
                <a:solidFill>
                  <a:schemeClr val="tx1"/>
                </a:solidFill>
              </a:rPr>
              <a:t>respi</a:t>
            </a:r>
            <a:r>
              <a:rPr lang="fr-FR" sz="2000" dirty="0" smtClean="0">
                <a:solidFill>
                  <a:schemeClr val="tx1"/>
                </a:solidFill>
              </a:rPr>
              <a:t>), ou plus (grand hypoxique et anoxique, somnolence et coma)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67407" y="4123481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Symptômes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31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643998" cy="5328592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Protéger</a:t>
            </a:r>
            <a:r>
              <a:rPr lang="fr-FR" sz="2000" dirty="0" smtClean="0">
                <a:solidFill>
                  <a:schemeClr val="tx1"/>
                </a:solidFill>
              </a:rPr>
              <a:t>: Sortir le noyé de l’eau. NE PAS RECHAUFFER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Bilan</a:t>
            </a:r>
            <a:r>
              <a:rPr lang="fr-FR" sz="2000" dirty="0" smtClean="0">
                <a:solidFill>
                  <a:schemeClr val="tx1"/>
                </a:solidFill>
              </a:rPr>
              <a:t>: Faire un premier bilan des fonctions vitales (conscience, respiration, circulation)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Alerter</a:t>
            </a:r>
            <a:r>
              <a:rPr lang="fr-FR" sz="2000" dirty="0" smtClean="0">
                <a:solidFill>
                  <a:schemeClr val="tx1"/>
                </a:solidFill>
              </a:rPr>
              <a:t>: Les secours (CROSS canal 16)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Secourir</a:t>
            </a:r>
            <a:r>
              <a:rPr lang="fr-FR" sz="2000" dirty="0" smtClean="0">
                <a:solidFill>
                  <a:schemeClr val="tx1"/>
                </a:solidFill>
              </a:rPr>
              <a:t>: </a:t>
            </a:r>
            <a:r>
              <a:rPr lang="fr-FR" sz="2000" dirty="0" err="1" smtClean="0">
                <a:solidFill>
                  <a:schemeClr val="tx1"/>
                </a:solidFill>
              </a:rPr>
              <a:t>Oxygéno</a:t>
            </a:r>
            <a:r>
              <a:rPr lang="fr-FR" sz="2000" dirty="0" smtClean="0">
                <a:solidFill>
                  <a:schemeClr val="tx1"/>
                </a:solidFill>
              </a:rPr>
              <a:t>, bouche à bouche, massage cardiaque.</a:t>
            </a:r>
          </a:p>
          <a:p>
            <a:r>
              <a:rPr lang="fr-FR" sz="2000" b="1" dirty="0" smtClean="0">
                <a:solidFill>
                  <a:schemeClr val="tx1"/>
                </a:solidFill>
              </a:rPr>
              <a:t>LA RANIMATION ENTRE DANS LES PREROGATIVES DE TOUS LES DIPLOMES N2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Dans tous les cas, aller très vite.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marL="1028700" lvl="1" indent="-571500" algn="l">
              <a:spcBef>
                <a:spcPct val="0"/>
              </a:spcBef>
              <a:buFont typeface="+mj-lt"/>
              <a:buAutoNum type="arabicPeriod" startAt="5"/>
              <a:defRPr/>
            </a:pPr>
            <a:r>
              <a:rPr lang="fr-FR" sz="2000" b="1" i="1" u="sng" dirty="0" smtClean="0">
                <a:solidFill>
                  <a:prstClr val="black"/>
                </a:solidFill>
              </a:rPr>
              <a:t>Prévention</a:t>
            </a:r>
          </a:p>
          <a:p>
            <a:pPr lvl="1" algn="l">
              <a:spcBef>
                <a:spcPct val="0"/>
              </a:spcBef>
              <a:defRPr/>
            </a:pPr>
            <a:endParaRPr lang="fr-FR" sz="2000" b="1" i="1" u="sng" dirty="0" smtClean="0">
              <a:solidFill>
                <a:prstClr val="black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prstClr val="black"/>
                </a:solidFill>
              </a:rPr>
              <a:t>Savoir nager, ne pas se sur-estimer, prudence en bateau.</a:t>
            </a:r>
          </a:p>
          <a:p>
            <a:pPr marL="342900" indent="-342900" algn="l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prstClr val="black"/>
                </a:solidFill>
              </a:rPr>
              <a:t>Matériel en bon état, port de combinaison, port d’une ceinture largable.</a:t>
            </a:r>
          </a:p>
          <a:p>
            <a:pPr marL="342900" indent="-342900" algn="l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prstClr val="black"/>
                </a:solidFill>
              </a:rPr>
              <a:t>Bonne condition physique, respecter les règles, ne pas plonger seul.</a:t>
            </a:r>
          </a:p>
          <a:p>
            <a:pPr marL="342900" indent="-342900" algn="l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prstClr val="black"/>
                </a:solidFill>
              </a:rPr>
              <a:t>Visite médicale annuelle.</a:t>
            </a:r>
            <a:endParaRPr lang="fr-FR" sz="2000" dirty="0">
              <a:solidFill>
                <a:prstClr val="black"/>
              </a:solidFill>
            </a:endParaRPr>
          </a:p>
          <a:p>
            <a:pPr algn="l"/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67407" y="188640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Conduite à tenir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864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745701" y="188640"/>
            <a:ext cx="5500726" cy="71437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 startAt="15"/>
            </a:pPr>
            <a:r>
              <a:rPr lang="fr-FR" sz="2800" b="1" u="sng" dirty="0" smtClean="0"/>
              <a:t>LES DANGERS DU MILIEU</a:t>
            </a:r>
            <a:endParaRPr lang="fr-FR" sz="2800" b="1" u="sng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57539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Justification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43998" cy="792087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L’eau n’est pas notre milieu naturel.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Ce nouveau milieu a ses propres dangers.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827584" y="1797193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Les dangers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64630" y="2633491"/>
            <a:ext cx="8643998" cy="3675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endParaRPr lang="fr-FR" sz="2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540" y="2241816"/>
            <a:ext cx="5902692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15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1321</Words>
  <Application>Microsoft Macintosh PowerPoint</Application>
  <PresentationFormat>Présentation à l'écran (4:3)</PresentationFormat>
  <Paragraphs>149</Paragraphs>
  <Slides>12</Slides>
  <Notes>12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COURS THEORIQUES PLONGEE</vt:lpstr>
      <vt:lpstr>LE FROID</vt:lpstr>
      <vt:lpstr>Diapositive 3</vt:lpstr>
      <vt:lpstr>Diapositive 4</vt:lpstr>
      <vt:lpstr>LA NOYADE</vt:lpstr>
      <vt:lpstr>Diapositive 6</vt:lpstr>
      <vt:lpstr>Diapositive 7</vt:lpstr>
      <vt:lpstr>Diapositive 8</vt:lpstr>
      <vt:lpstr>LES DANGERS DU MILIEU</vt:lpstr>
      <vt:lpstr>LES ACCIDENTS DE PLONGEE LIBRE</vt:lpstr>
      <vt:lpstr>Diapositive 11</vt:lpstr>
      <vt:lpstr>Diapositive 12</vt:lpstr>
    </vt:vector>
  </TitlesOfParts>
  <Company>SDIS62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THEORIQUES PLONGEE</dc:title>
  <dc:creator>randru</dc:creator>
  <cp:lastModifiedBy>yannick pouchenaud</cp:lastModifiedBy>
  <cp:revision>197</cp:revision>
  <dcterms:created xsi:type="dcterms:W3CDTF">2013-11-01T00:26:54Z</dcterms:created>
  <dcterms:modified xsi:type="dcterms:W3CDTF">2013-11-01T00:27:14Z</dcterms:modified>
</cp:coreProperties>
</file>