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notesSlides/notesSlide12.xml" ContentType="application/vnd.openxmlformats-officedocument.presentationml.notesSlide+xml"/>
  <Default Extension="jpeg" ContentType="image/jpeg"/>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23"/>
  </p:notesMasterIdLst>
  <p:sldIdLst>
    <p:sldId id="256" r:id="rId2"/>
    <p:sldId id="258" r:id="rId3"/>
    <p:sldId id="292" r:id="rId4"/>
    <p:sldId id="293" r:id="rId5"/>
    <p:sldId id="295" r:id="rId6"/>
    <p:sldId id="294"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291"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8" d="100"/>
          <a:sy n="98" d="100"/>
        </p:scale>
        <p:origin x="-640"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DD262E-168C-4479-AAFE-6589A2D2BA9F}" type="datetimeFigureOut">
              <a:rPr lang="fr-FR" smtClean="0"/>
              <a:pPr/>
              <a:t>1/11/13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D4F2E5-F43F-4714-8DCD-0EB531C1051D}"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48165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10</a:t>
            </a:fld>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11</a:t>
            </a:fld>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12</a:t>
            </a:fld>
            <a:endParaRPr lang="fr-F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13</a:t>
            </a:fld>
            <a:endParaRPr lang="fr-F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14</a:t>
            </a:fld>
            <a:endParaRPr lang="fr-F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15</a:t>
            </a:fld>
            <a:endParaRPr lang="fr-F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16</a:t>
            </a:fld>
            <a:endParaRPr lang="fr-F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17</a:t>
            </a:fld>
            <a:endParaRPr lang="fr-F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18</a:t>
            </a:fld>
            <a:endParaRPr lang="fr-F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19</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a:t>
            </a:fld>
            <a:endParaRPr lang="fr-F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20</a:t>
            </a:fld>
            <a:endParaRPr lang="fr-F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21</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3</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4</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5</a:t>
            </a:fld>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6</a:t>
            </a:fld>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7</a:t>
            </a:fld>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8</a:t>
            </a:fld>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D4F2E5-F43F-4714-8DCD-0EB531C1051D}" type="slidenum">
              <a:rPr lang="fr-FR" smtClean="0"/>
              <a:pPr/>
              <a:t>9</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1E1C89D-EFCF-4BF4-8133-EF4BF3348267}"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EC543F5-3929-47A1-97FD-DB2719576962}"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689824-C3AA-4DCA-B430-26D2E2721FDB}"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8964B2E-4740-4225-8B14-EED8A60EBE46}"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D4008D1-FD7E-4B8B-9540-FC3AE48728A4}" type="datetime1">
              <a:rPr lang="fr-FR" smtClean="0"/>
              <a:pPr/>
              <a:t>1/11/13</a:t>
            </a:fld>
            <a:endParaRPr lang="fr-FR"/>
          </a:p>
        </p:txBody>
      </p:sp>
      <p:sp>
        <p:nvSpPr>
          <p:cNvPr id="5" name="Espace réservé du pied de page 4"/>
          <p:cNvSpPr>
            <a:spLocks noGrp="1"/>
          </p:cNvSpPr>
          <p:nvPr>
            <p:ph type="ftr" sz="quarter" idx="11"/>
          </p:nvPr>
        </p:nvSpPr>
        <p:spPr/>
        <p:txBody>
          <a:bodyPr/>
          <a:lstStyle/>
          <a:p>
            <a:r>
              <a:rPr lang="fr-FR" smtClean="0"/>
              <a:t>Crée par CACPO le XX/XX/2013</a:t>
            </a:r>
            <a:endParaRPr lang="fr-FR"/>
          </a:p>
        </p:txBody>
      </p:sp>
      <p:sp>
        <p:nvSpPr>
          <p:cNvPr id="6" name="Espace réservé du numéro de diapositive 5"/>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7728BD1-232B-43E7-BE70-E513FAAE1B74}" type="datetime1">
              <a:rPr lang="fr-FR" smtClean="0"/>
              <a:pPr/>
              <a:t>1/11/13</a:t>
            </a:fld>
            <a:endParaRPr lang="fr-FR"/>
          </a:p>
        </p:txBody>
      </p:sp>
      <p:sp>
        <p:nvSpPr>
          <p:cNvPr id="6" name="Espace réservé du pied de page 5"/>
          <p:cNvSpPr>
            <a:spLocks noGrp="1"/>
          </p:cNvSpPr>
          <p:nvPr>
            <p:ph type="ftr" sz="quarter" idx="11"/>
          </p:nvPr>
        </p:nvSpPr>
        <p:spPr/>
        <p:txBody>
          <a:bodyPr/>
          <a:lstStyle/>
          <a:p>
            <a:r>
              <a:rPr lang="fr-FR" smtClean="0"/>
              <a:t>Crée par CACPO le XX/XX/2013</a:t>
            </a:r>
            <a:endParaRPr lang="fr-FR"/>
          </a:p>
        </p:txBody>
      </p:sp>
      <p:sp>
        <p:nvSpPr>
          <p:cNvPr id="7" name="Espace réservé du numéro de diapositive 6"/>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F317268-6890-4EC2-BB6D-53A4063E75D4}" type="datetime1">
              <a:rPr lang="fr-FR" smtClean="0"/>
              <a:pPr/>
              <a:t>1/11/13</a:t>
            </a:fld>
            <a:endParaRPr lang="fr-FR"/>
          </a:p>
        </p:txBody>
      </p:sp>
      <p:sp>
        <p:nvSpPr>
          <p:cNvPr id="8" name="Espace réservé du pied de page 7"/>
          <p:cNvSpPr>
            <a:spLocks noGrp="1"/>
          </p:cNvSpPr>
          <p:nvPr>
            <p:ph type="ftr" sz="quarter" idx="11"/>
          </p:nvPr>
        </p:nvSpPr>
        <p:spPr/>
        <p:txBody>
          <a:bodyPr/>
          <a:lstStyle/>
          <a:p>
            <a:r>
              <a:rPr lang="fr-FR" smtClean="0"/>
              <a:t>Crée par CACPO le XX/XX/2013</a:t>
            </a:r>
            <a:endParaRPr lang="fr-FR"/>
          </a:p>
        </p:txBody>
      </p:sp>
      <p:sp>
        <p:nvSpPr>
          <p:cNvPr id="9" name="Espace réservé du numéro de diapositive 8"/>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20F3DA8-F8F5-408E-BE30-6759C4DAA2AC}" type="datetime1">
              <a:rPr lang="fr-FR" smtClean="0"/>
              <a:pPr/>
              <a:t>1/11/13</a:t>
            </a:fld>
            <a:endParaRPr lang="fr-FR"/>
          </a:p>
        </p:txBody>
      </p:sp>
      <p:sp>
        <p:nvSpPr>
          <p:cNvPr id="4" name="Espace réservé du pied de page 3"/>
          <p:cNvSpPr>
            <a:spLocks noGrp="1"/>
          </p:cNvSpPr>
          <p:nvPr>
            <p:ph type="ftr" sz="quarter" idx="11"/>
          </p:nvPr>
        </p:nvSpPr>
        <p:spPr/>
        <p:txBody>
          <a:bodyPr/>
          <a:lstStyle/>
          <a:p>
            <a:r>
              <a:rPr lang="fr-FR" smtClean="0"/>
              <a:t>Crée par CACPO le XX/XX/2013</a:t>
            </a:r>
            <a:endParaRPr lang="fr-FR"/>
          </a:p>
        </p:txBody>
      </p:sp>
      <p:sp>
        <p:nvSpPr>
          <p:cNvPr id="5" name="Espace réservé du numéro de diapositive 4"/>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3BABDA-8A03-4DEB-820E-0D0433FFB45F}" type="datetime1">
              <a:rPr lang="fr-FR" smtClean="0"/>
              <a:pPr/>
              <a:t>1/11/13</a:t>
            </a:fld>
            <a:endParaRPr lang="fr-FR"/>
          </a:p>
        </p:txBody>
      </p:sp>
      <p:sp>
        <p:nvSpPr>
          <p:cNvPr id="3" name="Espace réservé du pied de page 2"/>
          <p:cNvSpPr>
            <a:spLocks noGrp="1"/>
          </p:cNvSpPr>
          <p:nvPr>
            <p:ph type="ftr" sz="quarter" idx="11"/>
          </p:nvPr>
        </p:nvSpPr>
        <p:spPr/>
        <p:txBody>
          <a:bodyPr/>
          <a:lstStyle/>
          <a:p>
            <a:r>
              <a:rPr lang="fr-FR" smtClean="0"/>
              <a:t>Crée par CACPO le XX/XX/2013</a:t>
            </a:r>
            <a:endParaRPr lang="fr-FR"/>
          </a:p>
        </p:txBody>
      </p:sp>
      <p:sp>
        <p:nvSpPr>
          <p:cNvPr id="4" name="Espace réservé du numéro de diapositive 3"/>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AC9CCAF-E20C-44ED-ABFA-6907E2FCB482}" type="datetime1">
              <a:rPr lang="fr-FR" smtClean="0"/>
              <a:pPr/>
              <a:t>1/11/13</a:t>
            </a:fld>
            <a:endParaRPr lang="fr-FR"/>
          </a:p>
        </p:txBody>
      </p:sp>
      <p:sp>
        <p:nvSpPr>
          <p:cNvPr id="6" name="Espace réservé du pied de page 5"/>
          <p:cNvSpPr>
            <a:spLocks noGrp="1"/>
          </p:cNvSpPr>
          <p:nvPr>
            <p:ph type="ftr" sz="quarter" idx="11"/>
          </p:nvPr>
        </p:nvSpPr>
        <p:spPr/>
        <p:txBody>
          <a:bodyPr/>
          <a:lstStyle/>
          <a:p>
            <a:r>
              <a:rPr lang="fr-FR" smtClean="0"/>
              <a:t>Crée par CACPO le XX/XX/2013</a:t>
            </a:r>
            <a:endParaRPr lang="fr-FR"/>
          </a:p>
        </p:txBody>
      </p:sp>
      <p:sp>
        <p:nvSpPr>
          <p:cNvPr id="7" name="Espace réservé du numéro de diapositive 6"/>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6820644-AAB8-47F4-85EC-C954367CF278}" type="datetime1">
              <a:rPr lang="fr-FR" smtClean="0"/>
              <a:pPr/>
              <a:t>1/11/13</a:t>
            </a:fld>
            <a:endParaRPr lang="fr-FR"/>
          </a:p>
        </p:txBody>
      </p:sp>
      <p:sp>
        <p:nvSpPr>
          <p:cNvPr id="6" name="Espace réservé du pied de page 5"/>
          <p:cNvSpPr>
            <a:spLocks noGrp="1"/>
          </p:cNvSpPr>
          <p:nvPr>
            <p:ph type="ftr" sz="quarter" idx="11"/>
          </p:nvPr>
        </p:nvSpPr>
        <p:spPr/>
        <p:txBody>
          <a:bodyPr/>
          <a:lstStyle/>
          <a:p>
            <a:r>
              <a:rPr lang="fr-FR" smtClean="0"/>
              <a:t>Crée par CACPO le XX/XX/2013</a:t>
            </a:r>
            <a:endParaRPr lang="fr-FR"/>
          </a:p>
        </p:txBody>
      </p:sp>
      <p:sp>
        <p:nvSpPr>
          <p:cNvPr id="7" name="Espace réservé du numéro de diapositive 6"/>
          <p:cNvSpPr>
            <a:spLocks noGrp="1"/>
          </p:cNvSpPr>
          <p:nvPr>
            <p:ph type="sldNum" sz="quarter" idx="12"/>
          </p:nvPr>
        </p:nvSpPr>
        <p:spPr/>
        <p:txBody>
          <a:bodyPr/>
          <a:lstStyle/>
          <a:p>
            <a:fld id="{E0865DE3-B933-49B1-87B3-37F61215514A}"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833B40-361B-438F-AACF-CCEC54A1E68F}" type="datetime1">
              <a:rPr lang="fr-FR" smtClean="0"/>
              <a:pPr/>
              <a:t>1/11/13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Crée par CACPO le XX/XX/2013</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865DE3-B933-49B1-87B3-37F61215514A}"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COURS THEORIQUES PLONGEE</a:t>
            </a:r>
            <a:endParaRPr lang="fr-FR" dirty="0"/>
          </a:p>
        </p:txBody>
      </p:sp>
      <p:sp>
        <p:nvSpPr>
          <p:cNvPr id="3" name="Sous-titre 2"/>
          <p:cNvSpPr>
            <a:spLocks noGrp="1"/>
          </p:cNvSpPr>
          <p:nvPr>
            <p:ph type="subTitle" idx="1"/>
          </p:nvPr>
        </p:nvSpPr>
        <p:spPr>
          <a:xfrm>
            <a:off x="1371600" y="3886200"/>
            <a:ext cx="6400800" cy="1126976"/>
          </a:xfrm>
        </p:spPr>
        <p:txBody>
          <a:bodyPr/>
          <a:lstStyle/>
          <a:p>
            <a:r>
              <a:rPr lang="fr-FR" dirty="0" smtClean="0">
                <a:solidFill>
                  <a:schemeClr val="tx1"/>
                </a:solidFill>
              </a:rPr>
              <a:t>NIVEAU 2</a:t>
            </a:r>
          </a:p>
          <a:p>
            <a:r>
              <a:rPr lang="fr-FR" sz="1800" i="1" dirty="0" smtClean="0">
                <a:solidFill>
                  <a:schemeClr val="tx1"/>
                </a:solidFill>
              </a:rPr>
              <a:t>(4</a:t>
            </a:r>
            <a:r>
              <a:rPr lang="fr-FR" sz="1800" i="1" baseline="30000" dirty="0" smtClean="0">
                <a:solidFill>
                  <a:schemeClr val="tx1"/>
                </a:solidFill>
              </a:rPr>
              <a:t>ème</a:t>
            </a:r>
            <a:r>
              <a:rPr lang="fr-FR" sz="1800" i="1" dirty="0" smtClean="0">
                <a:solidFill>
                  <a:schemeClr val="tx1"/>
                </a:solidFill>
              </a:rPr>
              <a:t> partie)</a:t>
            </a:r>
            <a:endParaRPr lang="fr-FR" sz="1800" i="1" dirty="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Rectangle 5"/>
          <p:cNvSpPr/>
          <p:nvPr/>
        </p:nvSpPr>
        <p:spPr>
          <a:xfrm>
            <a:off x="539552" y="764704"/>
            <a:ext cx="8217296" cy="3539430"/>
          </a:xfrm>
          <a:prstGeom prst="rect">
            <a:avLst/>
          </a:prstGeom>
        </p:spPr>
        <p:txBody>
          <a:bodyPr wrap="square">
            <a:spAutoFit/>
          </a:bodyPr>
          <a:lstStyle/>
          <a:p>
            <a:pPr lvl="0" algn="just">
              <a:spcBef>
                <a:spcPct val="20000"/>
              </a:spcBef>
            </a:pPr>
            <a:r>
              <a:rPr lang="fr-FR" sz="2000" b="1" dirty="0" smtClean="0">
                <a:solidFill>
                  <a:prstClr val="black"/>
                </a:solidFill>
              </a:rPr>
              <a:t>Limites d’utilisation de la table M.N. 90:</a:t>
            </a:r>
          </a:p>
          <a:p>
            <a:pPr lvl="0" algn="just">
              <a:spcBef>
                <a:spcPct val="20000"/>
              </a:spcBef>
            </a:pPr>
            <a:endParaRPr lang="fr-FR" sz="2000" b="1" dirty="0" smtClean="0">
              <a:solidFill>
                <a:prstClr val="black"/>
              </a:solidFill>
            </a:endParaRPr>
          </a:p>
          <a:p>
            <a:pPr lvl="0" algn="just">
              <a:spcBef>
                <a:spcPct val="20000"/>
              </a:spcBef>
            </a:pPr>
            <a:r>
              <a:rPr lang="fr-FR" sz="2000" dirty="0" smtClean="0">
                <a:solidFill>
                  <a:prstClr val="black"/>
                </a:solidFill>
              </a:rPr>
              <a:t>	Tables mises au point pour des militaires, en bonne condition physique. (moyenne 74 kg, 1m75, 32 ans)</a:t>
            </a:r>
          </a:p>
          <a:p>
            <a:pPr lvl="0" algn="just">
              <a:spcBef>
                <a:spcPct val="20000"/>
              </a:spcBef>
            </a:pPr>
            <a:r>
              <a:rPr lang="fr-FR" sz="2000" b="1" dirty="0">
                <a:solidFill>
                  <a:prstClr val="black"/>
                </a:solidFill>
              </a:rPr>
              <a:t>	</a:t>
            </a:r>
            <a:r>
              <a:rPr lang="fr-FR" sz="2000" dirty="0" smtClean="0">
                <a:solidFill>
                  <a:prstClr val="black"/>
                </a:solidFill>
              </a:rPr>
              <a:t>Elles n’autorisent </a:t>
            </a:r>
            <a:r>
              <a:rPr lang="fr-FR" sz="2000" b="1" dirty="0" smtClean="0">
                <a:solidFill>
                  <a:prstClr val="black"/>
                </a:solidFill>
              </a:rPr>
              <a:t>aucun travail </a:t>
            </a:r>
            <a:r>
              <a:rPr lang="fr-FR" sz="2000" dirty="0" smtClean="0">
                <a:solidFill>
                  <a:prstClr val="black"/>
                </a:solidFill>
              </a:rPr>
              <a:t>au fond. </a:t>
            </a:r>
          </a:p>
          <a:p>
            <a:pPr lvl="0" algn="just">
              <a:spcBef>
                <a:spcPct val="20000"/>
              </a:spcBef>
            </a:pPr>
            <a:r>
              <a:rPr lang="fr-FR" sz="2000" dirty="0">
                <a:solidFill>
                  <a:prstClr val="black"/>
                </a:solidFill>
              </a:rPr>
              <a:t>	</a:t>
            </a:r>
            <a:r>
              <a:rPr lang="fr-FR" sz="2000" dirty="0" smtClean="0">
                <a:solidFill>
                  <a:prstClr val="black"/>
                </a:solidFill>
              </a:rPr>
              <a:t>Calculer pour une eau à </a:t>
            </a:r>
            <a:r>
              <a:rPr lang="fr-FR" sz="2000" b="1" dirty="0" smtClean="0">
                <a:solidFill>
                  <a:prstClr val="black"/>
                </a:solidFill>
              </a:rPr>
              <a:t>12°C</a:t>
            </a:r>
            <a:r>
              <a:rPr lang="fr-FR" sz="2000" dirty="0" smtClean="0">
                <a:solidFill>
                  <a:prstClr val="black"/>
                </a:solidFill>
              </a:rPr>
              <a:t>. Pour une eau plus froide, ajouter 20% à la durée de la plongée (désaturation plus lente).</a:t>
            </a:r>
          </a:p>
          <a:p>
            <a:pPr lvl="0" algn="just">
              <a:spcBef>
                <a:spcPct val="20000"/>
              </a:spcBef>
            </a:pPr>
            <a:r>
              <a:rPr lang="fr-FR" sz="2000" dirty="0">
                <a:solidFill>
                  <a:prstClr val="black"/>
                </a:solidFill>
              </a:rPr>
              <a:t>	</a:t>
            </a:r>
            <a:r>
              <a:rPr lang="fr-FR" sz="2000" dirty="0" smtClean="0">
                <a:solidFill>
                  <a:prstClr val="black"/>
                </a:solidFill>
              </a:rPr>
              <a:t>Plongées effectuées au niveau de la mer; en altitude, il faut adapter les M.N. 90.</a:t>
            </a:r>
          </a:p>
          <a:p>
            <a:pPr lvl="0" algn="just">
              <a:spcBef>
                <a:spcPct val="20000"/>
              </a:spcBef>
            </a:pPr>
            <a:r>
              <a:rPr lang="fr-FR" sz="2000" dirty="0">
                <a:solidFill>
                  <a:prstClr val="black"/>
                </a:solidFill>
              </a:rPr>
              <a:t>	</a:t>
            </a:r>
            <a:r>
              <a:rPr lang="fr-FR" sz="2000" dirty="0" smtClean="0">
                <a:solidFill>
                  <a:prstClr val="black"/>
                </a:solidFill>
              </a:rPr>
              <a:t>Elles sont prévues pour des plongées à l’air.</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14380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Titre 1"/>
          <p:cNvSpPr txBox="1">
            <a:spLocks/>
          </p:cNvSpPr>
          <p:nvPr/>
        </p:nvSpPr>
        <p:spPr>
          <a:xfrm>
            <a:off x="988115" y="260648"/>
            <a:ext cx="727280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5"/>
              <a:tabLst/>
              <a:defRPr/>
            </a:pPr>
            <a:r>
              <a:rPr lang="fr-FR" sz="2000" b="1" i="1" u="sng" noProof="0" dirty="0" smtClean="0">
                <a:latin typeface="+mj-lt"/>
                <a:ea typeface="+mj-ea"/>
                <a:cs typeface="+mj-cs"/>
              </a:rPr>
              <a:t>Courbe de sécurité</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6" name="Rectangle 5"/>
          <p:cNvSpPr/>
          <p:nvPr/>
        </p:nvSpPr>
        <p:spPr>
          <a:xfrm>
            <a:off x="490223" y="1340768"/>
            <a:ext cx="8217296" cy="4339650"/>
          </a:xfrm>
          <a:prstGeom prst="rect">
            <a:avLst/>
          </a:prstGeom>
        </p:spPr>
        <p:txBody>
          <a:bodyPr wrap="square">
            <a:spAutoFit/>
          </a:bodyPr>
          <a:lstStyle/>
          <a:p>
            <a:pPr lvl="0" algn="just">
              <a:spcBef>
                <a:spcPct val="20000"/>
              </a:spcBef>
            </a:pPr>
            <a:r>
              <a:rPr lang="fr-FR" sz="2000" dirty="0" smtClean="0">
                <a:solidFill>
                  <a:prstClr val="black"/>
                </a:solidFill>
              </a:rPr>
              <a:t>	C’est la zone, fonction du temps et de la profondeur, où il n’est pas nécessaire de faire des paliers. A connaître par cœur.</a:t>
            </a:r>
          </a:p>
          <a:p>
            <a:pPr lvl="0" algn="just">
              <a:spcBef>
                <a:spcPct val="20000"/>
              </a:spcBef>
            </a:pPr>
            <a:endParaRPr lang="fr-FR" sz="2000" dirty="0">
              <a:solidFill>
                <a:prstClr val="black"/>
              </a:solidFill>
            </a:endParaRPr>
          </a:p>
          <a:p>
            <a:pPr lvl="0" algn="just">
              <a:spcBef>
                <a:spcPct val="20000"/>
              </a:spcBef>
            </a:pPr>
            <a:endParaRPr lang="fr-FR" sz="2000" dirty="0" smtClean="0">
              <a:solidFill>
                <a:prstClr val="black"/>
              </a:solidFill>
            </a:endParaRPr>
          </a:p>
          <a:p>
            <a:pPr lvl="0" algn="just">
              <a:spcBef>
                <a:spcPct val="20000"/>
              </a:spcBef>
            </a:pPr>
            <a:endParaRPr lang="fr-FR" sz="2000" dirty="0">
              <a:solidFill>
                <a:prstClr val="black"/>
              </a:solidFill>
            </a:endParaRPr>
          </a:p>
          <a:p>
            <a:pPr lvl="0" algn="just">
              <a:spcBef>
                <a:spcPct val="20000"/>
              </a:spcBef>
            </a:pPr>
            <a:endParaRPr lang="fr-FR" sz="2000" dirty="0" smtClean="0">
              <a:solidFill>
                <a:prstClr val="black"/>
              </a:solidFill>
            </a:endParaRPr>
          </a:p>
          <a:p>
            <a:pPr lvl="0" algn="just">
              <a:spcBef>
                <a:spcPct val="20000"/>
              </a:spcBef>
            </a:pPr>
            <a:endParaRPr lang="fr-FR" sz="2000" dirty="0">
              <a:solidFill>
                <a:prstClr val="black"/>
              </a:solidFill>
            </a:endParaRPr>
          </a:p>
          <a:p>
            <a:pPr lvl="0" algn="just">
              <a:spcBef>
                <a:spcPct val="20000"/>
              </a:spcBef>
            </a:pPr>
            <a:endParaRPr lang="fr-FR" sz="2000" dirty="0" smtClean="0">
              <a:solidFill>
                <a:prstClr val="black"/>
              </a:solidFill>
            </a:endParaRPr>
          </a:p>
          <a:p>
            <a:pPr lvl="0" algn="just">
              <a:spcBef>
                <a:spcPct val="20000"/>
              </a:spcBef>
            </a:pPr>
            <a:endParaRPr lang="fr-FR" sz="2000" dirty="0">
              <a:solidFill>
                <a:prstClr val="black"/>
              </a:solidFill>
            </a:endParaRPr>
          </a:p>
          <a:p>
            <a:pPr lvl="0" algn="just">
              <a:spcBef>
                <a:spcPct val="20000"/>
              </a:spcBef>
            </a:pPr>
            <a:endParaRPr lang="fr-FR" sz="2000" dirty="0" smtClean="0">
              <a:solidFill>
                <a:prstClr val="black"/>
              </a:solidFill>
            </a:endParaRPr>
          </a:p>
          <a:p>
            <a:pPr lvl="0" algn="just">
              <a:spcBef>
                <a:spcPct val="20000"/>
              </a:spcBef>
            </a:pPr>
            <a:r>
              <a:rPr lang="fr-FR" sz="2000" dirty="0" smtClean="0">
                <a:solidFill>
                  <a:prstClr val="black"/>
                </a:solidFill>
              </a:rPr>
              <a:t>Dans la pratique, on fera SYSTEMATIQUEMENT, un palier de principe de </a:t>
            </a:r>
            <a:r>
              <a:rPr lang="fr-FR" sz="2000" b="1" dirty="0" smtClean="0">
                <a:solidFill>
                  <a:prstClr val="black"/>
                </a:solidFill>
              </a:rPr>
              <a:t>3 min à 3 m.</a:t>
            </a:r>
            <a:endParaRPr lang="fr-FR" sz="2000" dirty="0" smtClean="0">
              <a:solidFill>
                <a:prstClr val="black"/>
              </a:solidFill>
            </a:endParaRPr>
          </a:p>
        </p:txBody>
      </p:sp>
      <p:graphicFrame>
        <p:nvGraphicFramePr>
          <p:cNvPr id="3" name="Tableau 2"/>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84877870"/>
              </p:ext>
            </p:extLst>
          </p:nvPr>
        </p:nvGraphicFramePr>
        <p:xfrm>
          <a:off x="683568" y="2348880"/>
          <a:ext cx="3336032" cy="2154560"/>
        </p:xfrm>
        <a:graphic>
          <a:graphicData uri="http://schemas.openxmlformats.org/drawingml/2006/table">
            <a:tbl>
              <a:tblPr firstRow="1" bandRow="1">
                <a:tableStyleId>{5C22544A-7EE6-4342-B048-85BDC9FD1C3A}</a:tableStyleId>
              </a:tblPr>
              <a:tblGrid>
                <a:gridCol w="1668016"/>
                <a:gridCol w="1668016"/>
              </a:tblGrid>
              <a:tr h="430912">
                <a:tc>
                  <a:txBody>
                    <a:bodyPr/>
                    <a:lstStyle/>
                    <a:p>
                      <a:pPr algn="ctr"/>
                      <a:r>
                        <a:rPr lang="fr-FR" b="1" dirty="0" smtClean="0"/>
                        <a:t>Profondeur</a:t>
                      </a:r>
                      <a:endParaRPr lang="fr-FR" b="1" dirty="0"/>
                    </a:p>
                  </a:txBody>
                  <a:tcPr/>
                </a:tc>
                <a:tc>
                  <a:txBody>
                    <a:bodyPr/>
                    <a:lstStyle/>
                    <a:p>
                      <a:pPr algn="ctr"/>
                      <a:r>
                        <a:rPr lang="fr-FR" b="1" dirty="0" smtClean="0"/>
                        <a:t>Temps</a:t>
                      </a:r>
                      <a:endParaRPr lang="fr-FR" b="1" dirty="0"/>
                    </a:p>
                  </a:txBody>
                  <a:tcPr/>
                </a:tc>
              </a:tr>
              <a:tr h="430912">
                <a:tc>
                  <a:txBody>
                    <a:bodyPr/>
                    <a:lstStyle/>
                    <a:p>
                      <a:pPr algn="ctr"/>
                      <a:r>
                        <a:rPr lang="fr-FR" b="1" dirty="0" smtClean="0"/>
                        <a:t>10 m</a:t>
                      </a:r>
                      <a:endParaRPr lang="fr-FR" b="1" dirty="0"/>
                    </a:p>
                  </a:txBody>
                  <a:tcPr/>
                </a:tc>
                <a:tc>
                  <a:txBody>
                    <a:bodyPr/>
                    <a:lstStyle/>
                    <a:p>
                      <a:pPr algn="ctr"/>
                      <a:r>
                        <a:rPr lang="fr-FR" b="1" dirty="0" smtClean="0"/>
                        <a:t>330 min</a:t>
                      </a:r>
                      <a:endParaRPr lang="fr-FR" b="1" dirty="0"/>
                    </a:p>
                  </a:txBody>
                  <a:tcPr/>
                </a:tc>
              </a:tr>
              <a:tr h="430912">
                <a:tc>
                  <a:txBody>
                    <a:bodyPr/>
                    <a:lstStyle/>
                    <a:p>
                      <a:pPr algn="ctr"/>
                      <a:r>
                        <a:rPr lang="fr-FR" b="1" dirty="0" smtClean="0"/>
                        <a:t>12 m</a:t>
                      </a:r>
                      <a:endParaRPr lang="fr-FR" b="1" dirty="0"/>
                    </a:p>
                  </a:txBody>
                  <a:tcPr/>
                </a:tc>
                <a:tc>
                  <a:txBody>
                    <a:bodyPr/>
                    <a:lstStyle/>
                    <a:p>
                      <a:pPr algn="ctr"/>
                      <a:r>
                        <a:rPr lang="fr-FR" b="1" dirty="0" smtClean="0"/>
                        <a:t>135 min</a:t>
                      </a:r>
                      <a:endParaRPr lang="fr-FR" b="1" dirty="0"/>
                    </a:p>
                  </a:txBody>
                  <a:tcPr/>
                </a:tc>
              </a:tr>
              <a:tr h="430912">
                <a:tc>
                  <a:txBody>
                    <a:bodyPr/>
                    <a:lstStyle/>
                    <a:p>
                      <a:pPr algn="ctr"/>
                      <a:r>
                        <a:rPr lang="fr-FR" b="1" dirty="0" smtClean="0"/>
                        <a:t>15 m</a:t>
                      </a:r>
                      <a:endParaRPr lang="fr-FR" b="1" dirty="0"/>
                    </a:p>
                  </a:txBody>
                  <a:tcPr/>
                </a:tc>
                <a:tc>
                  <a:txBody>
                    <a:bodyPr/>
                    <a:lstStyle/>
                    <a:p>
                      <a:pPr algn="ctr"/>
                      <a:r>
                        <a:rPr lang="fr-FR" b="1" dirty="0" smtClean="0"/>
                        <a:t>75 min</a:t>
                      </a:r>
                      <a:endParaRPr lang="fr-FR" b="1" dirty="0"/>
                    </a:p>
                  </a:txBody>
                  <a:tcPr/>
                </a:tc>
              </a:tr>
              <a:tr h="430912">
                <a:tc>
                  <a:txBody>
                    <a:bodyPr/>
                    <a:lstStyle/>
                    <a:p>
                      <a:pPr algn="ctr"/>
                      <a:r>
                        <a:rPr lang="fr-FR" b="1" dirty="0" smtClean="0"/>
                        <a:t>20 m</a:t>
                      </a:r>
                      <a:endParaRPr lang="fr-FR" b="1" dirty="0"/>
                    </a:p>
                  </a:txBody>
                  <a:tcPr/>
                </a:tc>
                <a:tc>
                  <a:txBody>
                    <a:bodyPr/>
                    <a:lstStyle/>
                    <a:p>
                      <a:pPr algn="ctr"/>
                      <a:r>
                        <a:rPr lang="fr-FR" b="1" dirty="0" smtClean="0"/>
                        <a:t>40 min</a:t>
                      </a:r>
                      <a:endParaRPr lang="fr-FR" b="1" dirty="0"/>
                    </a:p>
                  </a:txBody>
                  <a:tcPr/>
                </a:tc>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983560349"/>
              </p:ext>
            </p:extLst>
          </p:nvPr>
        </p:nvGraphicFramePr>
        <p:xfrm>
          <a:off x="4900233" y="2348880"/>
          <a:ext cx="3336032" cy="2154560"/>
        </p:xfrm>
        <a:graphic>
          <a:graphicData uri="http://schemas.openxmlformats.org/drawingml/2006/table">
            <a:tbl>
              <a:tblPr firstRow="1" bandRow="1">
                <a:tableStyleId>{5C22544A-7EE6-4342-B048-85BDC9FD1C3A}</a:tableStyleId>
              </a:tblPr>
              <a:tblGrid>
                <a:gridCol w="1668016"/>
                <a:gridCol w="1668016"/>
              </a:tblGrid>
              <a:tr h="430912">
                <a:tc>
                  <a:txBody>
                    <a:bodyPr/>
                    <a:lstStyle/>
                    <a:p>
                      <a:pPr algn="ctr"/>
                      <a:r>
                        <a:rPr lang="fr-FR" b="1" dirty="0" smtClean="0"/>
                        <a:t>Profondeur</a:t>
                      </a:r>
                      <a:endParaRPr lang="fr-FR" b="1" dirty="0"/>
                    </a:p>
                  </a:txBody>
                  <a:tcPr/>
                </a:tc>
                <a:tc>
                  <a:txBody>
                    <a:bodyPr/>
                    <a:lstStyle/>
                    <a:p>
                      <a:pPr algn="ctr"/>
                      <a:r>
                        <a:rPr lang="fr-FR" b="1" dirty="0" smtClean="0"/>
                        <a:t>Temps</a:t>
                      </a:r>
                      <a:endParaRPr lang="fr-FR" b="1" dirty="0"/>
                    </a:p>
                  </a:txBody>
                  <a:tcPr/>
                </a:tc>
              </a:tr>
              <a:tr h="430912">
                <a:tc>
                  <a:txBody>
                    <a:bodyPr/>
                    <a:lstStyle/>
                    <a:p>
                      <a:pPr algn="ctr"/>
                      <a:r>
                        <a:rPr lang="fr-FR" b="1" dirty="0" smtClean="0"/>
                        <a:t>25 m</a:t>
                      </a:r>
                      <a:endParaRPr lang="fr-FR" b="1" dirty="0"/>
                    </a:p>
                  </a:txBody>
                  <a:tcPr/>
                </a:tc>
                <a:tc>
                  <a:txBody>
                    <a:bodyPr/>
                    <a:lstStyle/>
                    <a:p>
                      <a:pPr algn="ctr"/>
                      <a:r>
                        <a:rPr lang="fr-FR" b="1" dirty="0" smtClean="0"/>
                        <a:t>20 min</a:t>
                      </a:r>
                      <a:endParaRPr lang="fr-FR" b="1" dirty="0"/>
                    </a:p>
                  </a:txBody>
                  <a:tcPr/>
                </a:tc>
              </a:tr>
              <a:tr h="430912">
                <a:tc>
                  <a:txBody>
                    <a:bodyPr/>
                    <a:lstStyle/>
                    <a:p>
                      <a:pPr algn="ctr"/>
                      <a:r>
                        <a:rPr lang="fr-FR" b="1" dirty="0" smtClean="0"/>
                        <a:t>30 m</a:t>
                      </a:r>
                      <a:endParaRPr lang="fr-FR" b="1" dirty="0"/>
                    </a:p>
                  </a:txBody>
                  <a:tcPr/>
                </a:tc>
                <a:tc>
                  <a:txBody>
                    <a:bodyPr/>
                    <a:lstStyle/>
                    <a:p>
                      <a:pPr algn="ctr"/>
                      <a:r>
                        <a:rPr lang="fr-FR" b="1" dirty="0" smtClean="0"/>
                        <a:t>10 min</a:t>
                      </a:r>
                      <a:endParaRPr lang="fr-FR" b="1" dirty="0"/>
                    </a:p>
                  </a:txBody>
                  <a:tcPr/>
                </a:tc>
              </a:tr>
              <a:tr h="430912">
                <a:tc>
                  <a:txBody>
                    <a:bodyPr/>
                    <a:lstStyle/>
                    <a:p>
                      <a:pPr algn="ctr"/>
                      <a:r>
                        <a:rPr lang="fr-FR" b="1" dirty="0" smtClean="0"/>
                        <a:t>35 m</a:t>
                      </a:r>
                      <a:endParaRPr lang="fr-FR" b="1" dirty="0"/>
                    </a:p>
                  </a:txBody>
                  <a:tcPr/>
                </a:tc>
                <a:tc>
                  <a:txBody>
                    <a:bodyPr/>
                    <a:lstStyle/>
                    <a:p>
                      <a:pPr algn="ctr"/>
                      <a:r>
                        <a:rPr lang="fr-FR" b="1" dirty="0" smtClean="0"/>
                        <a:t>10 min</a:t>
                      </a:r>
                      <a:endParaRPr lang="fr-FR" b="1" dirty="0"/>
                    </a:p>
                  </a:txBody>
                  <a:tcPr/>
                </a:tc>
              </a:tr>
              <a:tr h="430912">
                <a:tc>
                  <a:txBody>
                    <a:bodyPr/>
                    <a:lstStyle/>
                    <a:p>
                      <a:pPr algn="ctr"/>
                      <a:r>
                        <a:rPr lang="fr-FR" b="1" dirty="0" smtClean="0"/>
                        <a:t>40 m</a:t>
                      </a:r>
                      <a:endParaRPr lang="fr-FR" b="1" dirty="0"/>
                    </a:p>
                  </a:txBody>
                  <a:tcPr/>
                </a:tc>
                <a:tc>
                  <a:txBody>
                    <a:bodyPr/>
                    <a:lstStyle/>
                    <a:p>
                      <a:pPr algn="ctr"/>
                      <a:r>
                        <a:rPr lang="fr-FR" b="1" dirty="0" smtClean="0"/>
                        <a:t>5 min</a:t>
                      </a:r>
                      <a:endParaRPr lang="fr-FR" b="1" dirty="0"/>
                    </a:p>
                  </a:txBody>
                  <a:tcPr/>
                </a:tc>
              </a:tr>
            </a:tbl>
          </a:graphicData>
        </a:graphic>
      </p:graphicFrame>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0203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Titre 1"/>
          <p:cNvSpPr txBox="1">
            <a:spLocks/>
          </p:cNvSpPr>
          <p:nvPr/>
        </p:nvSpPr>
        <p:spPr>
          <a:xfrm>
            <a:off x="988115" y="260648"/>
            <a:ext cx="727280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6"/>
              <a:tabLst/>
              <a:defRPr/>
            </a:pPr>
            <a:r>
              <a:rPr lang="fr-FR" sz="2000" b="1" i="1" u="sng" noProof="0" dirty="0" smtClean="0">
                <a:latin typeface="+mj-lt"/>
                <a:ea typeface="+mj-ea"/>
                <a:cs typeface="+mj-cs"/>
              </a:rPr>
              <a:t>Plongées simples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6" name="Rectangle 5"/>
          <p:cNvSpPr/>
          <p:nvPr/>
        </p:nvSpPr>
        <p:spPr>
          <a:xfrm>
            <a:off x="490223" y="836712"/>
            <a:ext cx="8217296" cy="5262979"/>
          </a:xfrm>
          <a:prstGeom prst="rect">
            <a:avLst/>
          </a:prstGeom>
        </p:spPr>
        <p:txBody>
          <a:bodyPr wrap="square">
            <a:spAutoFit/>
          </a:bodyPr>
          <a:lstStyle/>
          <a:p>
            <a:pPr lvl="0" algn="just">
              <a:spcBef>
                <a:spcPct val="20000"/>
              </a:spcBef>
            </a:pPr>
            <a:r>
              <a:rPr lang="fr-FR" sz="2000" dirty="0" smtClean="0">
                <a:solidFill>
                  <a:prstClr val="black"/>
                </a:solidFill>
              </a:rPr>
              <a:t>	Première plongée de la journée.</a:t>
            </a:r>
          </a:p>
          <a:p>
            <a:pPr lvl="0" algn="just">
              <a:spcBef>
                <a:spcPct val="20000"/>
              </a:spcBef>
            </a:pPr>
            <a:r>
              <a:rPr lang="fr-FR" sz="2000" dirty="0">
                <a:solidFill>
                  <a:prstClr val="black"/>
                </a:solidFill>
              </a:rPr>
              <a:t>	</a:t>
            </a:r>
            <a:r>
              <a:rPr lang="fr-FR" sz="2000" dirty="0" smtClean="0">
                <a:solidFill>
                  <a:prstClr val="black"/>
                </a:solidFill>
              </a:rPr>
              <a:t>Prendre la profondeur max atteinte (PR), si elle n’existe pas prendre la plus grande plus proche.</a:t>
            </a:r>
          </a:p>
          <a:p>
            <a:pPr lvl="0" algn="just">
              <a:spcBef>
                <a:spcPct val="20000"/>
              </a:spcBef>
            </a:pPr>
            <a:r>
              <a:rPr lang="fr-FR" sz="2000" dirty="0">
                <a:solidFill>
                  <a:prstClr val="black"/>
                </a:solidFill>
              </a:rPr>
              <a:t>	</a:t>
            </a:r>
            <a:r>
              <a:rPr lang="fr-FR" sz="2000" dirty="0" smtClean="0">
                <a:solidFill>
                  <a:prstClr val="black"/>
                </a:solidFill>
              </a:rPr>
              <a:t>Prendre la durée de plongée (DP) en min</a:t>
            </a:r>
            <a:r>
              <a:rPr lang="fr-FR" sz="2000" dirty="0">
                <a:solidFill>
                  <a:prstClr val="black"/>
                </a:solidFill>
              </a:rPr>
              <a:t>, si elle n’existe pas prendre la plus grande plus proche</a:t>
            </a:r>
            <a:r>
              <a:rPr lang="fr-FR" sz="2000" dirty="0" smtClean="0">
                <a:solidFill>
                  <a:prstClr val="black"/>
                </a:solidFill>
              </a:rPr>
              <a:t>.</a:t>
            </a:r>
          </a:p>
          <a:p>
            <a:pPr lvl="0" algn="just">
              <a:spcBef>
                <a:spcPct val="20000"/>
              </a:spcBef>
            </a:pPr>
            <a:r>
              <a:rPr lang="fr-FR" sz="2000" dirty="0">
                <a:solidFill>
                  <a:prstClr val="black"/>
                </a:solidFill>
              </a:rPr>
              <a:t>	</a:t>
            </a:r>
            <a:r>
              <a:rPr lang="fr-FR" sz="2000" dirty="0" smtClean="0">
                <a:solidFill>
                  <a:prstClr val="black"/>
                </a:solidFill>
              </a:rPr>
              <a:t>Les paliers, leur durée et leur profondeur doivent être respectés.</a:t>
            </a:r>
          </a:p>
          <a:p>
            <a:pPr lvl="0" algn="just">
              <a:spcBef>
                <a:spcPct val="20000"/>
              </a:spcBef>
            </a:pPr>
            <a:endParaRPr lang="fr-FR" sz="2000" dirty="0" smtClean="0">
              <a:solidFill>
                <a:prstClr val="black"/>
              </a:solidFill>
            </a:endParaRPr>
          </a:p>
          <a:p>
            <a:pPr lvl="0" algn="just">
              <a:spcBef>
                <a:spcPct val="20000"/>
              </a:spcBef>
            </a:pPr>
            <a:r>
              <a:rPr lang="fr-FR" sz="2000" i="1" u="sng" dirty="0" smtClean="0">
                <a:solidFill>
                  <a:prstClr val="black"/>
                </a:solidFill>
              </a:rPr>
              <a:t>Ex 1:</a:t>
            </a:r>
            <a:r>
              <a:rPr lang="fr-FR" sz="2000" dirty="0" smtClean="0">
                <a:solidFill>
                  <a:prstClr val="black"/>
                </a:solidFill>
              </a:rPr>
              <a:t> </a:t>
            </a:r>
            <a:r>
              <a:rPr lang="fr-FR" sz="2000" i="1" dirty="0" smtClean="0">
                <a:solidFill>
                  <a:prstClr val="black"/>
                </a:solidFill>
              </a:rPr>
              <a:t>Un plongeur s’immerge à 9h00. Il descend à 32m et amorce sa remontée à 9h40. Paliers, Heure sortie, GPS?</a:t>
            </a:r>
          </a:p>
          <a:p>
            <a:pPr lvl="0" algn="just">
              <a:spcBef>
                <a:spcPct val="20000"/>
              </a:spcBef>
            </a:pPr>
            <a:endParaRPr lang="fr-FR" sz="2000" dirty="0" smtClean="0">
              <a:solidFill>
                <a:prstClr val="black"/>
              </a:solidFill>
            </a:endParaRPr>
          </a:p>
          <a:p>
            <a:pPr lvl="0" algn="just">
              <a:spcBef>
                <a:spcPct val="20000"/>
              </a:spcBef>
            </a:pPr>
            <a:r>
              <a:rPr lang="fr-FR" sz="2000" i="1" u="sng" dirty="0" smtClean="0">
                <a:solidFill>
                  <a:prstClr val="black"/>
                </a:solidFill>
              </a:rPr>
              <a:t>Ex 2: </a:t>
            </a:r>
            <a:r>
              <a:rPr lang="fr-FR" sz="2000" i="1" dirty="0" smtClean="0">
                <a:solidFill>
                  <a:prstClr val="black"/>
                </a:solidFill>
              </a:rPr>
              <a:t>Un plongeur s’immerge à 8h30, descend à 43m et amorce la remontée à 8h50. Même questions?</a:t>
            </a:r>
          </a:p>
          <a:p>
            <a:pPr lvl="0" algn="just">
              <a:spcBef>
                <a:spcPct val="20000"/>
              </a:spcBef>
            </a:pPr>
            <a:endParaRPr lang="fr-FR" sz="2000" dirty="0" smtClean="0">
              <a:solidFill>
                <a:prstClr val="black"/>
              </a:solidFill>
            </a:endParaRPr>
          </a:p>
          <a:p>
            <a:pPr lvl="0" algn="just">
              <a:spcBef>
                <a:spcPct val="20000"/>
              </a:spcBef>
            </a:pPr>
            <a:r>
              <a:rPr lang="fr-FR" sz="2000" i="1" u="sng" dirty="0" smtClean="0">
                <a:solidFill>
                  <a:prstClr val="black"/>
                </a:solidFill>
              </a:rPr>
              <a:t>Ex 3:</a:t>
            </a:r>
            <a:r>
              <a:rPr lang="fr-FR" sz="2000" dirty="0" smtClean="0">
                <a:solidFill>
                  <a:prstClr val="black"/>
                </a:solidFill>
              </a:rPr>
              <a:t> </a:t>
            </a:r>
            <a:r>
              <a:rPr lang="fr-FR" sz="2000" i="1" dirty="0" smtClean="0">
                <a:solidFill>
                  <a:prstClr val="black"/>
                </a:solidFill>
              </a:rPr>
              <a:t>Immersion 9h15, descend à 30m, à 9h25 redescend à 41m, remonte à 20m à 9h30 et amorce sa remontée à 9h36. Même questions? </a:t>
            </a:r>
            <a:endParaRPr lang="fr-FR" sz="2000" i="1" u="sng" dirty="0" smtClean="0">
              <a:solidFill>
                <a:prstClr val="black"/>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45446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Rectangle 5"/>
          <p:cNvSpPr/>
          <p:nvPr/>
        </p:nvSpPr>
        <p:spPr>
          <a:xfrm>
            <a:off x="462558" y="188640"/>
            <a:ext cx="8217296" cy="6124754"/>
          </a:xfrm>
          <a:prstGeom prst="rect">
            <a:avLst/>
          </a:prstGeom>
        </p:spPr>
        <p:txBody>
          <a:bodyPr wrap="square">
            <a:spAutoFit/>
          </a:bodyPr>
          <a:lstStyle/>
          <a:p>
            <a:pPr lvl="0" algn="just">
              <a:spcBef>
                <a:spcPct val="20000"/>
              </a:spcBef>
            </a:pPr>
            <a:r>
              <a:rPr lang="fr-FR" sz="2000" dirty="0" smtClean="0">
                <a:solidFill>
                  <a:prstClr val="black"/>
                </a:solidFill>
              </a:rPr>
              <a:t>	</a:t>
            </a:r>
            <a:r>
              <a:rPr lang="fr-FR" sz="2000" i="1" u="sng" dirty="0" smtClean="0">
                <a:solidFill>
                  <a:prstClr val="black"/>
                </a:solidFill>
              </a:rPr>
              <a:t>Ex 1:</a:t>
            </a:r>
            <a:r>
              <a:rPr lang="fr-FR" sz="2000" dirty="0" smtClean="0">
                <a:solidFill>
                  <a:prstClr val="black"/>
                </a:solidFill>
              </a:rPr>
              <a:t> Un plongeur s’immerge à 9h00. Il descend à 32m et amorce sa remontée à 9h40.</a:t>
            </a:r>
          </a:p>
          <a:p>
            <a:pPr lvl="0" algn="just">
              <a:spcBef>
                <a:spcPct val="20000"/>
              </a:spcBef>
            </a:pPr>
            <a:endParaRPr lang="fr-FR" sz="2000" dirty="0" smtClean="0">
              <a:solidFill>
                <a:prstClr val="black"/>
              </a:solidFill>
            </a:endParaRPr>
          </a:p>
          <a:p>
            <a:pPr lvl="0" algn="just">
              <a:spcBef>
                <a:spcPct val="20000"/>
              </a:spcBef>
            </a:pPr>
            <a:endParaRPr lang="fr-FR" sz="2000" dirty="0">
              <a:solidFill>
                <a:prstClr val="black"/>
              </a:solidFill>
            </a:endParaRPr>
          </a:p>
          <a:p>
            <a:pPr lvl="0" algn="just">
              <a:spcBef>
                <a:spcPct val="20000"/>
              </a:spcBef>
            </a:pPr>
            <a:endParaRPr lang="fr-FR" sz="2000" dirty="0" smtClean="0">
              <a:solidFill>
                <a:prstClr val="black"/>
              </a:solidFill>
            </a:endParaRPr>
          </a:p>
          <a:p>
            <a:pPr lvl="0" algn="just">
              <a:spcBef>
                <a:spcPct val="20000"/>
              </a:spcBef>
            </a:pPr>
            <a:endParaRPr lang="fr-FR" sz="2000" dirty="0" smtClean="0">
              <a:solidFill>
                <a:prstClr val="black"/>
              </a:solidFill>
            </a:endParaRPr>
          </a:p>
          <a:p>
            <a:pPr lvl="0" algn="just">
              <a:spcBef>
                <a:spcPct val="20000"/>
              </a:spcBef>
            </a:pPr>
            <a:r>
              <a:rPr lang="fr-FR" sz="2000" i="1" u="sng" dirty="0" smtClean="0">
                <a:solidFill>
                  <a:prstClr val="black"/>
                </a:solidFill>
              </a:rPr>
              <a:t>Ex 2: </a:t>
            </a:r>
            <a:r>
              <a:rPr lang="fr-FR" sz="2000" dirty="0" smtClean="0">
                <a:solidFill>
                  <a:prstClr val="black"/>
                </a:solidFill>
              </a:rPr>
              <a:t>Un plongeur s’immerge à 8h30, descend à 43m et amorce la remontée à 8h50.</a:t>
            </a:r>
          </a:p>
          <a:p>
            <a:pPr lvl="0" algn="just">
              <a:spcBef>
                <a:spcPct val="20000"/>
              </a:spcBef>
            </a:pPr>
            <a:endParaRPr lang="fr-FR" sz="2000" dirty="0" smtClean="0">
              <a:solidFill>
                <a:prstClr val="black"/>
              </a:solidFill>
            </a:endParaRPr>
          </a:p>
          <a:p>
            <a:pPr lvl="0" algn="just">
              <a:spcBef>
                <a:spcPct val="20000"/>
              </a:spcBef>
            </a:pPr>
            <a:endParaRPr lang="fr-FR" sz="2000" dirty="0" smtClean="0">
              <a:solidFill>
                <a:prstClr val="black"/>
              </a:solidFill>
            </a:endParaRPr>
          </a:p>
          <a:p>
            <a:pPr lvl="0" algn="just">
              <a:spcBef>
                <a:spcPct val="20000"/>
              </a:spcBef>
            </a:pPr>
            <a:endParaRPr lang="fr-FR" sz="2000" dirty="0">
              <a:solidFill>
                <a:prstClr val="black"/>
              </a:solidFill>
            </a:endParaRPr>
          </a:p>
          <a:p>
            <a:pPr lvl="0" algn="just">
              <a:spcBef>
                <a:spcPct val="20000"/>
              </a:spcBef>
            </a:pPr>
            <a:endParaRPr lang="fr-FR" sz="2000" dirty="0" smtClean="0">
              <a:solidFill>
                <a:prstClr val="black"/>
              </a:solidFill>
            </a:endParaRPr>
          </a:p>
          <a:p>
            <a:pPr lvl="0" algn="just">
              <a:spcBef>
                <a:spcPct val="20000"/>
              </a:spcBef>
            </a:pPr>
            <a:r>
              <a:rPr lang="fr-FR" sz="2000" i="1" u="sng" dirty="0" smtClean="0">
                <a:solidFill>
                  <a:prstClr val="black"/>
                </a:solidFill>
              </a:rPr>
              <a:t>Ex 3:</a:t>
            </a:r>
            <a:r>
              <a:rPr lang="fr-FR" sz="2000" dirty="0" smtClean="0">
                <a:solidFill>
                  <a:prstClr val="black"/>
                </a:solidFill>
              </a:rPr>
              <a:t> Immersion 9h15, descend à 30m, à 9h25 redescend à 41m, remonte à 20m à 9h30 et amorce sa remontée à 9h36.</a:t>
            </a:r>
          </a:p>
          <a:p>
            <a:pPr lvl="0" algn="just">
              <a:spcBef>
                <a:spcPct val="20000"/>
              </a:spcBef>
            </a:pPr>
            <a:endParaRPr lang="fr-FR" sz="2000" i="1" u="sng" dirty="0">
              <a:solidFill>
                <a:prstClr val="black"/>
              </a:solidFill>
            </a:endParaRPr>
          </a:p>
          <a:p>
            <a:pPr lvl="0" algn="just">
              <a:spcBef>
                <a:spcPct val="20000"/>
              </a:spcBef>
            </a:pPr>
            <a:endParaRPr lang="fr-FR" sz="2000" i="1" u="sng" dirty="0" smtClean="0">
              <a:solidFill>
                <a:prstClr val="black"/>
              </a:solidFill>
            </a:endParaRPr>
          </a:p>
          <a:p>
            <a:pPr lvl="0" algn="just">
              <a:spcBef>
                <a:spcPct val="20000"/>
              </a:spcBef>
            </a:pPr>
            <a:endParaRPr lang="fr-FR" sz="2000" i="1" u="sng" dirty="0" smtClean="0">
              <a:solidFill>
                <a:prstClr val="black"/>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597204" y="548680"/>
            <a:ext cx="4248472" cy="165618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807010" y="2636912"/>
            <a:ext cx="3781214" cy="1718375"/>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915817" y="5085184"/>
            <a:ext cx="3672408" cy="1544637"/>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6890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Titre 1"/>
          <p:cNvSpPr txBox="1">
            <a:spLocks/>
          </p:cNvSpPr>
          <p:nvPr/>
        </p:nvSpPr>
        <p:spPr>
          <a:xfrm>
            <a:off x="988115" y="85040"/>
            <a:ext cx="727280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7"/>
              <a:tabLst/>
              <a:defRPr/>
            </a:pPr>
            <a:r>
              <a:rPr lang="fr-FR" sz="2000" b="1" i="1" u="sng" noProof="0" dirty="0" smtClean="0">
                <a:latin typeface="+mj-lt"/>
                <a:ea typeface="+mj-ea"/>
                <a:cs typeface="+mj-cs"/>
              </a:rPr>
              <a:t>Remontées lentes (vitesse &lt; 15 m/min)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6" name="Rectangle 5"/>
          <p:cNvSpPr/>
          <p:nvPr/>
        </p:nvSpPr>
        <p:spPr>
          <a:xfrm>
            <a:off x="490223" y="533633"/>
            <a:ext cx="8217296" cy="2062103"/>
          </a:xfrm>
          <a:prstGeom prst="rect">
            <a:avLst/>
          </a:prstGeom>
        </p:spPr>
        <p:txBody>
          <a:bodyPr wrap="square">
            <a:spAutoFit/>
          </a:bodyPr>
          <a:lstStyle/>
          <a:p>
            <a:pPr lvl="0" algn="just">
              <a:spcBef>
                <a:spcPct val="20000"/>
              </a:spcBef>
            </a:pPr>
            <a:r>
              <a:rPr lang="fr-FR" sz="2000" dirty="0" smtClean="0">
                <a:solidFill>
                  <a:prstClr val="black"/>
                </a:solidFill>
              </a:rPr>
              <a:t>	On inclut la durée de cette remontée dans le temps de plongée. (toujours à profondeur max)</a:t>
            </a:r>
          </a:p>
          <a:p>
            <a:pPr lvl="0" algn="just">
              <a:spcBef>
                <a:spcPct val="20000"/>
              </a:spcBef>
            </a:pPr>
            <a:endParaRPr lang="fr-FR" sz="2000" dirty="0" smtClean="0">
              <a:solidFill>
                <a:prstClr val="black"/>
              </a:solidFill>
            </a:endParaRPr>
          </a:p>
          <a:p>
            <a:pPr lvl="0" algn="just">
              <a:spcBef>
                <a:spcPct val="20000"/>
              </a:spcBef>
            </a:pPr>
            <a:r>
              <a:rPr lang="fr-FR" sz="2000" i="1" u="sng" dirty="0" smtClean="0">
                <a:solidFill>
                  <a:prstClr val="black"/>
                </a:solidFill>
              </a:rPr>
              <a:t>Ex 4:</a:t>
            </a:r>
            <a:r>
              <a:rPr lang="fr-FR" sz="2000" dirty="0" smtClean="0">
                <a:solidFill>
                  <a:prstClr val="black"/>
                </a:solidFill>
              </a:rPr>
              <a:t> </a:t>
            </a:r>
            <a:r>
              <a:rPr lang="fr-FR" sz="2000" i="1" dirty="0" smtClean="0">
                <a:solidFill>
                  <a:prstClr val="black"/>
                </a:solidFill>
              </a:rPr>
              <a:t>Un plongeur s’immerge à 9h00. Il descend à 37m et amorce sa remontée à 9h15. Il remonte le long d’un tombant et arrive à 15m à 9h26 avant de remonter à la surface. Paliers, Heure sortie, GPS?</a:t>
            </a:r>
          </a:p>
        </p:txBody>
      </p:sp>
      <p:sp>
        <p:nvSpPr>
          <p:cNvPr id="7" name="Titre 1"/>
          <p:cNvSpPr txBox="1">
            <a:spLocks/>
          </p:cNvSpPr>
          <p:nvPr/>
        </p:nvSpPr>
        <p:spPr>
          <a:xfrm>
            <a:off x="1140515" y="2561989"/>
            <a:ext cx="727280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8"/>
              <a:tabLst/>
              <a:defRPr/>
            </a:pPr>
            <a:r>
              <a:rPr lang="fr-FR" sz="2000" b="1" i="1" u="sng" noProof="0" dirty="0" smtClean="0">
                <a:latin typeface="+mj-lt"/>
                <a:ea typeface="+mj-ea"/>
                <a:cs typeface="+mj-cs"/>
              </a:rPr>
              <a:t>Remontées rapides (vitesse &gt; 17 m/min)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Rectangle 7"/>
          <p:cNvSpPr/>
          <p:nvPr/>
        </p:nvSpPr>
        <p:spPr>
          <a:xfrm>
            <a:off x="642623" y="2924944"/>
            <a:ext cx="8217296" cy="3785652"/>
          </a:xfrm>
          <a:prstGeom prst="rect">
            <a:avLst/>
          </a:prstGeom>
        </p:spPr>
        <p:txBody>
          <a:bodyPr wrap="square">
            <a:spAutoFit/>
          </a:bodyPr>
          <a:lstStyle/>
          <a:p>
            <a:pPr lvl="0" algn="just">
              <a:spcBef>
                <a:spcPct val="20000"/>
              </a:spcBef>
            </a:pPr>
            <a:r>
              <a:rPr lang="fr-FR" sz="2000" dirty="0" smtClean="0">
                <a:solidFill>
                  <a:prstClr val="black"/>
                </a:solidFill>
              </a:rPr>
              <a:t>	On dispose de </a:t>
            </a:r>
            <a:r>
              <a:rPr lang="fr-FR" sz="2000" b="1" dirty="0" smtClean="0">
                <a:solidFill>
                  <a:prstClr val="black"/>
                </a:solidFill>
              </a:rPr>
              <a:t>3 min</a:t>
            </a:r>
            <a:r>
              <a:rPr lang="fr-FR" sz="2000" dirty="0" smtClean="0">
                <a:solidFill>
                  <a:prstClr val="black"/>
                </a:solidFill>
              </a:rPr>
              <a:t> pour remonter en surface et redescendre au premier palier de mi-profondeur. On y reste </a:t>
            </a:r>
            <a:r>
              <a:rPr lang="fr-FR" sz="2000" b="1" dirty="0" smtClean="0">
                <a:solidFill>
                  <a:prstClr val="black"/>
                </a:solidFill>
              </a:rPr>
              <a:t>5 min</a:t>
            </a:r>
            <a:r>
              <a:rPr lang="fr-FR" sz="2000" dirty="0" smtClean="0">
                <a:solidFill>
                  <a:prstClr val="black"/>
                </a:solidFill>
              </a:rPr>
              <a:t>.</a:t>
            </a:r>
          </a:p>
          <a:p>
            <a:pPr lvl="0" algn="just">
              <a:spcBef>
                <a:spcPct val="20000"/>
              </a:spcBef>
            </a:pPr>
            <a:r>
              <a:rPr lang="fr-FR" sz="2000" dirty="0">
                <a:solidFill>
                  <a:prstClr val="black"/>
                </a:solidFill>
              </a:rPr>
              <a:t>	</a:t>
            </a:r>
            <a:r>
              <a:rPr lang="fr-FR" sz="2000" dirty="0" smtClean="0">
                <a:solidFill>
                  <a:prstClr val="black"/>
                </a:solidFill>
              </a:rPr>
              <a:t>On calcule les paliers pour la profondeur max avec un temps totalisant la première immersion, le temps en surface et les 5 min.</a:t>
            </a:r>
          </a:p>
          <a:p>
            <a:pPr lvl="0" algn="just">
              <a:spcBef>
                <a:spcPct val="20000"/>
              </a:spcBef>
            </a:pPr>
            <a:r>
              <a:rPr lang="fr-FR" sz="2000" dirty="0">
                <a:solidFill>
                  <a:prstClr val="black"/>
                </a:solidFill>
              </a:rPr>
              <a:t>	</a:t>
            </a:r>
            <a:r>
              <a:rPr lang="fr-FR" sz="2000" dirty="0" smtClean="0">
                <a:solidFill>
                  <a:prstClr val="black"/>
                </a:solidFill>
              </a:rPr>
              <a:t>On effectue au mini un palier de 2min à 3m.</a:t>
            </a:r>
          </a:p>
          <a:p>
            <a:pPr lvl="0" algn="just">
              <a:spcBef>
                <a:spcPct val="20000"/>
              </a:spcBef>
            </a:pPr>
            <a:r>
              <a:rPr lang="fr-FR" sz="2000" dirty="0">
                <a:solidFill>
                  <a:prstClr val="black"/>
                </a:solidFill>
              </a:rPr>
              <a:t>	</a:t>
            </a:r>
            <a:r>
              <a:rPr lang="fr-FR" sz="2000" dirty="0" smtClean="0">
                <a:solidFill>
                  <a:prstClr val="black"/>
                </a:solidFill>
              </a:rPr>
              <a:t>Même principe lors d’une interruption de palier: on a 3 min maxi pour redescendre au palier interrompu et le refaire entièrement.</a:t>
            </a:r>
          </a:p>
          <a:p>
            <a:pPr lvl="0" algn="just">
              <a:spcBef>
                <a:spcPct val="20000"/>
              </a:spcBef>
            </a:pPr>
            <a:endParaRPr lang="fr-FR" sz="2000" dirty="0" smtClean="0">
              <a:solidFill>
                <a:prstClr val="black"/>
              </a:solidFill>
            </a:endParaRPr>
          </a:p>
          <a:p>
            <a:pPr lvl="0" algn="just">
              <a:spcBef>
                <a:spcPct val="20000"/>
              </a:spcBef>
            </a:pPr>
            <a:r>
              <a:rPr lang="fr-FR" sz="2000" i="1" u="sng" dirty="0" smtClean="0">
                <a:solidFill>
                  <a:prstClr val="black"/>
                </a:solidFill>
              </a:rPr>
              <a:t>Ex 5:</a:t>
            </a:r>
            <a:r>
              <a:rPr lang="fr-FR" sz="2000" dirty="0" smtClean="0">
                <a:solidFill>
                  <a:prstClr val="black"/>
                </a:solidFill>
              </a:rPr>
              <a:t> </a:t>
            </a:r>
            <a:r>
              <a:rPr lang="fr-FR" sz="2000" i="1" dirty="0" smtClean="0">
                <a:solidFill>
                  <a:prstClr val="black"/>
                </a:solidFill>
              </a:rPr>
              <a:t>Un plongeur s’immerge à 10h00. Il descend à 40m. A 10h18, il tombe en panne d’air, et perce la surface. Il change de bloc et arrive à 10h21 au premier palier. Paliers, Heure sortie, GPS?</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97843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Titre 1"/>
          <p:cNvSpPr txBox="1">
            <a:spLocks/>
          </p:cNvSpPr>
          <p:nvPr/>
        </p:nvSpPr>
        <p:spPr>
          <a:xfrm>
            <a:off x="988115" y="85040"/>
            <a:ext cx="727280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7"/>
              <a:tabLst/>
              <a:defRPr/>
            </a:pPr>
            <a:r>
              <a:rPr lang="fr-FR" sz="2000" b="1" i="1" u="sng" noProof="0" dirty="0" smtClean="0">
                <a:latin typeface="+mj-lt"/>
                <a:ea typeface="+mj-ea"/>
                <a:cs typeface="+mj-cs"/>
              </a:rPr>
              <a:t>Remontées lentes (vitesse &lt; 15 m/min)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6" name="Rectangle 5"/>
          <p:cNvSpPr/>
          <p:nvPr/>
        </p:nvSpPr>
        <p:spPr>
          <a:xfrm>
            <a:off x="490223" y="533633"/>
            <a:ext cx="8217296" cy="1015663"/>
          </a:xfrm>
          <a:prstGeom prst="rect">
            <a:avLst/>
          </a:prstGeom>
        </p:spPr>
        <p:txBody>
          <a:bodyPr wrap="square">
            <a:spAutoFit/>
          </a:bodyPr>
          <a:lstStyle/>
          <a:p>
            <a:pPr lvl="0" algn="just">
              <a:spcBef>
                <a:spcPct val="20000"/>
              </a:spcBef>
            </a:pPr>
            <a:r>
              <a:rPr lang="fr-FR" sz="2000" dirty="0" smtClean="0">
                <a:solidFill>
                  <a:prstClr val="black"/>
                </a:solidFill>
              </a:rPr>
              <a:t>	</a:t>
            </a:r>
            <a:r>
              <a:rPr lang="fr-FR" sz="2000" i="1" u="sng" dirty="0" smtClean="0">
                <a:solidFill>
                  <a:prstClr val="black"/>
                </a:solidFill>
              </a:rPr>
              <a:t>Ex 4:</a:t>
            </a:r>
            <a:r>
              <a:rPr lang="fr-FR" sz="2000" dirty="0" smtClean="0">
                <a:solidFill>
                  <a:prstClr val="black"/>
                </a:solidFill>
              </a:rPr>
              <a:t> </a:t>
            </a:r>
            <a:r>
              <a:rPr lang="fr-FR" sz="2000" i="1" dirty="0" smtClean="0">
                <a:solidFill>
                  <a:prstClr val="black"/>
                </a:solidFill>
              </a:rPr>
              <a:t>Un plongeur s’immerge à 9h00. Il descend à 37m et amorce sa remontée à 9h15. Il remonte le long d’un tombant et arrive à 15m à 9h26 avant de remonter à la surface.</a:t>
            </a:r>
          </a:p>
        </p:txBody>
      </p:sp>
      <p:sp>
        <p:nvSpPr>
          <p:cNvPr id="7" name="Titre 1"/>
          <p:cNvSpPr txBox="1">
            <a:spLocks/>
          </p:cNvSpPr>
          <p:nvPr/>
        </p:nvSpPr>
        <p:spPr>
          <a:xfrm>
            <a:off x="1112896" y="2991820"/>
            <a:ext cx="727280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8"/>
              <a:tabLst/>
              <a:defRPr/>
            </a:pPr>
            <a:r>
              <a:rPr lang="fr-FR" sz="2000" b="1" i="1" u="sng" noProof="0" dirty="0" smtClean="0">
                <a:latin typeface="+mj-lt"/>
                <a:ea typeface="+mj-ea"/>
                <a:cs typeface="+mj-cs"/>
              </a:rPr>
              <a:t>Remontées rapides (vitesse &gt; 17 m/min)</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Rectangle 7"/>
          <p:cNvSpPr/>
          <p:nvPr/>
        </p:nvSpPr>
        <p:spPr>
          <a:xfrm>
            <a:off x="640652" y="3434519"/>
            <a:ext cx="8217296" cy="1015663"/>
          </a:xfrm>
          <a:prstGeom prst="rect">
            <a:avLst/>
          </a:prstGeom>
        </p:spPr>
        <p:txBody>
          <a:bodyPr wrap="square">
            <a:spAutoFit/>
          </a:bodyPr>
          <a:lstStyle/>
          <a:p>
            <a:pPr lvl="0" algn="just">
              <a:spcBef>
                <a:spcPct val="20000"/>
              </a:spcBef>
            </a:pPr>
            <a:r>
              <a:rPr lang="fr-FR" sz="2000" dirty="0" smtClean="0">
                <a:solidFill>
                  <a:prstClr val="black"/>
                </a:solidFill>
              </a:rPr>
              <a:t>	</a:t>
            </a:r>
            <a:r>
              <a:rPr lang="fr-FR" sz="2000" i="1" u="sng" dirty="0" smtClean="0">
                <a:solidFill>
                  <a:prstClr val="black"/>
                </a:solidFill>
              </a:rPr>
              <a:t>Ex 5:</a:t>
            </a:r>
            <a:r>
              <a:rPr lang="fr-FR" sz="2000" dirty="0" smtClean="0">
                <a:solidFill>
                  <a:prstClr val="black"/>
                </a:solidFill>
              </a:rPr>
              <a:t> </a:t>
            </a:r>
            <a:r>
              <a:rPr lang="fr-FR" sz="2000" i="1" dirty="0" smtClean="0">
                <a:solidFill>
                  <a:prstClr val="black"/>
                </a:solidFill>
              </a:rPr>
              <a:t>Un plongeur s’immerge à 10h00. Il descend à 40m. A 10h18, il tombe en panne d’air, et perce la surface. Il change de bloc et arrive à 10h21 au premier palier.</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995936" y="1268760"/>
            <a:ext cx="4389768" cy="172306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203848" y="4149080"/>
            <a:ext cx="4536504" cy="2232248"/>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2553880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Titre 1"/>
          <p:cNvSpPr txBox="1">
            <a:spLocks/>
          </p:cNvSpPr>
          <p:nvPr/>
        </p:nvSpPr>
        <p:spPr>
          <a:xfrm>
            <a:off x="988115" y="260648"/>
            <a:ext cx="727280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9"/>
              <a:tabLst/>
              <a:defRPr/>
            </a:pPr>
            <a:r>
              <a:rPr lang="fr-FR" sz="2000" b="1" i="1" u="sng" noProof="0" dirty="0" smtClean="0">
                <a:latin typeface="+mj-lt"/>
                <a:ea typeface="+mj-ea"/>
                <a:cs typeface="+mj-cs"/>
              </a:rPr>
              <a:t>Deuxième plongée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6" name="Rectangle 5"/>
          <p:cNvSpPr/>
          <p:nvPr/>
        </p:nvSpPr>
        <p:spPr>
          <a:xfrm>
            <a:off x="490223" y="689275"/>
            <a:ext cx="8217296" cy="5447645"/>
          </a:xfrm>
          <a:prstGeom prst="rect">
            <a:avLst/>
          </a:prstGeom>
        </p:spPr>
        <p:txBody>
          <a:bodyPr wrap="square">
            <a:spAutoFit/>
          </a:bodyPr>
          <a:lstStyle/>
          <a:p>
            <a:pPr lvl="0" algn="just">
              <a:spcBef>
                <a:spcPct val="20000"/>
              </a:spcBef>
            </a:pPr>
            <a:r>
              <a:rPr lang="fr-FR" sz="2000" dirty="0" smtClean="0">
                <a:solidFill>
                  <a:prstClr val="black"/>
                </a:solidFill>
              </a:rPr>
              <a:t>	On appelle </a:t>
            </a:r>
            <a:r>
              <a:rPr lang="fr-FR" sz="2000" b="1" dirty="0" smtClean="0">
                <a:solidFill>
                  <a:prstClr val="black"/>
                </a:solidFill>
              </a:rPr>
              <a:t>intervalle</a:t>
            </a:r>
            <a:r>
              <a:rPr lang="fr-FR" sz="2000" dirty="0" smtClean="0">
                <a:solidFill>
                  <a:prstClr val="black"/>
                </a:solidFill>
              </a:rPr>
              <a:t>, le temps entre l’heure de sortie de la première plongée et l’heure de départ de la seconde.</a:t>
            </a:r>
          </a:p>
          <a:p>
            <a:pPr lvl="0" algn="just">
              <a:spcBef>
                <a:spcPct val="20000"/>
              </a:spcBef>
            </a:pPr>
            <a:r>
              <a:rPr lang="fr-FR" sz="2000" dirty="0" smtClean="0">
                <a:solidFill>
                  <a:prstClr val="black"/>
                </a:solidFill>
              </a:rPr>
              <a:t>	</a:t>
            </a:r>
            <a:r>
              <a:rPr lang="fr-FR" sz="2000" b="1" dirty="0" smtClean="0">
                <a:solidFill>
                  <a:prstClr val="black"/>
                </a:solidFill>
              </a:rPr>
              <a:t>Intervalle &gt; 12H.</a:t>
            </a:r>
            <a:r>
              <a:rPr lang="fr-FR" sz="2000" dirty="0" smtClean="0">
                <a:solidFill>
                  <a:prstClr val="black"/>
                </a:solidFill>
              </a:rPr>
              <a:t> On considère que l’organisme est désaturé, considérer comme plongée simple.</a:t>
            </a:r>
          </a:p>
          <a:p>
            <a:pPr lvl="0" algn="just">
              <a:spcBef>
                <a:spcPct val="20000"/>
              </a:spcBef>
            </a:pPr>
            <a:endParaRPr lang="fr-FR" sz="2000" dirty="0" smtClean="0">
              <a:solidFill>
                <a:prstClr val="black"/>
              </a:solidFill>
            </a:endParaRPr>
          </a:p>
          <a:p>
            <a:pPr lvl="0">
              <a:spcBef>
                <a:spcPct val="20000"/>
              </a:spcBef>
            </a:pPr>
            <a:r>
              <a:rPr lang="fr-FR" sz="2000" dirty="0">
                <a:solidFill>
                  <a:prstClr val="black"/>
                </a:solidFill>
              </a:rPr>
              <a:t>	</a:t>
            </a:r>
            <a:r>
              <a:rPr lang="fr-FR" sz="2000" b="1" u="sng" dirty="0" smtClean="0">
                <a:solidFill>
                  <a:prstClr val="black"/>
                </a:solidFill>
              </a:rPr>
              <a:t>Intervalle &lt; 15 min.</a:t>
            </a:r>
            <a:r>
              <a:rPr lang="fr-FR" sz="2000" u="sng" dirty="0" smtClean="0">
                <a:solidFill>
                  <a:prstClr val="black"/>
                </a:solidFill>
              </a:rPr>
              <a:t> </a:t>
            </a:r>
            <a:r>
              <a:rPr lang="fr-FR" sz="2000" b="1" u="sng" dirty="0" smtClean="0">
                <a:solidFill>
                  <a:prstClr val="black"/>
                </a:solidFill>
              </a:rPr>
              <a:t>Plongée consécutive </a:t>
            </a:r>
            <a:r>
              <a:rPr lang="fr-FR" sz="2000" u="sng" dirty="0" smtClean="0">
                <a:solidFill>
                  <a:prstClr val="black"/>
                </a:solidFill>
              </a:rPr>
              <a:t>(ou additionnelle)</a:t>
            </a:r>
          </a:p>
          <a:p>
            <a:pPr lvl="0" algn="just">
              <a:spcBef>
                <a:spcPct val="20000"/>
              </a:spcBef>
            </a:pPr>
            <a:r>
              <a:rPr lang="fr-FR" sz="2000" dirty="0">
                <a:solidFill>
                  <a:prstClr val="black"/>
                </a:solidFill>
              </a:rPr>
              <a:t>	</a:t>
            </a:r>
            <a:r>
              <a:rPr lang="fr-FR" sz="2000" dirty="0" smtClean="0">
                <a:solidFill>
                  <a:prstClr val="black"/>
                </a:solidFill>
              </a:rPr>
              <a:t>On calcule les paliers de la deuxième plongée avec:</a:t>
            </a:r>
          </a:p>
          <a:p>
            <a:pPr lvl="0" algn="just">
              <a:spcBef>
                <a:spcPct val="20000"/>
              </a:spcBef>
            </a:pPr>
            <a:r>
              <a:rPr lang="fr-FR" sz="2000" dirty="0" smtClean="0">
                <a:solidFill>
                  <a:prstClr val="black"/>
                </a:solidFill>
              </a:rPr>
              <a:t>PR: La plus grande profondeur des 2 plongées.</a:t>
            </a:r>
          </a:p>
          <a:p>
            <a:pPr lvl="0" algn="just">
              <a:spcBef>
                <a:spcPct val="20000"/>
              </a:spcBef>
            </a:pPr>
            <a:r>
              <a:rPr lang="fr-FR" sz="2000" dirty="0" smtClean="0">
                <a:solidFill>
                  <a:prstClr val="black"/>
                </a:solidFill>
              </a:rPr>
              <a:t>DP: Durée de la première (DP1) + durée de la seconde (DP2)</a:t>
            </a:r>
          </a:p>
          <a:p>
            <a:pPr lvl="0" algn="just">
              <a:spcBef>
                <a:spcPct val="20000"/>
              </a:spcBef>
            </a:pPr>
            <a:endParaRPr lang="fr-FR" sz="2000" dirty="0" smtClean="0">
              <a:solidFill>
                <a:prstClr val="black"/>
              </a:solidFill>
            </a:endParaRPr>
          </a:p>
          <a:p>
            <a:pPr lvl="0" algn="just">
              <a:spcBef>
                <a:spcPct val="20000"/>
              </a:spcBef>
            </a:pPr>
            <a:r>
              <a:rPr lang="fr-FR" sz="2000" dirty="0">
                <a:solidFill>
                  <a:prstClr val="black"/>
                </a:solidFill>
              </a:rPr>
              <a:t>	</a:t>
            </a:r>
            <a:r>
              <a:rPr lang="fr-FR" sz="2000" b="1" u="sng" dirty="0" smtClean="0">
                <a:solidFill>
                  <a:prstClr val="black"/>
                </a:solidFill>
              </a:rPr>
              <a:t>15 min &lt; Intervalle &lt; 12H. Plongée successive.</a:t>
            </a:r>
          </a:p>
          <a:p>
            <a:pPr lvl="0" algn="just">
              <a:spcBef>
                <a:spcPct val="20000"/>
              </a:spcBef>
            </a:pPr>
            <a:r>
              <a:rPr lang="fr-FR" sz="2000" dirty="0">
                <a:solidFill>
                  <a:prstClr val="black"/>
                </a:solidFill>
              </a:rPr>
              <a:t>	On calcule les paliers de la deuxième plongée avec:</a:t>
            </a:r>
          </a:p>
          <a:p>
            <a:pPr lvl="0" algn="just">
              <a:spcBef>
                <a:spcPct val="20000"/>
              </a:spcBef>
            </a:pPr>
            <a:r>
              <a:rPr lang="fr-FR" sz="2000" dirty="0">
                <a:solidFill>
                  <a:prstClr val="black"/>
                </a:solidFill>
              </a:rPr>
              <a:t>PR: La </a:t>
            </a:r>
            <a:r>
              <a:rPr lang="fr-FR" sz="2000" dirty="0" smtClean="0">
                <a:solidFill>
                  <a:prstClr val="black"/>
                </a:solidFill>
              </a:rPr>
              <a:t>profondeur maxi de la 2</a:t>
            </a:r>
            <a:r>
              <a:rPr lang="fr-FR" sz="2000" baseline="30000" dirty="0" smtClean="0">
                <a:solidFill>
                  <a:prstClr val="black"/>
                </a:solidFill>
              </a:rPr>
              <a:t>ème</a:t>
            </a:r>
            <a:r>
              <a:rPr lang="fr-FR" sz="2000" dirty="0" smtClean="0">
                <a:solidFill>
                  <a:prstClr val="black"/>
                </a:solidFill>
              </a:rPr>
              <a:t> plongée.</a:t>
            </a:r>
            <a:endParaRPr lang="fr-FR" sz="2000" dirty="0">
              <a:solidFill>
                <a:prstClr val="black"/>
              </a:solidFill>
            </a:endParaRPr>
          </a:p>
          <a:p>
            <a:pPr lvl="0" algn="just">
              <a:spcBef>
                <a:spcPct val="20000"/>
              </a:spcBef>
            </a:pPr>
            <a:r>
              <a:rPr lang="fr-FR" sz="2000" dirty="0">
                <a:solidFill>
                  <a:prstClr val="black"/>
                </a:solidFill>
              </a:rPr>
              <a:t>DP: </a:t>
            </a:r>
            <a:r>
              <a:rPr lang="fr-FR" sz="2000" dirty="0" smtClean="0">
                <a:solidFill>
                  <a:prstClr val="black"/>
                </a:solidFill>
              </a:rPr>
              <a:t>Durée </a:t>
            </a:r>
            <a:r>
              <a:rPr lang="fr-FR" sz="2000" dirty="0">
                <a:solidFill>
                  <a:prstClr val="black"/>
                </a:solidFill>
              </a:rPr>
              <a:t>de la seconde </a:t>
            </a:r>
            <a:r>
              <a:rPr lang="fr-FR" sz="2000" dirty="0" smtClean="0">
                <a:solidFill>
                  <a:prstClr val="black"/>
                </a:solidFill>
              </a:rPr>
              <a:t>plongée + temps fictif appelé </a:t>
            </a:r>
            <a:r>
              <a:rPr lang="fr-FR" sz="2000" b="1" dirty="0" smtClean="0">
                <a:solidFill>
                  <a:prstClr val="black"/>
                </a:solidFill>
              </a:rPr>
              <a:t>majoration</a:t>
            </a:r>
            <a:r>
              <a:rPr lang="fr-FR" sz="2000" dirty="0" smtClean="0">
                <a:solidFill>
                  <a:prstClr val="black"/>
                </a:solidFill>
              </a:rPr>
              <a:t>.</a:t>
            </a:r>
            <a:endParaRPr lang="fr-FR" sz="2000" dirty="0">
              <a:solidFill>
                <a:prstClr val="black"/>
              </a:solidFill>
            </a:endParaRPr>
          </a:p>
          <a:p>
            <a:pPr lvl="0" algn="just">
              <a:spcBef>
                <a:spcPct val="20000"/>
              </a:spcBef>
            </a:pPr>
            <a:endParaRPr lang="fr-FR" sz="2000" dirty="0" smtClean="0">
              <a:solidFill>
                <a:prstClr val="black"/>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496025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Rectangle 5"/>
          <p:cNvSpPr/>
          <p:nvPr/>
        </p:nvSpPr>
        <p:spPr>
          <a:xfrm>
            <a:off x="485281" y="620688"/>
            <a:ext cx="8217296" cy="5139869"/>
          </a:xfrm>
          <a:prstGeom prst="rect">
            <a:avLst/>
          </a:prstGeom>
        </p:spPr>
        <p:txBody>
          <a:bodyPr wrap="square">
            <a:spAutoFit/>
          </a:bodyPr>
          <a:lstStyle/>
          <a:p>
            <a:pPr lvl="0" algn="just">
              <a:spcBef>
                <a:spcPct val="20000"/>
              </a:spcBef>
            </a:pPr>
            <a:r>
              <a:rPr lang="fr-FR" sz="2000" b="1" u="sng" dirty="0" smtClean="0">
                <a:solidFill>
                  <a:prstClr val="black"/>
                </a:solidFill>
              </a:rPr>
              <a:t>Définition:</a:t>
            </a:r>
          </a:p>
          <a:p>
            <a:pPr lvl="0" algn="just">
              <a:spcBef>
                <a:spcPct val="20000"/>
              </a:spcBef>
            </a:pPr>
            <a:r>
              <a:rPr lang="fr-FR" sz="2000" dirty="0" smtClean="0">
                <a:solidFill>
                  <a:prstClr val="black"/>
                </a:solidFill>
              </a:rPr>
              <a:t>	La </a:t>
            </a:r>
            <a:r>
              <a:rPr lang="fr-FR" sz="2000" b="1" dirty="0">
                <a:solidFill>
                  <a:prstClr val="black"/>
                </a:solidFill>
              </a:rPr>
              <a:t>m</a:t>
            </a:r>
            <a:r>
              <a:rPr lang="fr-FR" sz="2000" b="1" dirty="0" smtClean="0">
                <a:solidFill>
                  <a:prstClr val="black"/>
                </a:solidFill>
              </a:rPr>
              <a:t>ajoration </a:t>
            </a:r>
            <a:r>
              <a:rPr lang="fr-FR" sz="2000" dirty="0" smtClean="0">
                <a:solidFill>
                  <a:prstClr val="black"/>
                </a:solidFill>
              </a:rPr>
              <a:t>est un temps de plongée fictif à une certaine profondeur, correspondant à notre état de saturation au début de la 2</a:t>
            </a:r>
            <a:r>
              <a:rPr lang="fr-FR" sz="2000" baseline="30000" dirty="0" smtClean="0">
                <a:solidFill>
                  <a:prstClr val="black"/>
                </a:solidFill>
              </a:rPr>
              <a:t>ème</a:t>
            </a:r>
            <a:r>
              <a:rPr lang="fr-FR" sz="2000" dirty="0" smtClean="0">
                <a:solidFill>
                  <a:prstClr val="black"/>
                </a:solidFill>
              </a:rPr>
              <a:t> plongée.</a:t>
            </a:r>
          </a:p>
          <a:p>
            <a:pPr lvl="0" algn="just">
              <a:spcBef>
                <a:spcPct val="20000"/>
              </a:spcBef>
            </a:pPr>
            <a:r>
              <a:rPr lang="fr-FR" sz="2000" dirty="0" smtClean="0">
                <a:solidFill>
                  <a:prstClr val="black"/>
                </a:solidFill>
              </a:rPr>
              <a:t>	Elle est fonction de la 1</a:t>
            </a:r>
            <a:r>
              <a:rPr lang="fr-FR" sz="2000" baseline="30000" dirty="0" smtClean="0">
                <a:solidFill>
                  <a:prstClr val="black"/>
                </a:solidFill>
              </a:rPr>
              <a:t>ère</a:t>
            </a:r>
            <a:r>
              <a:rPr lang="fr-FR" sz="2000" dirty="0" smtClean="0">
                <a:solidFill>
                  <a:prstClr val="black"/>
                </a:solidFill>
              </a:rPr>
              <a:t> plongée, de l’intervalle et de la profondeur de la 2</a:t>
            </a:r>
            <a:r>
              <a:rPr lang="fr-FR" sz="2000" baseline="30000" dirty="0" smtClean="0">
                <a:solidFill>
                  <a:prstClr val="black"/>
                </a:solidFill>
              </a:rPr>
              <a:t>ème</a:t>
            </a:r>
            <a:r>
              <a:rPr lang="fr-FR" sz="2000" dirty="0" smtClean="0">
                <a:solidFill>
                  <a:prstClr val="black"/>
                </a:solidFill>
              </a:rPr>
              <a:t>. Cela représente le taux d’azote résiduel de la 1</a:t>
            </a:r>
            <a:r>
              <a:rPr lang="fr-FR" sz="2000" baseline="30000" dirty="0" smtClean="0">
                <a:solidFill>
                  <a:prstClr val="black"/>
                </a:solidFill>
              </a:rPr>
              <a:t>ère</a:t>
            </a:r>
            <a:r>
              <a:rPr lang="fr-FR" sz="2000" dirty="0" smtClean="0">
                <a:solidFill>
                  <a:prstClr val="black"/>
                </a:solidFill>
              </a:rPr>
              <a:t> plongée.</a:t>
            </a:r>
          </a:p>
          <a:p>
            <a:pPr lvl="0" algn="just">
              <a:spcBef>
                <a:spcPct val="20000"/>
              </a:spcBef>
            </a:pPr>
            <a:endParaRPr lang="fr-FR" sz="2000" dirty="0">
              <a:solidFill>
                <a:prstClr val="black"/>
              </a:solidFill>
            </a:endParaRPr>
          </a:p>
          <a:p>
            <a:pPr lvl="0" algn="just">
              <a:spcBef>
                <a:spcPct val="20000"/>
              </a:spcBef>
            </a:pPr>
            <a:r>
              <a:rPr lang="fr-FR" sz="2000" b="1" u="sng" dirty="0" smtClean="0">
                <a:solidFill>
                  <a:prstClr val="black"/>
                </a:solidFill>
              </a:rPr>
              <a:t>Méthode:</a:t>
            </a:r>
          </a:p>
          <a:p>
            <a:pPr lvl="0" algn="just">
              <a:spcBef>
                <a:spcPct val="20000"/>
              </a:spcBef>
            </a:pPr>
            <a:r>
              <a:rPr lang="fr-FR" sz="2000" dirty="0">
                <a:solidFill>
                  <a:prstClr val="black"/>
                </a:solidFill>
              </a:rPr>
              <a:t>	</a:t>
            </a:r>
            <a:r>
              <a:rPr lang="fr-FR" sz="2000" dirty="0" smtClean="0">
                <a:solidFill>
                  <a:prstClr val="black"/>
                </a:solidFill>
              </a:rPr>
              <a:t>Toujours dans le </a:t>
            </a:r>
            <a:r>
              <a:rPr lang="fr-FR" sz="2000" b="1" dirty="0" smtClean="0">
                <a:solidFill>
                  <a:prstClr val="black"/>
                </a:solidFill>
              </a:rPr>
              <a:t>sens de la sécurité</a:t>
            </a:r>
            <a:r>
              <a:rPr lang="fr-FR" sz="2000" dirty="0" smtClean="0">
                <a:solidFill>
                  <a:prstClr val="black"/>
                </a:solidFill>
              </a:rPr>
              <a:t>:</a:t>
            </a:r>
          </a:p>
          <a:p>
            <a:pPr marL="800100" lvl="1" indent="-342900" algn="just">
              <a:spcBef>
                <a:spcPct val="20000"/>
              </a:spcBef>
              <a:buFont typeface="Wingdings" pitchFamily="2" charset="2"/>
              <a:buChar char="ü"/>
            </a:pPr>
            <a:r>
              <a:rPr lang="fr-FR" sz="2000" u="sng" dirty="0" smtClean="0">
                <a:solidFill>
                  <a:prstClr val="black"/>
                </a:solidFill>
              </a:rPr>
              <a:t>Dans la table de saturation résiduelle</a:t>
            </a:r>
            <a:r>
              <a:rPr lang="fr-FR" sz="2000" dirty="0" smtClean="0">
                <a:solidFill>
                  <a:prstClr val="black"/>
                </a:solidFill>
              </a:rPr>
              <a:t>, on croise le Groupe de Plongée Successive (GPS) et l’intervalle de surface. (on arrondit au temps le plus petit)</a:t>
            </a:r>
          </a:p>
          <a:p>
            <a:pPr marL="800100" lvl="1" indent="-342900" algn="just">
              <a:spcBef>
                <a:spcPct val="20000"/>
              </a:spcBef>
              <a:buFont typeface="Wingdings" pitchFamily="2" charset="2"/>
              <a:buChar char="ü"/>
            </a:pPr>
            <a:r>
              <a:rPr lang="fr-FR" sz="2000" u="sng" dirty="0" smtClean="0">
                <a:solidFill>
                  <a:prstClr val="black"/>
                </a:solidFill>
              </a:rPr>
              <a:t>Dans la table de majoration</a:t>
            </a:r>
            <a:r>
              <a:rPr lang="fr-FR" sz="2000" dirty="0" smtClean="0">
                <a:solidFill>
                  <a:prstClr val="black"/>
                </a:solidFill>
              </a:rPr>
              <a:t>, on croise le taux d’azote résiduel précédent (on arrondit au taux supérieur) avec la profondeur prévue de la 2</a:t>
            </a:r>
            <a:r>
              <a:rPr lang="fr-FR" sz="2000" baseline="30000" dirty="0" smtClean="0">
                <a:solidFill>
                  <a:prstClr val="black"/>
                </a:solidFill>
              </a:rPr>
              <a:t>ème</a:t>
            </a:r>
            <a:r>
              <a:rPr lang="fr-FR" sz="2000" dirty="0" smtClean="0">
                <a:solidFill>
                  <a:prstClr val="black"/>
                </a:solidFill>
              </a:rPr>
              <a:t> plongée.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5858483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Rectangle 5"/>
          <p:cNvSpPr/>
          <p:nvPr/>
        </p:nvSpPr>
        <p:spPr>
          <a:xfrm>
            <a:off x="485281" y="116632"/>
            <a:ext cx="8217296" cy="5755422"/>
          </a:xfrm>
          <a:prstGeom prst="rect">
            <a:avLst/>
          </a:prstGeom>
        </p:spPr>
        <p:txBody>
          <a:bodyPr wrap="square">
            <a:spAutoFit/>
          </a:bodyPr>
          <a:lstStyle/>
          <a:p>
            <a:pPr lvl="0" algn="just">
              <a:spcBef>
                <a:spcPct val="20000"/>
              </a:spcBef>
            </a:pPr>
            <a:r>
              <a:rPr lang="fr-FR" sz="2000" b="1" u="sng" dirty="0" smtClean="0">
                <a:solidFill>
                  <a:prstClr val="black"/>
                </a:solidFill>
              </a:rPr>
              <a:t>Imprévu:</a:t>
            </a:r>
          </a:p>
          <a:p>
            <a:pPr lvl="0" algn="just">
              <a:spcBef>
                <a:spcPct val="20000"/>
              </a:spcBef>
            </a:pPr>
            <a:r>
              <a:rPr lang="fr-FR" sz="2000" dirty="0" smtClean="0">
                <a:solidFill>
                  <a:prstClr val="black"/>
                </a:solidFill>
              </a:rPr>
              <a:t>	Si on ne respecte pas (</a:t>
            </a:r>
            <a:r>
              <a:rPr lang="fr-FR" sz="2000" i="1" dirty="0" smtClean="0">
                <a:solidFill>
                  <a:prstClr val="black"/>
                </a:solidFill>
              </a:rPr>
              <a:t>ce qui ne doit pas arriver</a:t>
            </a:r>
            <a:r>
              <a:rPr lang="fr-FR" sz="2000" dirty="0" smtClean="0">
                <a:solidFill>
                  <a:prstClr val="black"/>
                </a:solidFill>
              </a:rPr>
              <a:t>) la profondeur prévue de la 2</a:t>
            </a:r>
            <a:r>
              <a:rPr lang="fr-FR" sz="2000" baseline="30000" dirty="0" smtClean="0">
                <a:solidFill>
                  <a:prstClr val="black"/>
                </a:solidFill>
              </a:rPr>
              <a:t>ème</a:t>
            </a:r>
            <a:r>
              <a:rPr lang="fr-FR" sz="2000" dirty="0" smtClean="0">
                <a:solidFill>
                  <a:prstClr val="black"/>
                </a:solidFill>
              </a:rPr>
              <a:t> plongée, on suit la procédure suivante (</a:t>
            </a:r>
            <a:r>
              <a:rPr lang="fr-FR" sz="2000" i="1" dirty="0" smtClean="0">
                <a:solidFill>
                  <a:prstClr val="black"/>
                </a:solidFill>
              </a:rPr>
              <a:t>ne pas tenter de recalculer la majoration à cause des risques importants d’erreurs</a:t>
            </a:r>
            <a:r>
              <a:rPr lang="fr-FR" sz="2000" dirty="0" smtClean="0">
                <a:solidFill>
                  <a:prstClr val="black"/>
                </a:solidFill>
              </a:rPr>
              <a:t>):</a:t>
            </a:r>
          </a:p>
          <a:p>
            <a:pPr lvl="0" algn="just">
              <a:spcBef>
                <a:spcPct val="20000"/>
              </a:spcBef>
            </a:pPr>
            <a:endParaRPr lang="fr-FR" sz="2000" dirty="0" smtClean="0">
              <a:solidFill>
                <a:prstClr val="black"/>
              </a:solidFill>
            </a:endParaRPr>
          </a:p>
          <a:p>
            <a:pPr marL="800100" lvl="1" indent="-342900" algn="just">
              <a:spcBef>
                <a:spcPct val="20000"/>
              </a:spcBef>
              <a:buFont typeface="Wingdings" pitchFamily="2" charset="2"/>
              <a:buChar char="ü"/>
            </a:pPr>
            <a:r>
              <a:rPr lang="fr-FR" sz="2000" u="sng" dirty="0" smtClean="0">
                <a:solidFill>
                  <a:prstClr val="black"/>
                </a:solidFill>
              </a:rPr>
              <a:t>On n’a pas atteint la profondeur prévue</a:t>
            </a:r>
            <a:r>
              <a:rPr lang="fr-FR" sz="2000" dirty="0" smtClean="0">
                <a:solidFill>
                  <a:prstClr val="black"/>
                </a:solidFill>
              </a:rPr>
              <a:t>, on garde la majoration et les paliers prévus.</a:t>
            </a:r>
          </a:p>
          <a:p>
            <a:pPr marL="800100" lvl="1" indent="-342900" algn="just">
              <a:spcBef>
                <a:spcPct val="20000"/>
              </a:spcBef>
              <a:buFont typeface="Wingdings" pitchFamily="2" charset="2"/>
              <a:buChar char="ü"/>
            </a:pPr>
            <a:r>
              <a:rPr lang="fr-FR" sz="2000" u="sng" dirty="0">
                <a:solidFill>
                  <a:prstClr val="black"/>
                </a:solidFill>
              </a:rPr>
              <a:t>On </a:t>
            </a:r>
            <a:r>
              <a:rPr lang="fr-FR" sz="2000" u="sng" dirty="0" smtClean="0">
                <a:solidFill>
                  <a:prstClr val="black"/>
                </a:solidFill>
              </a:rPr>
              <a:t>a dépassé </a:t>
            </a:r>
            <a:r>
              <a:rPr lang="fr-FR" sz="2000" u="sng" dirty="0">
                <a:solidFill>
                  <a:prstClr val="black"/>
                </a:solidFill>
              </a:rPr>
              <a:t>la profondeur prévue</a:t>
            </a:r>
            <a:r>
              <a:rPr lang="fr-FR" sz="2000" dirty="0" smtClean="0">
                <a:solidFill>
                  <a:prstClr val="black"/>
                </a:solidFill>
              </a:rPr>
              <a:t>, on garde la majoration mais on calcule les paliers pour la profondeur réellement atteinte.</a:t>
            </a:r>
            <a:endParaRPr lang="fr-FR" sz="2000" dirty="0">
              <a:solidFill>
                <a:prstClr val="black"/>
              </a:solidFill>
            </a:endParaRPr>
          </a:p>
          <a:p>
            <a:pPr lvl="1" algn="just">
              <a:spcBef>
                <a:spcPct val="20000"/>
              </a:spcBef>
            </a:pPr>
            <a:endParaRPr lang="fr-FR" sz="2000" dirty="0">
              <a:solidFill>
                <a:prstClr val="black"/>
              </a:solidFill>
            </a:endParaRPr>
          </a:p>
          <a:p>
            <a:pPr algn="just">
              <a:spcBef>
                <a:spcPct val="20000"/>
              </a:spcBef>
            </a:pPr>
            <a:r>
              <a:rPr lang="fr-FR" sz="2000" dirty="0">
                <a:solidFill>
                  <a:prstClr val="black"/>
                </a:solidFill>
              </a:rPr>
              <a:t>	</a:t>
            </a:r>
            <a:r>
              <a:rPr lang="fr-FR" sz="2000" u="sng" dirty="0" smtClean="0">
                <a:solidFill>
                  <a:prstClr val="black"/>
                </a:solidFill>
              </a:rPr>
              <a:t>Ex 6:</a:t>
            </a:r>
            <a:r>
              <a:rPr lang="fr-FR" sz="2000" dirty="0" smtClean="0">
                <a:solidFill>
                  <a:prstClr val="black"/>
                </a:solidFill>
              </a:rPr>
              <a:t> Un plongeur s’immerge à 9h00. descend à 43m. Amorce sa remontée à 9h14. Ayant laisser tombé </a:t>
            </a:r>
            <a:r>
              <a:rPr lang="fr-FR" sz="2000" dirty="0" err="1" smtClean="0">
                <a:solidFill>
                  <a:prstClr val="black"/>
                </a:solidFill>
              </a:rPr>
              <a:t>qqchose</a:t>
            </a:r>
            <a:r>
              <a:rPr lang="fr-FR" sz="2000" dirty="0" smtClean="0">
                <a:solidFill>
                  <a:prstClr val="black"/>
                </a:solidFill>
              </a:rPr>
              <a:t> à l’eau, il redescend à 9h35 à 20m et amorce sa remontée à 9h52. Profil, paliers, heure de sortie, groupe de plongée?</a:t>
            </a:r>
          </a:p>
          <a:p>
            <a:pPr algn="just">
              <a:spcBef>
                <a:spcPct val="20000"/>
              </a:spcBef>
            </a:pPr>
            <a:r>
              <a:rPr lang="fr-FR" sz="2000" dirty="0" smtClean="0">
                <a:solidFill>
                  <a:prstClr val="black"/>
                </a:solidFill>
              </a:rPr>
              <a:t>	</a:t>
            </a:r>
            <a:r>
              <a:rPr lang="fr-FR" sz="2000" u="sng" dirty="0" smtClean="0">
                <a:solidFill>
                  <a:prstClr val="black"/>
                </a:solidFill>
              </a:rPr>
              <a:t>Ex 7:</a:t>
            </a:r>
            <a:r>
              <a:rPr lang="fr-FR" sz="2000" dirty="0" smtClean="0">
                <a:solidFill>
                  <a:prstClr val="black"/>
                </a:solidFill>
              </a:rPr>
              <a:t> </a:t>
            </a:r>
            <a:r>
              <a:rPr lang="fr-FR" sz="2000" dirty="0">
                <a:solidFill>
                  <a:prstClr val="black"/>
                </a:solidFill>
              </a:rPr>
              <a:t>Un plongeur s’immerge à 9h00. descend à </a:t>
            </a:r>
            <a:r>
              <a:rPr lang="fr-FR" sz="2000" dirty="0" smtClean="0">
                <a:solidFill>
                  <a:prstClr val="black"/>
                </a:solidFill>
              </a:rPr>
              <a:t>46m</a:t>
            </a:r>
            <a:r>
              <a:rPr lang="fr-FR" sz="2000" dirty="0">
                <a:solidFill>
                  <a:prstClr val="black"/>
                </a:solidFill>
              </a:rPr>
              <a:t>. Amorce sa remontée à </a:t>
            </a:r>
            <a:r>
              <a:rPr lang="fr-FR" sz="2000" dirty="0" smtClean="0">
                <a:solidFill>
                  <a:prstClr val="black"/>
                </a:solidFill>
              </a:rPr>
              <a:t>9h16. Il </a:t>
            </a:r>
            <a:r>
              <a:rPr lang="fr-FR" sz="2000" dirty="0">
                <a:solidFill>
                  <a:prstClr val="black"/>
                </a:solidFill>
              </a:rPr>
              <a:t>redescend à </a:t>
            </a:r>
            <a:r>
              <a:rPr lang="fr-FR" sz="2000" dirty="0" smtClean="0">
                <a:solidFill>
                  <a:prstClr val="black"/>
                </a:solidFill>
              </a:rPr>
              <a:t>12h </a:t>
            </a:r>
            <a:r>
              <a:rPr lang="fr-FR" sz="2000" dirty="0">
                <a:solidFill>
                  <a:prstClr val="black"/>
                </a:solidFill>
              </a:rPr>
              <a:t>à </a:t>
            </a:r>
            <a:r>
              <a:rPr lang="fr-FR" sz="2000" dirty="0" smtClean="0">
                <a:solidFill>
                  <a:prstClr val="black"/>
                </a:solidFill>
              </a:rPr>
              <a:t>35m </a:t>
            </a:r>
            <a:r>
              <a:rPr lang="fr-FR" sz="2000" dirty="0">
                <a:solidFill>
                  <a:prstClr val="black"/>
                </a:solidFill>
              </a:rPr>
              <a:t>et amorce sa remontée à </a:t>
            </a:r>
            <a:r>
              <a:rPr lang="fr-FR" sz="2000" dirty="0" smtClean="0">
                <a:solidFill>
                  <a:prstClr val="black"/>
                </a:solidFill>
              </a:rPr>
              <a:t>12h28. </a:t>
            </a:r>
            <a:r>
              <a:rPr lang="fr-FR" sz="2000" dirty="0">
                <a:solidFill>
                  <a:prstClr val="black"/>
                </a:solidFill>
              </a:rPr>
              <a:t>Profil, paliers, heure de sortie, groupe de plongée</a:t>
            </a:r>
            <a:r>
              <a:rPr lang="fr-FR" sz="2000" dirty="0" smtClean="0">
                <a:solidFill>
                  <a:prstClr val="black"/>
                </a:solidFill>
              </a:rPr>
              <a:t>?</a:t>
            </a:r>
            <a:endParaRPr lang="fr-FR" sz="2000" dirty="0">
              <a:solidFill>
                <a:prstClr val="black"/>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9466298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Rectangle 5"/>
          <p:cNvSpPr/>
          <p:nvPr/>
        </p:nvSpPr>
        <p:spPr>
          <a:xfrm>
            <a:off x="485281" y="116632"/>
            <a:ext cx="8217296" cy="4154984"/>
          </a:xfrm>
          <a:prstGeom prst="rect">
            <a:avLst/>
          </a:prstGeom>
        </p:spPr>
        <p:txBody>
          <a:bodyPr wrap="square">
            <a:spAutoFit/>
          </a:bodyPr>
          <a:lstStyle/>
          <a:p>
            <a:pPr algn="just">
              <a:spcBef>
                <a:spcPct val="20000"/>
              </a:spcBef>
            </a:pPr>
            <a:r>
              <a:rPr lang="fr-FR" sz="2000" dirty="0">
                <a:solidFill>
                  <a:prstClr val="black"/>
                </a:solidFill>
              </a:rPr>
              <a:t>	</a:t>
            </a:r>
            <a:r>
              <a:rPr lang="fr-FR" sz="2000" u="sng" dirty="0" smtClean="0">
                <a:solidFill>
                  <a:prstClr val="black"/>
                </a:solidFill>
              </a:rPr>
              <a:t>Ex 6:</a:t>
            </a:r>
            <a:r>
              <a:rPr lang="fr-FR" sz="2000" dirty="0" smtClean="0">
                <a:solidFill>
                  <a:prstClr val="black"/>
                </a:solidFill>
              </a:rPr>
              <a:t> Un plongeur s’immerge à 9h00. descend à 43m. Amorce sa remontée à 9h14. Ayant laisser tombé </a:t>
            </a:r>
            <a:r>
              <a:rPr lang="fr-FR" sz="2000" dirty="0" err="1" smtClean="0">
                <a:solidFill>
                  <a:prstClr val="black"/>
                </a:solidFill>
              </a:rPr>
              <a:t>qqchose</a:t>
            </a:r>
            <a:r>
              <a:rPr lang="fr-FR" sz="2000" dirty="0" smtClean="0">
                <a:solidFill>
                  <a:prstClr val="black"/>
                </a:solidFill>
              </a:rPr>
              <a:t> à l’eau, il redescend à 9h35 à 20m et amorce sa remontée à 9h52. Profil, paliers, heure de sortie, groupe de plongée?</a:t>
            </a:r>
          </a:p>
          <a:p>
            <a:pPr algn="just">
              <a:spcBef>
                <a:spcPct val="20000"/>
              </a:spcBef>
            </a:pPr>
            <a:r>
              <a:rPr lang="fr-FR" sz="2000" dirty="0" smtClean="0">
                <a:solidFill>
                  <a:prstClr val="black"/>
                </a:solidFill>
              </a:rPr>
              <a:t>	</a:t>
            </a:r>
          </a:p>
          <a:p>
            <a:pPr algn="just">
              <a:spcBef>
                <a:spcPct val="20000"/>
              </a:spcBef>
            </a:pPr>
            <a:endParaRPr lang="fr-FR" sz="2000" u="sng" dirty="0">
              <a:solidFill>
                <a:prstClr val="black"/>
              </a:solidFill>
            </a:endParaRPr>
          </a:p>
          <a:p>
            <a:pPr algn="just">
              <a:spcBef>
                <a:spcPct val="20000"/>
              </a:spcBef>
            </a:pPr>
            <a:endParaRPr lang="fr-FR" sz="2000" u="sng" dirty="0" smtClean="0">
              <a:solidFill>
                <a:prstClr val="black"/>
              </a:solidFill>
            </a:endParaRPr>
          </a:p>
          <a:p>
            <a:pPr algn="just">
              <a:spcBef>
                <a:spcPct val="20000"/>
              </a:spcBef>
            </a:pPr>
            <a:endParaRPr lang="fr-FR" sz="2000" u="sng" dirty="0">
              <a:solidFill>
                <a:prstClr val="black"/>
              </a:solidFill>
            </a:endParaRPr>
          </a:p>
          <a:p>
            <a:pPr algn="just">
              <a:spcBef>
                <a:spcPct val="20000"/>
              </a:spcBef>
            </a:pPr>
            <a:endParaRPr lang="fr-FR" sz="2000" u="sng" dirty="0" smtClean="0">
              <a:solidFill>
                <a:prstClr val="black"/>
              </a:solidFill>
            </a:endParaRPr>
          </a:p>
          <a:p>
            <a:pPr algn="just">
              <a:spcBef>
                <a:spcPct val="20000"/>
              </a:spcBef>
            </a:pPr>
            <a:r>
              <a:rPr lang="fr-FR" sz="2000" u="sng" dirty="0" smtClean="0">
                <a:solidFill>
                  <a:prstClr val="black"/>
                </a:solidFill>
              </a:rPr>
              <a:t>Ex 7:</a:t>
            </a:r>
            <a:r>
              <a:rPr lang="fr-FR" sz="2000" dirty="0" smtClean="0">
                <a:solidFill>
                  <a:prstClr val="black"/>
                </a:solidFill>
              </a:rPr>
              <a:t> </a:t>
            </a:r>
            <a:r>
              <a:rPr lang="fr-FR" sz="2000" dirty="0">
                <a:solidFill>
                  <a:prstClr val="black"/>
                </a:solidFill>
              </a:rPr>
              <a:t>Un plongeur s’immerge à 9h00. descend à </a:t>
            </a:r>
            <a:r>
              <a:rPr lang="fr-FR" sz="2000" dirty="0" smtClean="0">
                <a:solidFill>
                  <a:prstClr val="black"/>
                </a:solidFill>
              </a:rPr>
              <a:t>46m</a:t>
            </a:r>
            <a:r>
              <a:rPr lang="fr-FR" sz="2000" dirty="0">
                <a:solidFill>
                  <a:prstClr val="black"/>
                </a:solidFill>
              </a:rPr>
              <a:t>. Amorce sa remontée à </a:t>
            </a:r>
            <a:r>
              <a:rPr lang="fr-FR" sz="2000" dirty="0" smtClean="0">
                <a:solidFill>
                  <a:prstClr val="black"/>
                </a:solidFill>
              </a:rPr>
              <a:t>9h16. Il </a:t>
            </a:r>
            <a:r>
              <a:rPr lang="fr-FR" sz="2000" dirty="0">
                <a:solidFill>
                  <a:prstClr val="black"/>
                </a:solidFill>
              </a:rPr>
              <a:t>redescend à </a:t>
            </a:r>
            <a:r>
              <a:rPr lang="fr-FR" sz="2000" dirty="0" smtClean="0">
                <a:solidFill>
                  <a:prstClr val="black"/>
                </a:solidFill>
              </a:rPr>
              <a:t>12h </a:t>
            </a:r>
            <a:r>
              <a:rPr lang="fr-FR" sz="2000" dirty="0">
                <a:solidFill>
                  <a:prstClr val="black"/>
                </a:solidFill>
              </a:rPr>
              <a:t>à </a:t>
            </a:r>
            <a:r>
              <a:rPr lang="fr-FR" sz="2000" dirty="0" smtClean="0">
                <a:solidFill>
                  <a:prstClr val="black"/>
                </a:solidFill>
              </a:rPr>
              <a:t>35m </a:t>
            </a:r>
            <a:r>
              <a:rPr lang="fr-FR" sz="2000" dirty="0">
                <a:solidFill>
                  <a:prstClr val="black"/>
                </a:solidFill>
              </a:rPr>
              <a:t>et amorce sa remontée à </a:t>
            </a:r>
            <a:r>
              <a:rPr lang="fr-FR" sz="2000" dirty="0" smtClean="0">
                <a:solidFill>
                  <a:prstClr val="black"/>
                </a:solidFill>
              </a:rPr>
              <a:t>12h28. </a:t>
            </a:r>
            <a:r>
              <a:rPr lang="fr-FR" sz="2000" dirty="0">
                <a:solidFill>
                  <a:prstClr val="black"/>
                </a:solidFill>
              </a:rPr>
              <a:t>Profil, paliers, heure de sortie, groupe de plongée</a:t>
            </a:r>
            <a:r>
              <a:rPr lang="fr-FR" sz="2000" dirty="0" smtClean="0">
                <a:solidFill>
                  <a:prstClr val="black"/>
                </a:solidFill>
              </a:rPr>
              <a:t>?</a:t>
            </a:r>
            <a:endParaRPr lang="fr-FR" sz="2000" dirty="0">
              <a:solidFill>
                <a:prstClr val="black"/>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331640" y="4271616"/>
            <a:ext cx="6840759" cy="207645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115841" y="1055886"/>
            <a:ext cx="6200575" cy="2276475"/>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31764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16632"/>
            <a:ext cx="8064896" cy="714379"/>
          </a:xfrm>
        </p:spPr>
        <p:txBody>
          <a:bodyPr>
            <a:normAutofit/>
          </a:bodyPr>
          <a:lstStyle/>
          <a:p>
            <a:pPr marL="571500" indent="-571500" algn="l">
              <a:buFont typeface="+mj-lt"/>
              <a:buAutoNum type="romanUcPeriod" startAt="17"/>
            </a:pPr>
            <a:r>
              <a:rPr lang="fr-FR" sz="2800" b="1" u="sng" dirty="0" smtClean="0"/>
              <a:t>UTILISATION DES TABLES M.N. 90</a:t>
            </a:r>
            <a:endParaRPr lang="fr-FR" sz="2800" b="1" u="sng" dirty="0"/>
          </a:p>
        </p:txBody>
      </p:sp>
      <p:sp>
        <p:nvSpPr>
          <p:cNvPr id="3" name="Sous-titre 2"/>
          <p:cNvSpPr>
            <a:spLocks noGrp="1"/>
          </p:cNvSpPr>
          <p:nvPr>
            <p:ph type="subTitle" idx="1"/>
          </p:nvPr>
        </p:nvSpPr>
        <p:spPr>
          <a:xfrm>
            <a:off x="250001" y="1121323"/>
            <a:ext cx="8643998" cy="2523702"/>
          </a:xfrm>
        </p:spPr>
        <p:txBody>
          <a:bodyPr>
            <a:normAutofit/>
          </a:bodyPr>
          <a:lstStyle/>
          <a:p>
            <a:pPr algn="l"/>
            <a:r>
              <a:rPr lang="fr-FR" sz="2400" dirty="0" smtClean="0">
                <a:solidFill>
                  <a:schemeClr val="tx1"/>
                </a:solidFill>
              </a:rPr>
              <a:t>	</a:t>
            </a:r>
            <a:r>
              <a:rPr lang="fr-FR" sz="2000" dirty="0" smtClean="0">
                <a:solidFill>
                  <a:schemeClr val="tx1"/>
                </a:solidFill>
              </a:rPr>
              <a:t>La saturation en azote va répondre aux lois de Henry et de Dalton.</a:t>
            </a:r>
          </a:p>
          <a:p>
            <a:pPr algn="l"/>
            <a:r>
              <a:rPr lang="fr-FR" sz="2000" dirty="0">
                <a:solidFill>
                  <a:schemeClr val="tx1"/>
                </a:solidFill>
              </a:rPr>
              <a:t>	</a:t>
            </a:r>
            <a:r>
              <a:rPr lang="fr-FR" sz="2000" dirty="0" smtClean="0">
                <a:solidFill>
                  <a:schemeClr val="tx1"/>
                </a:solidFill>
              </a:rPr>
              <a:t>Il faut effectuer les paliers pour une désaturation sans danger pour l’organisme.</a:t>
            </a:r>
          </a:p>
          <a:p>
            <a:pPr algn="l"/>
            <a:r>
              <a:rPr lang="fr-FR" sz="2000" dirty="0">
                <a:solidFill>
                  <a:schemeClr val="tx1"/>
                </a:solidFill>
              </a:rPr>
              <a:t>	</a:t>
            </a:r>
            <a:r>
              <a:rPr lang="fr-FR" sz="2000" dirty="0" smtClean="0">
                <a:solidFill>
                  <a:schemeClr val="tx1"/>
                </a:solidFill>
              </a:rPr>
              <a:t>Pour éviter un accident de décompression, il faut remonter sans vitesse excessive.</a:t>
            </a:r>
          </a:p>
          <a:p>
            <a:pPr algn="l"/>
            <a:r>
              <a:rPr lang="fr-FR" sz="2000" dirty="0">
                <a:solidFill>
                  <a:schemeClr val="tx1"/>
                </a:solidFill>
              </a:rPr>
              <a:t>	</a:t>
            </a:r>
            <a:r>
              <a:rPr lang="fr-FR" sz="2000" dirty="0" smtClean="0">
                <a:solidFill>
                  <a:schemeClr val="tx1"/>
                </a:solidFill>
              </a:rPr>
              <a:t>Un plongeur Niveau II doit être capable de calculer ses paliers dans n’importe quelles conditions.</a:t>
            </a:r>
            <a:endParaRPr lang="fr-FR" sz="2400" dirty="0" smtClean="0">
              <a:solidFill>
                <a:schemeClr val="tx1"/>
              </a:solidFill>
            </a:endParaRP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Titre 1"/>
          <p:cNvSpPr txBox="1">
            <a:spLocks/>
          </p:cNvSpPr>
          <p:nvPr/>
        </p:nvSpPr>
        <p:spPr>
          <a:xfrm>
            <a:off x="1000100" y="692696"/>
            <a:ext cx="3929090"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a:tabLst/>
              <a:defRPr/>
            </a:pPr>
            <a:r>
              <a:rPr lang="fr-FR" sz="2000" b="1" i="1" u="sng" noProof="0" dirty="0" smtClean="0">
                <a:latin typeface="+mj-lt"/>
                <a:ea typeface="+mj-ea"/>
                <a:cs typeface="+mj-cs"/>
              </a:rPr>
              <a:t>Rappels</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8" name="Titre 1"/>
          <p:cNvSpPr txBox="1">
            <a:spLocks/>
          </p:cNvSpPr>
          <p:nvPr/>
        </p:nvSpPr>
        <p:spPr>
          <a:xfrm>
            <a:off x="1043608" y="3573016"/>
            <a:ext cx="727280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2"/>
              <a:tabLst/>
              <a:defRPr/>
            </a:pPr>
            <a:r>
              <a:rPr lang="fr-FR" sz="2000" b="1" i="1" u="sng" noProof="0" dirty="0" smtClean="0">
                <a:latin typeface="+mj-lt"/>
                <a:ea typeface="+mj-ea"/>
                <a:cs typeface="+mj-cs"/>
              </a:rPr>
              <a:t>Définitions dans le cadre de la plongée sous-marine </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9" name="Sous-titre 2"/>
          <p:cNvSpPr txBox="1">
            <a:spLocks/>
          </p:cNvSpPr>
          <p:nvPr/>
        </p:nvSpPr>
        <p:spPr>
          <a:xfrm>
            <a:off x="251520" y="3933056"/>
            <a:ext cx="8770215" cy="252370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fr-FR" sz="2000" u="sng" dirty="0" smtClean="0">
                <a:solidFill>
                  <a:schemeClr val="tx1"/>
                </a:solidFill>
              </a:rPr>
              <a:t>Profondeur d’une plongée:</a:t>
            </a:r>
          </a:p>
          <a:p>
            <a:pPr algn="l"/>
            <a:r>
              <a:rPr lang="fr-FR" sz="2000" dirty="0" smtClean="0">
                <a:solidFill>
                  <a:schemeClr val="tx1"/>
                </a:solidFill>
              </a:rPr>
              <a:t>	C’est la profondeur maximale atteinte. Elle est mesurée par un profondimètre. C’est elle que nous utilisons pour rentrer dans les tables.</a:t>
            </a:r>
          </a:p>
          <a:p>
            <a:pPr algn="l"/>
            <a:r>
              <a:rPr lang="fr-FR" sz="2000" u="sng" dirty="0" smtClean="0">
                <a:solidFill>
                  <a:schemeClr val="tx1"/>
                </a:solidFill>
              </a:rPr>
              <a:t>Durée d’une plongée:</a:t>
            </a:r>
          </a:p>
          <a:p>
            <a:pPr algn="l"/>
            <a:r>
              <a:rPr lang="fr-FR" sz="2000" dirty="0">
                <a:solidFill>
                  <a:schemeClr val="tx1"/>
                </a:solidFill>
              </a:rPr>
              <a:t>	</a:t>
            </a:r>
            <a:r>
              <a:rPr lang="fr-FR" sz="2000" dirty="0" smtClean="0">
                <a:solidFill>
                  <a:schemeClr val="tx1"/>
                </a:solidFill>
              </a:rPr>
              <a:t>Le chrono se met en marche dés que l’on met la tête sous l’eau et s’arrête dès que l’on amorce la remontée. Toute minute entamée est considérée comme minute entière écoulée.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Rectangle 5"/>
          <p:cNvSpPr/>
          <p:nvPr/>
        </p:nvSpPr>
        <p:spPr>
          <a:xfrm>
            <a:off x="2483768" y="1412776"/>
            <a:ext cx="3410496" cy="1508105"/>
          </a:xfrm>
          <a:prstGeom prst="rect">
            <a:avLst/>
          </a:prstGeom>
        </p:spPr>
        <p:txBody>
          <a:bodyPr wrap="square">
            <a:spAutoFit/>
          </a:bodyPr>
          <a:lstStyle/>
          <a:p>
            <a:pPr lvl="0" algn="ctr">
              <a:spcBef>
                <a:spcPct val="20000"/>
              </a:spcBef>
            </a:pPr>
            <a:r>
              <a:rPr lang="fr-FR" sz="2000" u="sng" dirty="0" smtClean="0">
                <a:solidFill>
                  <a:prstClr val="black"/>
                </a:solidFill>
              </a:rPr>
              <a:t>Cf. annexe </a:t>
            </a:r>
          </a:p>
          <a:p>
            <a:pPr lvl="0" algn="ctr">
              <a:spcBef>
                <a:spcPct val="20000"/>
              </a:spcBef>
            </a:pPr>
            <a:r>
              <a:rPr lang="fr-FR" sz="2000" dirty="0" smtClean="0">
                <a:solidFill>
                  <a:prstClr val="black"/>
                </a:solidFill>
              </a:rPr>
              <a:t>Exercices à faire</a:t>
            </a:r>
          </a:p>
          <a:p>
            <a:pPr lvl="0" algn="ctr">
              <a:spcBef>
                <a:spcPct val="20000"/>
              </a:spcBef>
            </a:pPr>
            <a:r>
              <a:rPr lang="fr-FR" sz="2000" dirty="0" smtClean="0">
                <a:solidFill>
                  <a:prstClr val="black"/>
                </a:solidFill>
              </a:rPr>
              <a:t>Corrigés</a:t>
            </a:r>
          </a:p>
          <a:p>
            <a:pPr lvl="0" algn="ctr">
              <a:spcBef>
                <a:spcPct val="20000"/>
              </a:spcBef>
            </a:pPr>
            <a:r>
              <a:rPr lang="fr-FR" sz="2000" dirty="0" smtClean="0">
                <a:solidFill>
                  <a:prstClr val="black"/>
                </a:solidFill>
              </a:rPr>
              <a:t>Tables M.N. 90</a:t>
            </a:r>
            <a:endParaRPr lang="fr-FR" sz="2000" dirty="0">
              <a:solidFill>
                <a:prstClr val="black"/>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334720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85720" y="285728"/>
            <a:ext cx="8643998" cy="6072206"/>
          </a:xfrm>
        </p:spPr>
        <p:txBody>
          <a:bodyPr>
            <a:normAutofit/>
          </a:bodyPr>
          <a:lstStyle/>
          <a:p>
            <a:pPr algn="just"/>
            <a:r>
              <a:rPr lang="fr-FR" sz="2000" dirty="0" smtClean="0">
                <a:solidFill>
                  <a:schemeClr val="tx1"/>
                </a:solidFill>
              </a:rPr>
              <a:t>	</a:t>
            </a:r>
          </a:p>
        </p:txBody>
      </p:sp>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929595" y="2967335"/>
            <a:ext cx="7284816" cy="707886"/>
          </a:xfrm>
          <a:prstGeom prst="rect">
            <a:avLst/>
          </a:prstGeom>
          <a:noFill/>
        </p:spPr>
        <p:txBody>
          <a:bodyPr wrap="none" lIns="91440" tIns="45720" rIns="91440" bIns="45720">
            <a:spAutoFit/>
          </a:bodyPr>
          <a:lstStyle/>
          <a:p>
            <a:pPr algn="ctr"/>
            <a:r>
              <a:rPr lang="fr-FR" sz="4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MERCI DE VOTRE ATTENTION</a:t>
            </a:r>
            <a:endParaRPr lang="fr-FR"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5" name="Rectangle 4"/>
          <p:cNvSpPr/>
          <p:nvPr/>
        </p:nvSpPr>
        <p:spPr>
          <a:xfrm>
            <a:off x="593798" y="170177"/>
            <a:ext cx="7920880" cy="6247864"/>
          </a:xfrm>
          <a:prstGeom prst="rect">
            <a:avLst/>
          </a:prstGeom>
        </p:spPr>
        <p:txBody>
          <a:bodyPr wrap="square">
            <a:spAutoFit/>
          </a:bodyPr>
          <a:lstStyle/>
          <a:p>
            <a:pPr lvl="0" algn="just">
              <a:spcBef>
                <a:spcPct val="20000"/>
              </a:spcBef>
            </a:pPr>
            <a:r>
              <a:rPr lang="fr-FR" sz="2000" u="sng" dirty="0" smtClean="0">
                <a:solidFill>
                  <a:prstClr val="black"/>
                </a:solidFill>
              </a:rPr>
              <a:t>Palier:</a:t>
            </a:r>
            <a:r>
              <a:rPr lang="fr-FR" sz="2000" dirty="0" smtClean="0">
                <a:solidFill>
                  <a:prstClr val="black"/>
                </a:solidFill>
              </a:rPr>
              <a:t>	Un palier est un arrêt pendant un temps variable, à une profondeur variable. Il permet de laisser le temps à l’organisme d’évacuer sans dommage l’excès d’azote dissous pendant la plongée.</a:t>
            </a:r>
          </a:p>
          <a:p>
            <a:pPr lvl="0" algn="just">
              <a:spcBef>
                <a:spcPct val="20000"/>
              </a:spcBef>
            </a:pPr>
            <a:r>
              <a:rPr lang="fr-FR" sz="2000" dirty="0">
                <a:solidFill>
                  <a:prstClr val="black"/>
                </a:solidFill>
              </a:rPr>
              <a:t>	</a:t>
            </a:r>
            <a:r>
              <a:rPr lang="fr-FR" sz="2000" dirty="0" smtClean="0">
                <a:solidFill>
                  <a:prstClr val="black"/>
                </a:solidFill>
              </a:rPr>
              <a:t>Les tables indiquent, en fonction de la profondeur et du temps, la profondeur et la durée des paliers à effectuer au cours de la remontée. Si l’un des 2 paramètres n’apparait pas dans la table, prendre la valeur supérieure.</a:t>
            </a:r>
          </a:p>
          <a:p>
            <a:pPr lvl="0" algn="just">
              <a:spcBef>
                <a:spcPct val="20000"/>
              </a:spcBef>
            </a:pPr>
            <a:r>
              <a:rPr lang="fr-FR" sz="2000" u="sng" dirty="0" smtClean="0">
                <a:solidFill>
                  <a:prstClr val="black"/>
                </a:solidFill>
              </a:rPr>
              <a:t>Type de plongée:</a:t>
            </a:r>
            <a:endParaRPr lang="fr-FR" sz="2000" dirty="0" smtClean="0">
              <a:solidFill>
                <a:prstClr val="black"/>
              </a:solidFill>
            </a:endParaRPr>
          </a:p>
          <a:p>
            <a:pPr lvl="0" algn="just">
              <a:spcBef>
                <a:spcPct val="20000"/>
              </a:spcBef>
            </a:pPr>
            <a:endParaRPr lang="fr-FR" sz="2000" u="sng" dirty="0" smtClean="0">
              <a:solidFill>
                <a:prstClr val="black"/>
              </a:solidFill>
            </a:endParaRPr>
          </a:p>
          <a:p>
            <a:pPr lvl="0" algn="just">
              <a:spcBef>
                <a:spcPct val="20000"/>
              </a:spcBef>
            </a:pPr>
            <a:endParaRPr lang="fr-FR" sz="2000" u="sng" dirty="0">
              <a:solidFill>
                <a:prstClr val="black"/>
              </a:solidFill>
            </a:endParaRPr>
          </a:p>
          <a:p>
            <a:pPr lvl="0" algn="just">
              <a:spcBef>
                <a:spcPct val="20000"/>
              </a:spcBef>
            </a:pPr>
            <a:endParaRPr lang="fr-FR" sz="2000" u="sng" dirty="0" smtClean="0">
              <a:solidFill>
                <a:prstClr val="black"/>
              </a:solidFill>
            </a:endParaRPr>
          </a:p>
          <a:p>
            <a:pPr lvl="0" algn="just">
              <a:spcBef>
                <a:spcPct val="20000"/>
              </a:spcBef>
            </a:pPr>
            <a:endParaRPr lang="fr-FR" sz="2000" u="sng" dirty="0" smtClean="0">
              <a:solidFill>
                <a:prstClr val="black"/>
              </a:solidFill>
            </a:endParaRPr>
          </a:p>
          <a:p>
            <a:pPr lvl="0" algn="just">
              <a:spcBef>
                <a:spcPct val="20000"/>
              </a:spcBef>
            </a:pPr>
            <a:r>
              <a:rPr lang="fr-FR" sz="2000" dirty="0" smtClean="0">
                <a:solidFill>
                  <a:prstClr val="black"/>
                </a:solidFill>
              </a:rPr>
              <a:t>Plongée carrée		 Plongée en pic		 Plongée inversée</a:t>
            </a:r>
          </a:p>
          <a:p>
            <a:pPr lvl="0" algn="just">
              <a:spcBef>
                <a:spcPct val="20000"/>
              </a:spcBef>
            </a:pPr>
            <a:endParaRPr lang="fr-FR" sz="2000" dirty="0">
              <a:solidFill>
                <a:prstClr val="black"/>
              </a:solidFill>
            </a:endParaRPr>
          </a:p>
          <a:p>
            <a:pPr lvl="0" algn="just">
              <a:spcBef>
                <a:spcPct val="20000"/>
              </a:spcBef>
            </a:pPr>
            <a:r>
              <a:rPr lang="fr-FR" sz="2000" dirty="0" smtClean="0">
                <a:solidFill>
                  <a:prstClr val="black"/>
                </a:solidFill>
              </a:rPr>
              <a:t>	Les tables sont prévues pour des plongées carrées (saturation max en azote). En réalité, il faut préférer les plongées en pic où la profondeur max est atteinte en début de la plongée.</a:t>
            </a:r>
          </a:p>
          <a:p>
            <a:pPr lvl="0" algn="just">
              <a:spcBef>
                <a:spcPct val="20000"/>
              </a:spcBef>
            </a:pPr>
            <a:r>
              <a:rPr lang="fr-FR" sz="2000" dirty="0">
                <a:solidFill>
                  <a:prstClr val="black"/>
                </a:solidFill>
              </a:rPr>
              <a:t>	</a:t>
            </a:r>
            <a:r>
              <a:rPr lang="fr-FR" sz="2000" dirty="0" smtClean="0">
                <a:solidFill>
                  <a:prstClr val="black"/>
                </a:solidFill>
              </a:rPr>
              <a:t>les plongées inversées (ou Yo-Yo) sont à éviter.</a:t>
            </a:r>
            <a:endParaRPr lang="fr-FR" sz="2000" dirty="0">
              <a:solidFill>
                <a:prstClr val="black"/>
              </a:solidFill>
            </a:endParaRPr>
          </a:p>
        </p:txBody>
      </p:sp>
      <p:grpSp>
        <p:nvGrpSpPr>
          <p:cNvPr id="23" name="Groupe 22"/>
          <p:cNvGrpSpPr/>
          <p:nvPr/>
        </p:nvGrpSpPr>
        <p:grpSpPr>
          <a:xfrm>
            <a:off x="683568" y="2832901"/>
            <a:ext cx="1728192" cy="1296144"/>
            <a:chOff x="683568" y="3645024"/>
            <a:chExt cx="1728192" cy="1296144"/>
          </a:xfrm>
        </p:grpSpPr>
        <p:cxnSp>
          <p:nvCxnSpPr>
            <p:cNvPr id="3" name="Connecteur droit 2"/>
            <p:cNvCxnSpPr/>
            <p:nvPr/>
          </p:nvCxnSpPr>
          <p:spPr>
            <a:xfrm>
              <a:off x="683568" y="3658094"/>
              <a:ext cx="360040"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1043608" y="3658094"/>
              <a:ext cx="0" cy="1283074"/>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1043608" y="4929085"/>
              <a:ext cx="792088" cy="12083"/>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flipV="1">
              <a:off x="1835696" y="3933056"/>
              <a:ext cx="0" cy="1008112"/>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a:off x="1835696" y="3933056"/>
              <a:ext cx="144016"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flipV="1">
              <a:off x="1979712" y="3645024"/>
              <a:ext cx="72008" cy="288032"/>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2051720" y="3658094"/>
              <a:ext cx="360040" cy="0"/>
            </a:xfrm>
            <a:prstGeom prst="line">
              <a:avLst/>
            </a:prstGeom>
            <a:ln w="22225"/>
          </p:spPr>
          <p:style>
            <a:lnRef idx="1">
              <a:schemeClr val="accent1"/>
            </a:lnRef>
            <a:fillRef idx="0">
              <a:schemeClr val="accent1"/>
            </a:fillRef>
            <a:effectRef idx="0">
              <a:schemeClr val="accent1"/>
            </a:effectRef>
            <a:fontRef idx="minor">
              <a:schemeClr val="tx1"/>
            </a:fontRef>
          </p:style>
        </p:cxnSp>
      </p:grpSp>
      <p:grpSp>
        <p:nvGrpSpPr>
          <p:cNvPr id="40" name="Groupe 39"/>
          <p:cNvGrpSpPr/>
          <p:nvPr/>
        </p:nvGrpSpPr>
        <p:grpSpPr>
          <a:xfrm>
            <a:off x="3595205" y="2847208"/>
            <a:ext cx="1728192" cy="1296144"/>
            <a:chOff x="3203848" y="3658094"/>
            <a:chExt cx="1728192" cy="1296144"/>
          </a:xfrm>
        </p:grpSpPr>
        <p:grpSp>
          <p:nvGrpSpPr>
            <p:cNvPr id="24" name="Groupe 23"/>
            <p:cNvGrpSpPr/>
            <p:nvPr/>
          </p:nvGrpSpPr>
          <p:grpSpPr>
            <a:xfrm>
              <a:off x="3203848" y="3658094"/>
              <a:ext cx="1728192" cy="1296144"/>
              <a:chOff x="683568" y="3645024"/>
              <a:chExt cx="1728192" cy="1296144"/>
            </a:xfrm>
          </p:grpSpPr>
          <p:cxnSp>
            <p:nvCxnSpPr>
              <p:cNvPr id="25" name="Connecteur droit 24"/>
              <p:cNvCxnSpPr/>
              <p:nvPr/>
            </p:nvCxnSpPr>
            <p:spPr>
              <a:xfrm>
                <a:off x="683568" y="3658094"/>
                <a:ext cx="360040"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a:off x="1043608" y="3658094"/>
                <a:ext cx="0" cy="1283074"/>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flipV="1">
                <a:off x="1043608" y="4098526"/>
                <a:ext cx="396044" cy="83056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flipV="1">
                <a:off x="1439652" y="4085456"/>
                <a:ext cx="360040" cy="1307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1835696" y="3933056"/>
                <a:ext cx="144016"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flipV="1">
                <a:off x="1979712" y="3645024"/>
                <a:ext cx="72008" cy="288032"/>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a:off x="2051720" y="3658094"/>
                <a:ext cx="360040" cy="0"/>
              </a:xfrm>
              <a:prstGeom prst="line">
                <a:avLst/>
              </a:prstGeom>
              <a:ln w="22225"/>
            </p:spPr>
            <p:style>
              <a:lnRef idx="1">
                <a:schemeClr val="accent1"/>
              </a:lnRef>
              <a:fillRef idx="0">
                <a:schemeClr val="accent1"/>
              </a:fillRef>
              <a:effectRef idx="0">
                <a:schemeClr val="accent1"/>
              </a:effectRef>
              <a:fontRef idx="minor">
                <a:schemeClr val="tx1"/>
              </a:fontRef>
            </p:style>
          </p:cxnSp>
        </p:grpSp>
        <p:cxnSp>
          <p:nvCxnSpPr>
            <p:cNvPr id="36" name="Connecteur droit 35"/>
            <p:cNvCxnSpPr/>
            <p:nvPr/>
          </p:nvCxnSpPr>
          <p:spPr>
            <a:xfrm flipV="1">
              <a:off x="4319972" y="3954510"/>
              <a:ext cx="36004" cy="144016"/>
            </a:xfrm>
            <a:prstGeom prst="line">
              <a:avLst/>
            </a:prstGeom>
            <a:ln w="22225"/>
          </p:spPr>
          <p:style>
            <a:lnRef idx="1">
              <a:schemeClr val="accent1"/>
            </a:lnRef>
            <a:fillRef idx="0">
              <a:schemeClr val="accent1"/>
            </a:fillRef>
            <a:effectRef idx="0">
              <a:schemeClr val="accent1"/>
            </a:effectRef>
            <a:fontRef idx="minor">
              <a:schemeClr val="tx1"/>
            </a:fontRef>
          </p:style>
        </p:cxnSp>
      </p:grpSp>
      <p:grpSp>
        <p:nvGrpSpPr>
          <p:cNvPr id="41" name="Groupe 40"/>
          <p:cNvGrpSpPr/>
          <p:nvPr/>
        </p:nvGrpSpPr>
        <p:grpSpPr>
          <a:xfrm>
            <a:off x="6279008" y="2828466"/>
            <a:ext cx="1728192" cy="1257922"/>
            <a:chOff x="3203848" y="3658094"/>
            <a:chExt cx="1728192" cy="1257922"/>
          </a:xfrm>
        </p:grpSpPr>
        <p:grpSp>
          <p:nvGrpSpPr>
            <p:cNvPr id="42" name="Groupe 41"/>
            <p:cNvGrpSpPr/>
            <p:nvPr/>
          </p:nvGrpSpPr>
          <p:grpSpPr>
            <a:xfrm>
              <a:off x="3203848" y="3658094"/>
              <a:ext cx="1728192" cy="1257921"/>
              <a:chOff x="683568" y="3645024"/>
              <a:chExt cx="1728192" cy="1257921"/>
            </a:xfrm>
          </p:grpSpPr>
          <p:cxnSp>
            <p:nvCxnSpPr>
              <p:cNvPr id="44" name="Connecteur droit 43"/>
              <p:cNvCxnSpPr/>
              <p:nvPr/>
            </p:nvCxnSpPr>
            <p:spPr>
              <a:xfrm>
                <a:off x="683568" y="3658094"/>
                <a:ext cx="360040"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45" name="Connecteur droit 44"/>
              <p:cNvCxnSpPr/>
              <p:nvPr/>
            </p:nvCxnSpPr>
            <p:spPr>
              <a:xfrm>
                <a:off x="1043608" y="3658094"/>
                <a:ext cx="0" cy="448202"/>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46" name="Connecteur droit 45"/>
              <p:cNvCxnSpPr/>
              <p:nvPr/>
            </p:nvCxnSpPr>
            <p:spPr>
              <a:xfrm flipV="1">
                <a:off x="1847318" y="3919986"/>
                <a:ext cx="0" cy="982959"/>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47" name="Connecteur droit 46"/>
              <p:cNvCxnSpPr/>
              <p:nvPr/>
            </p:nvCxnSpPr>
            <p:spPr>
              <a:xfrm>
                <a:off x="1032048" y="4106296"/>
                <a:ext cx="605657"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48" name="Connecteur droit 47"/>
              <p:cNvCxnSpPr/>
              <p:nvPr/>
            </p:nvCxnSpPr>
            <p:spPr>
              <a:xfrm>
                <a:off x="1835696" y="3933056"/>
                <a:ext cx="144016" cy="0"/>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49" name="Connecteur droit 48"/>
              <p:cNvCxnSpPr/>
              <p:nvPr/>
            </p:nvCxnSpPr>
            <p:spPr>
              <a:xfrm flipV="1">
                <a:off x="1979712" y="3645024"/>
                <a:ext cx="72008" cy="288032"/>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50" name="Connecteur droit 49"/>
              <p:cNvCxnSpPr/>
              <p:nvPr/>
            </p:nvCxnSpPr>
            <p:spPr>
              <a:xfrm>
                <a:off x="2051720" y="3658094"/>
                <a:ext cx="360040" cy="0"/>
              </a:xfrm>
              <a:prstGeom prst="line">
                <a:avLst/>
              </a:prstGeom>
              <a:ln w="22225"/>
            </p:spPr>
            <p:style>
              <a:lnRef idx="1">
                <a:schemeClr val="accent1"/>
              </a:lnRef>
              <a:fillRef idx="0">
                <a:schemeClr val="accent1"/>
              </a:fillRef>
              <a:effectRef idx="0">
                <a:schemeClr val="accent1"/>
              </a:effectRef>
              <a:fontRef idx="minor">
                <a:schemeClr val="tx1"/>
              </a:fontRef>
            </p:style>
          </p:cxnSp>
        </p:grpSp>
        <p:cxnSp>
          <p:nvCxnSpPr>
            <p:cNvPr id="43" name="Connecteur droit 42"/>
            <p:cNvCxnSpPr/>
            <p:nvPr/>
          </p:nvCxnSpPr>
          <p:spPr>
            <a:xfrm flipH="1" flipV="1">
              <a:off x="4157985" y="4119366"/>
              <a:ext cx="209613" cy="796650"/>
            </a:xfrm>
            <a:prstGeom prst="line">
              <a:avLst/>
            </a:prstGeom>
            <a:ln w="22225"/>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52027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7" name="Rectangle 6"/>
          <p:cNvSpPr/>
          <p:nvPr/>
        </p:nvSpPr>
        <p:spPr>
          <a:xfrm>
            <a:off x="683568" y="260648"/>
            <a:ext cx="7920880" cy="2492990"/>
          </a:xfrm>
          <a:prstGeom prst="rect">
            <a:avLst/>
          </a:prstGeom>
        </p:spPr>
        <p:txBody>
          <a:bodyPr wrap="square">
            <a:spAutoFit/>
          </a:bodyPr>
          <a:lstStyle/>
          <a:p>
            <a:pPr lvl="0" algn="just">
              <a:spcBef>
                <a:spcPct val="20000"/>
              </a:spcBef>
            </a:pPr>
            <a:r>
              <a:rPr lang="fr-FR" sz="2000" u="sng" dirty="0" smtClean="0">
                <a:solidFill>
                  <a:prstClr val="black"/>
                </a:solidFill>
              </a:rPr>
              <a:t>Tables utilisées:</a:t>
            </a:r>
          </a:p>
          <a:p>
            <a:pPr lvl="0" algn="just">
              <a:spcBef>
                <a:spcPct val="20000"/>
              </a:spcBef>
            </a:pPr>
            <a:r>
              <a:rPr lang="fr-FR" sz="2000" dirty="0" smtClean="0">
                <a:solidFill>
                  <a:prstClr val="black"/>
                </a:solidFill>
              </a:rPr>
              <a:t>M.N. 90 : pour nous, plongeurs sportifs.</a:t>
            </a:r>
          </a:p>
          <a:p>
            <a:pPr lvl="0" algn="just">
              <a:spcBef>
                <a:spcPct val="20000"/>
              </a:spcBef>
            </a:pPr>
            <a:r>
              <a:rPr lang="fr-FR" sz="2000" dirty="0" smtClean="0">
                <a:solidFill>
                  <a:prstClr val="black"/>
                </a:solidFill>
              </a:rPr>
              <a:t>C.O.M.E.X., M.T. 92 (ministère du travail) : pour la plongée professionnelle.</a:t>
            </a:r>
          </a:p>
          <a:p>
            <a:pPr lvl="0" algn="just">
              <a:spcBef>
                <a:spcPct val="20000"/>
              </a:spcBef>
            </a:pPr>
            <a:r>
              <a:rPr lang="fr-FR" sz="2000" dirty="0" smtClean="0">
                <a:solidFill>
                  <a:prstClr val="black"/>
                </a:solidFill>
              </a:rPr>
              <a:t>PADI, US NAVY, NAUI, BSAC88, BUHLMANN … autres tables utilisées dans le monde.</a:t>
            </a:r>
          </a:p>
          <a:p>
            <a:pPr lvl="0" algn="just">
              <a:spcBef>
                <a:spcPct val="20000"/>
              </a:spcBef>
            </a:pPr>
            <a:r>
              <a:rPr lang="fr-FR" sz="2000" dirty="0" smtClean="0">
                <a:solidFill>
                  <a:prstClr val="black"/>
                </a:solidFill>
              </a:rPr>
              <a:t>Le FFESSM impose les MN90, par contre un plongeur autonome est libre d’utiliser le système de décompression de son choix (tables ou ordinateur). </a:t>
            </a:r>
            <a:endParaRPr lang="fr-FR" sz="2000" dirty="0">
              <a:solidFill>
                <a:prstClr val="black"/>
              </a:solidFill>
            </a:endParaRPr>
          </a:p>
        </p:txBody>
      </p:sp>
      <p:sp>
        <p:nvSpPr>
          <p:cNvPr id="8" name="Titre 1"/>
          <p:cNvSpPr txBox="1">
            <a:spLocks/>
          </p:cNvSpPr>
          <p:nvPr/>
        </p:nvSpPr>
        <p:spPr>
          <a:xfrm>
            <a:off x="1007604" y="2775586"/>
            <a:ext cx="727280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3"/>
              <a:tabLst/>
              <a:defRPr/>
            </a:pPr>
            <a:r>
              <a:rPr lang="fr-FR" sz="2000" b="1" i="1" u="sng" noProof="0" dirty="0" smtClean="0">
                <a:latin typeface="+mj-lt"/>
                <a:ea typeface="+mj-ea"/>
                <a:cs typeface="+mj-cs"/>
              </a:rPr>
              <a:t>Ordinateur de plongée</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9" name="Rectangle 8"/>
          <p:cNvSpPr/>
          <p:nvPr/>
        </p:nvSpPr>
        <p:spPr>
          <a:xfrm>
            <a:off x="539552" y="3284984"/>
            <a:ext cx="8217296" cy="3046988"/>
          </a:xfrm>
          <a:prstGeom prst="rect">
            <a:avLst/>
          </a:prstGeom>
        </p:spPr>
        <p:txBody>
          <a:bodyPr wrap="square">
            <a:spAutoFit/>
          </a:bodyPr>
          <a:lstStyle/>
          <a:p>
            <a:pPr lvl="0" algn="just">
              <a:spcBef>
                <a:spcPct val="20000"/>
              </a:spcBef>
            </a:pPr>
            <a:r>
              <a:rPr lang="fr-FR" sz="2000" u="sng" dirty="0" smtClean="0">
                <a:solidFill>
                  <a:prstClr val="black"/>
                </a:solidFill>
              </a:rPr>
              <a:t>Principe:</a:t>
            </a:r>
          </a:p>
          <a:p>
            <a:pPr lvl="0" algn="just">
              <a:spcBef>
                <a:spcPct val="20000"/>
              </a:spcBef>
            </a:pPr>
            <a:r>
              <a:rPr lang="fr-FR" sz="2000" dirty="0" smtClean="0">
                <a:solidFill>
                  <a:prstClr val="black"/>
                </a:solidFill>
              </a:rPr>
              <a:t>A la descente, et au cours de la plongée, le capteur de pression communique la profondeur. Le microprocesseur calcule en continu l’état de saturation en fonction du temps, et souvent affine d’autres paramètres. (température, conso …)</a:t>
            </a:r>
          </a:p>
          <a:p>
            <a:pPr lvl="0" algn="just">
              <a:spcBef>
                <a:spcPct val="20000"/>
              </a:spcBef>
            </a:pPr>
            <a:r>
              <a:rPr lang="fr-FR" sz="2000" dirty="0" smtClean="0">
                <a:solidFill>
                  <a:prstClr val="black"/>
                </a:solidFill>
              </a:rPr>
              <a:t>La remontée est gérée par l’appareil. Il indique la vitesse de remontée et les paliers. Des alarmes sonores et visuelles aident le plongeur.</a:t>
            </a:r>
          </a:p>
          <a:p>
            <a:pPr lvl="0" algn="just">
              <a:spcBef>
                <a:spcPct val="20000"/>
              </a:spcBef>
            </a:pPr>
            <a:r>
              <a:rPr lang="fr-FR" sz="2000" dirty="0" smtClean="0">
                <a:solidFill>
                  <a:prstClr val="black"/>
                </a:solidFill>
              </a:rPr>
              <a:t>En surface, il mémorise la désaturation et peut intégrer une plongée successive.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8649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9" name="Rectangle 8"/>
          <p:cNvSpPr/>
          <p:nvPr/>
        </p:nvSpPr>
        <p:spPr>
          <a:xfrm>
            <a:off x="539552" y="237996"/>
            <a:ext cx="8217296" cy="6370975"/>
          </a:xfrm>
          <a:prstGeom prst="rect">
            <a:avLst/>
          </a:prstGeom>
        </p:spPr>
        <p:txBody>
          <a:bodyPr wrap="square">
            <a:spAutoFit/>
          </a:bodyPr>
          <a:lstStyle/>
          <a:p>
            <a:pPr lvl="0" algn="just">
              <a:spcBef>
                <a:spcPct val="20000"/>
              </a:spcBef>
            </a:pPr>
            <a:r>
              <a:rPr lang="fr-FR" sz="2000" u="sng" dirty="0" smtClean="0">
                <a:solidFill>
                  <a:prstClr val="black"/>
                </a:solidFill>
              </a:rPr>
              <a:t>Ordinateurs et tables:</a:t>
            </a:r>
          </a:p>
          <a:p>
            <a:pPr lvl="0" algn="just">
              <a:spcBef>
                <a:spcPct val="20000"/>
              </a:spcBef>
            </a:pPr>
            <a:r>
              <a:rPr lang="fr-FR" sz="2000" b="1" dirty="0" smtClean="0">
                <a:solidFill>
                  <a:prstClr val="black"/>
                </a:solidFill>
              </a:rPr>
              <a:t>Avantages des ordinateurs.</a:t>
            </a:r>
          </a:p>
          <a:p>
            <a:pPr lvl="0" algn="just">
              <a:spcBef>
                <a:spcPct val="20000"/>
              </a:spcBef>
            </a:pPr>
            <a:r>
              <a:rPr lang="fr-FR" sz="2000" dirty="0">
                <a:solidFill>
                  <a:prstClr val="black"/>
                </a:solidFill>
              </a:rPr>
              <a:t>	</a:t>
            </a:r>
            <a:r>
              <a:rPr lang="fr-FR" sz="2000" dirty="0" smtClean="0">
                <a:solidFill>
                  <a:prstClr val="black"/>
                </a:solidFill>
              </a:rPr>
              <a:t>Utilisation plus facile et erreurs de lecture limitées.</a:t>
            </a:r>
          </a:p>
          <a:p>
            <a:pPr lvl="0" algn="just">
              <a:spcBef>
                <a:spcPct val="20000"/>
              </a:spcBef>
            </a:pPr>
            <a:r>
              <a:rPr lang="fr-FR" sz="2000" dirty="0">
                <a:solidFill>
                  <a:prstClr val="black"/>
                </a:solidFill>
              </a:rPr>
              <a:t>	</a:t>
            </a:r>
            <a:r>
              <a:rPr lang="fr-FR" sz="2000" dirty="0" smtClean="0">
                <a:solidFill>
                  <a:prstClr val="black"/>
                </a:solidFill>
              </a:rPr>
              <a:t>Vitesse de remontée contrôlée. </a:t>
            </a:r>
          </a:p>
          <a:p>
            <a:pPr lvl="0" algn="just">
              <a:spcBef>
                <a:spcPct val="20000"/>
              </a:spcBef>
            </a:pPr>
            <a:r>
              <a:rPr lang="fr-FR" sz="2000" dirty="0">
                <a:solidFill>
                  <a:prstClr val="black"/>
                </a:solidFill>
              </a:rPr>
              <a:t>	</a:t>
            </a:r>
            <a:r>
              <a:rPr lang="fr-FR" sz="2000" dirty="0" smtClean="0">
                <a:solidFill>
                  <a:prstClr val="black"/>
                </a:solidFill>
              </a:rPr>
              <a:t>Mesure de temps et de profondeur très précise.</a:t>
            </a:r>
          </a:p>
          <a:p>
            <a:pPr lvl="0" algn="just">
              <a:spcBef>
                <a:spcPct val="20000"/>
              </a:spcBef>
            </a:pPr>
            <a:r>
              <a:rPr lang="fr-FR" sz="2000" dirty="0">
                <a:solidFill>
                  <a:prstClr val="black"/>
                </a:solidFill>
              </a:rPr>
              <a:t>	</a:t>
            </a:r>
            <a:r>
              <a:rPr lang="fr-FR" sz="2000" dirty="0" smtClean="0">
                <a:solidFill>
                  <a:prstClr val="black"/>
                </a:solidFill>
              </a:rPr>
              <a:t>Pour les plongées successives, il prend en compte l’ensemble des tissus.</a:t>
            </a:r>
          </a:p>
          <a:p>
            <a:pPr lvl="0" algn="just">
              <a:spcBef>
                <a:spcPct val="20000"/>
              </a:spcBef>
            </a:pPr>
            <a:r>
              <a:rPr lang="fr-FR" sz="2000" dirty="0">
                <a:solidFill>
                  <a:prstClr val="black"/>
                </a:solidFill>
              </a:rPr>
              <a:t>	</a:t>
            </a:r>
            <a:r>
              <a:rPr lang="fr-FR" sz="2000" dirty="0" smtClean="0">
                <a:solidFill>
                  <a:prstClr val="black"/>
                </a:solidFill>
              </a:rPr>
              <a:t>Permet d’optimiser les plongées en autorisant une désaturation progressive tout en poursuivant l’exploration.</a:t>
            </a:r>
          </a:p>
          <a:p>
            <a:pPr lvl="0" algn="just">
              <a:spcBef>
                <a:spcPct val="20000"/>
              </a:spcBef>
            </a:pPr>
            <a:endParaRPr lang="fr-FR" sz="2000" dirty="0">
              <a:solidFill>
                <a:prstClr val="black"/>
              </a:solidFill>
            </a:endParaRPr>
          </a:p>
          <a:p>
            <a:pPr lvl="0" algn="just">
              <a:spcBef>
                <a:spcPct val="20000"/>
              </a:spcBef>
            </a:pPr>
            <a:r>
              <a:rPr lang="fr-FR" sz="2000" b="1" dirty="0" smtClean="0">
                <a:solidFill>
                  <a:prstClr val="black"/>
                </a:solidFill>
              </a:rPr>
              <a:t>Inconvénients des ordinateurs.</a:t>
            </a:r>
          </a:p>
          <a:p>
            <a:pPr lvl="0" algn="just">
              <a:spcBef>
                <a:spcPct val="20000"/>
              </a:spcBef>
            </a:pPr>
            <a:r>
              <a:rPr lang="fr-FR" sz="2000" dirty="0">
                <a:solidFill>
                  <a:prstClr val="black"/>
                </a:solidFill>
              </a:rPr>
              <a:t>	</a:t>
            </a:r>
            <a:r>
              <a:rPr lang="fr-FR" sz="2000" dirty="0" smtClean="0">
                <a:solidFill>
                  <a:prstClr val="black"/>
                </a:solidFill>
              </a:rPr>
              <a:t>Les plongeurs non avertis ont une confiance aveugle, et peut provoquer un relâchement conduisant à un accident.</a:t>
            </a:r>
          </a:p>
          <a:p>
            <a:pPr lvl="0" algn="just">
              <a:spcBef>
                <a:spcPct val="20000"/>
              </a:spcBef>
            </a:pPr>
            <a:r>
              <a:rPr lang="fr-FR" sz="2000" dirty="0">
                <a:solidFill>
                  <a:prstClr val="black"/>
                </a:solidFill>
              </a:rPr>
              <a:t>	</a:t>
            </a:r>
            <a:r>
              <a:rPr lang="fr-FR" sz="2000" dirty="0" smtClean="0">
                <a:solidFill>
                  <a:prstClr val="black"/>
                </a:solidFill>
              </a:rPr>
              <a:t>il est indispensable que la plongée se déroule normalement. (carrée).</a:t>
            </a:r>
          </a:p>
          <a:p>
            <a:pPr lvl="0" algn="just">
              <a:spcBef>
                <a:spcPct val="20000"/>
              </a:spcBef>
            </a:pPr>
            <a:r>
              <a:rPr lang="fr-FR" sz="2000" dirty="0" smtClean="0">
                <a:solidFill>
                  <a:prstClr val="black"/>
                </a:solidFill>
              </a:rPr>
              <a:t> 	Ils ne prennent pas en compte l'âge, l’obésité, la fatigue …</a:t>
            </a:r>
          </a:p>
          <a:p>
            <a:pPr lvl="0" algn="just">
              <a:spcBef>
                <a:spcPct val="20000"/>
              </a:spcBef>
            </a:pPr>
            <a:r>
              <a:rPr lang="fr-FR" sz="2000" dirty="0">
                <a:solidFill>
                  <a:prstClr val="black"/>
                </a:solidFill>
              </a:rPr>
              <a:t>	</a:t>
            </a:r>
            <a:r>
              <a:rPr lang="fr-FR" sz="2000" dirty="0" smtClean="0">
                <a:solidFill>
                  <a:prstClr val="black"/>
                </a:solidFill>
              </a:rPr>
              <a:t>Risque de détruire la cohésion de la palanquée. Pas de normalisation au niveau des symboles.</a:t>
            </a:r>
            <a:r>
              <a:rPr lang="fr-FR" sz="2000" dirty="0">
                <a:solidFill>
                  <a:prstClr val="black"/>
                </a:solidFill>
              </a:rPr>
              <a:t>	</a:t>
            </a:r>
            <a:endParaRPr lang="fr-FR" sz="2000" dirty="0" smtClean="0">
              <a:solidFill>
                <a:prstClr val="black"/>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23516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9" name="Rectangle 8"/>
          <p:cNvSpPr/>
          <p:nvPr/>
        </p:nvSpPr>
        <p:spPr>
          <a:xfrm>
            <a:off x="539552" y="237996"/>
            <a:ext cx="8217296" cy="3539430"/>
          </a:xfrm>
          <a:prstGeom prst="rect">
            <a:avLst/>
          </a:prstGeom>
        </p:spPr>
        <p:txBody>
          <a:bodyPr wrap="square">
            <a:spAutoFit/>
          </a:bodyPr>
          <a:lstStyle/>
          <a:p>
            <a:pPr lvl="0" algn="just">
              <a:spcBef>
                <a:spcPct val="20000"/>
              </a:spcBef>
            </a:pPr>
            <a:r>
              <a:rPr lang="fr-FR" sz="2000" b="1" dirty="0" smtClean="0">
                <a:solidFill>
                  <a:prstClr val="black"/>
                </a:solidFill>
              </a:rPr>
              <a:t>Précaution d’utilisation.</a:t>
            </a:r>
          </a:p>
          <a:p>
            <a:pPr lvl="0" algn="just">
              <a:spcBef>
                <a:spcPct val="20000"/>
              </a:spcBef>
            </a:pPr>
            <a:r>
              <a:rPr lang="fr-FR" sz="2000" dirty="0">
                <a:solidFill>
                  <a:prstClr val="black"/>
                </a:solidFill>
              </a:rPr>
              <a:t>	</a:t>
            </a:r>
            <a:r>
              <a:rPr lang="fr-FR" sz="2000" dirty="0" smtClean="0">
                <a:solidFill>
                  <a:prstClr val="black"/>
                </a:solidFill>
              </a:rPr>
              <a:t>Bien connaître la notice. Appareil personnel, reflet des plongées précédentes.</a:t>
            </a:r>
          </a:p>
          <a:p>
            <a:pPr lvl="0" algn="just">
              <a:spcBef>
                <a:spcPct val="20000"/>
              </a:spcBef>
            </a:pPr>
            <a:r>
              <a:rPr lang="fr-FR" sz="2000" dirty="0">
                <a:solidFill>
                  <a:prstClr val="black"/>
                </a:solidFill>
              </a:rPr>
              <a:t>	</a:t>
            </a:r>
            <a:r>
              <a:rPr lang="fr-FR" sz="2000" dirty="0" smtClean="0">
                <a:solidFill>
                  <a:prstClr val="black"/>
                </a:solidFill>
              </a:rPr>
              <a:t>Respecter les règles d’entretien.</a:t>
            </a:r>
          </a:p>
          <a:p>
            <a:pPr lvl="0" algn="just">
              <a:spcBef>
                <a:spcPct val="20000"/>
              </a:spcBef>
            </a:pPr>
            <a:r>
              <a:rPr lang="fr-FR" sz="2000" dirty="0">
                <a:solidFill>
                  <a:prstClr val="black"/>
                </a:solidFill>
              </a:rPr>
              <a:t>	</a:t>
            </a:r>
            <a:r>
              <a:rPr lang="fr-FR" sz="2000" dirty="0" smtClean="0">
                <a:solidFill>
                  <a:prstClr val="black"/>
                </a:solidFill>
              </a:rPr>
              <a:t>Ne pas utiliser pour des plongées d’exercices (remontées multiples, passage de brevet); utiliser les tables.</a:t>
            </a:r>
          </a:p>
          <a:p>
            <a:pPr lvl="0" algn="just">
              <a:spcBef>
                <a:spcPct val="20000"/>
              </a:spcBef>
            </a:pPr>
            <a:endParaRPr lang="fr-FR" sz="2000" dirty="0">
              <a:solidFill>
                <a:prstClr val="black"/>
              </a:solidFill>
            </a:endParaRPr>
          </a:p>
          <a:p>
            <a:pPr lvl="0" algn="just">
              <a:spcBef>
                <a:spcPct val="20000"/>
              </a:spcBef>
            </a:pPr>
            <a:r>
              <a:rPr lang="fr-FR" sz="2000" b="1" dirty="0" smtClean="0">
                <a:solidFill>
                  <a:prstClr val="black"/>
                </a:solidFill>
              </a:rPr>
              <a:t>Remarque.</a:t>
            </a:r>
          </a:p>
          <a:p>
            <a:pPr lvl="0" algn="just">
              <a:spcBef>
                <a:spcPct val="20000"/>
              </a:spcBef>
            </a:pPr>
            <a:r>
              <a:rPr lang="fr-FR" sz="2000" dirty="0">
                <a:solidFill>
                  <a:prstClr val="black"/>
                </a:solidFill>
              </a:rPr>
              <a:t>	</a:t>
            </a:r>
            <a:r>
              <a:rPr lang="fr-FR" sz="2000" dirty="0" smtClean="0">
                <a:solidFill>
                  <a:prstClr val="black"/>
                </a:solidFill>
              </a:rPr>
              <a:t>Seule la parfaite compréhension et l’expérience de la plongée de la plongée aux tables permet l’utilisation correcte de l’ordinateur.</a:t>
            </a:r>
          </a:p>
        </p:txBody>
      </p:sp>
      <p:sp>
        <p:nvSpPr>
          <p:cNvPr id="5" name="Titre 1"/>
          <p:cNvSpPr txBox="1">
            <a:spLocks/>
          </p:cNvSpPr>
          <p:nvPr/>
        </p:nvSpPr>
        <p:spPr>
          <a:xfrm>
            <a:off x="1011796" y="3776800"/>
            <a:ext cx="7272808" cy="428627"/>
          </a:xfrm>
          <a:prstGeom prst="rect">
            <a:avLst/>
          </a:prstGeom>
        </p:spPr>
        <p:txBody>
          <a:bodyPr vert="horz" lIns="91440" tIns="45720" rIns="91440" bIns="45720" rtlCol="0" anchor="ctr">
            <a:normAutofit fontScale="97500"/>
          </a:bodyPr>
          <a:lstStyle/>
          <a:p>
            <a:pPr marL="571500" marR="0" lvl="0" indent="-571500" algn="l" defTabSz="914400" rtl="0" eaLnBrk="1" fontAlgn="auto" latinLnBrk="0" hangingPunct="1">
              <a:lnSpc>
                <a:spcPct val="100000"/>
              </a:lnSpc>
              <a:spcBef>
                <a:spcPct val="0"/>
              </a:spcBef>
              <a:spcAft>
                <a:spcPts val="0"/>
              </a:spcAft>
              <a:buClrTx/>
              <a:buSzTx/>
              <a:buFont typeface="+mj-lt"/>
              <a:buAutoNum type="arabicPeriod" startAt="4"/>
              <a:tabLst/>
              <a:defRPr/>
            </a:pPr>
            <a:r>
              <a:rPr lang="fr-FR" sz="2000" b="1" i="1" u="sng" noProof="0" dirty="0" smtClean="0">
                <a:latin typeface="+mj-lt"/>
                <a:ea typeface="+mj-ea"/>
                <a:cs typeface="+mj-cs"/>
              </a:rPr>
              <a:t>Les tables M.N. 90</a:t>
            </a:r>
            <a:endParaRPr kumimoji="0" lang="fr-FR" sz="2000" b="1" i="1" u="sng" strike="noStrike" kern="1200" cap="none" spc="0" normalizeH="0" baseline="0" noProof="0" dirty="0" smtClean="0">
              <a:ln>
                <a:noFill/>
              </a:ln>
              <a:solidFill>
                <a:schemeClr val="tx1"/>
              </a:solidFill>
              <a:effectLst/>
              <a:uLnTx/>
              <a:uFillTx/>
              <a:latin typeface="+mj-lt"/>
              <a:ea typeface="+mj-ea"/>
              <a:cs typeface="+mj-cs"/>
            </a:endParaRPr>
          </a:p>
        </p:txBody>
      </p:sp>
      <p:sp>
        <p:nvSpPr>
          <p:cNvPr id="6" name="Rectangle 5"/>
          <p:cNvSpPr/>
          <p:nvPr/>
        </p:nvSpPr>
        <p:spPr>
          <a:xfrm>
            <a:off x="515871" y="4207744"/>
            <a:ext cx="8217296" cy="2123658"/>
          </a:xfrm>
          <a:prstGeom prst="rect">
            <a:avLst/>
          </a:prstGeom>
        </p:spPr>
        <p:txBody>
          <a:bodyPr wrap="square">
            <a:spAutoFit/>
          </a:bodyPr>
          <a:lstStyle/>
          <a:p>
            <a:pPr lvl="0" algn="just">
              <a:spcBef>
                <a:spcPct val="20000"/>
              </a:spcBef>
            </a:pPr>
            <a:r>
              <a:rPr lang="fr-FR" sz="2000" b="1" dirty="0" smtClean="0">
                <a:solidFill>
                  <a:prstClr val="black"/>
                </a:solidFill>
              </a:rPr>
              <a:t>Description:</a:t>
            </a:r>
          </a:p>
          <a:p>
            <a:pPr lvl="0" algn="just">
              <a:spcBef>
                <a:spcPct val="20000"/>
              </a:spcBef>
            </a:pPr>
            <a:r>
              <a:rPr lang="fr-FR" sz="2000" dirty="0" smtClean="0">
                <a:solidFill>
                  <a:prstClr val="black"/>
                </a:solidFill>
              </a:rPr>
              <a:t>	Elles ont été mises au point par la Marine Nationale , et permettent d’effectuer que 2 plongées par 24h.</a:t>
            </a:r>
          </a:p>
          <a:p>
            <a:pPr lvl="0" algn="just">
              <a:spcBef>
                <a:spcPct val="20000"/>
              </a:spcBef>
            </a:pPr>
            <a:r>
              <a:rPr lang="fr-FR" sz="2000" dirty="0">
                <a:solidFill>
                  <a:prstClr val="black"/>
                </a:solidFill>
              </a:rPr>
              <a:t>	</a:t>
            </a:r>
            <a:r>
              <a:rPr lang="fr-FR" sz="2000" dirty="0" smtClean="0">
                <a:solidFill>
                  <a:prstClr val="black"/>
                </a:solidFill>
              </a:rPr>
              <a:t>La profondeur max est de 60m. (62 et 65m sont données qu’en cas de dépassement accidentel).</a:t>
            </a:r>
          </a:p>
          <a:p>
            <a:pPr lvl="0" algn="just">
              <a:spcBef>
                <a:spcPct val="20000"/>
              </a:spcBef>
            </a:pPr>
            <a:r>
              <a:rPr lang="fr-FR" sz="2000" dirty="0">
                <a:solidFill>
                  <a:prstClr val="black"/>
                </a:solidFill>
              </a:rPr>
              <a:t>	</a:t>
            </a:r>
            <a:r>
              <a:rPr lang="fr-FR" sz="2000" dirty="0" smtClean="0">
                <a:solidFill>
                  <a:prstClr val="black"/>
                </a:solidFill>
              </a:rPr>
              <a:t>Seul le palier à 3m peut être rallongé sans risque.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05085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9" name="Rectangle 8"/>
          <p:cNvSpPr/>
          <p:nvPr/>
        </p:nvSpPr>
        <p:spPr>
          <a:xfrm>
            <a:off x="539552" y="237996"/>
            <a:ext cx="8217296" cy="1384995"/>
          </a:xfrm>
          <a:prstGeom prst="rect">
            <a:avLst/>
          </a:prstGeom>
        </p:spPr>
        <p:txBody>
          <a:bodyPr wrap="square">
            <a:spAutoFit/>
          </a:bodyPr>
          <a:lstStyle/>
          <a:p>
            <a:pPr lvl="0" algn="just">
              <a:spcBef>
                <a:spcPct val="20000"/>
              </a:spcBef>
            </a:pPr>
            <a:r>
              <a:rPr lang="fr-FR" sz="2000" dirty="0">
                <a:solidFill>
                  <a:prstClr val="black"/>
                </a:solidFill>
              </a:rPr>
              <a:t>	</a:t>
            </a:r>
            <a:r>
              <a:rPr lang="fr-FR" sz="2000" dirty="0" smtClean="0">
                <a:solidFill>
                  <a:prstClr val="black"/>
                </a:solidFill>
              </a:rPr>
              <a:t>Si un palier est interrompu, il faut recommencer ce palier depuis le début.</a:t>
            </a:r>
          </a:p>
          <a:p>
            <a:pPr lvl="0" algn="just">
              <a:spcBef>
                <a:spcPct val="20000"/>
              </a:spcBef>
            </a:pPr>
            <a:r>
              <a:rPr lang="fr-FR" sz="2000" dirty="0">
                <a:solidFill>
                  <a:prstClr val="black"/>
                </a:solidFill>
              </a:rPr>
              <a:t>	</a:t>
            </a:r>
            <a:r>
              <a:rPr lang="fr-FR" sz="2000" dirty="0" smtClean="0">
                <a:solidFill>
                  <a:prstClr val="black"/>
                </a:solidFill>
              </a:rPr>
              <a:t>Les paliers sont à faire à l’horizontal pour que le 2</a:t>
            </a:r>
            <a:r>
              <a:rPr lang="fr-FR" sz="2000" baseline="30000" dirty="0" smtClean="0">
                <a:solidFill>
                  <a:prstClr val="black"/>
                </a:solidFill>
              </a:rPr>
              <a:t>ème</a:t>
            </a:r>
            <a:r>
              <a:rPr lang="fr-FR" sz="2000" dirty="0" smtClean="0">
                <a:solidFill>
                  <a:prstClr val="black"/>
                </a:solidFill>
              </a:rPr>
              <a:t> étage du détendeur et les poumons soient à la même profondeur.</a:t>
            </a:r>
          </a:p>
        </p:txBody>
      </p:sp>
      <p:sp>
        <p:nvSpPr>
          <p:cNvPr id="6" name="Rectangle 5"/>
          <p:cNvSpPr/>
          <p:nvPr/>
        </p:nvSpPr>
        <p:spPr>
          <a:xfrm>
            <a:off x="539552" y="2060848"/>
            <a:ext cx="8217296" cy="2062103"/>
          </a:xfrm>
          <a:prstGeom prst="rect">
            <a:avLst/>
          </a:prstGeom>
        </p:spPr>
        <p:txBody>
          <a:bodyPr wrap="square">
            <a:spAutoFit/>
          </a:bodyPr>
          <a:lstStyle/>
          <a:p>
            <a:pPr lvl="0" algn="just">
              <a:spcBef>
                <a:spcPct val="20000"/>
              </a:spcBef>
            </a:pPr>
            <a:r>
              <a:rPr lang="fr-FR" sz="2000" b="1" dirty="0" smtClean="0">
                <a:solidFill>
                  <a:prstClr val="black"/>
                </a:solidFill>
              </a:rPr>
              <a:t>Utilisation dans les problèmes:</a:t>
            </a:r>
          </a:p>
          <a:p>
            <a:pPr lvl="0" algn="just">
              <a:spcBef>
                <a:spcPct val="20000"/>
              </a:spcBef>
            </a:pPr>
            <a:r>
              <a:rPr lang="fr-FR" sz="2000" dirty="0" smtClean="0">
                <a:solidFill>
                  <a:prstClr val="black"/>
                </a:solidFill>
              </a:rPr>
              <a:t>	</a:t>
            </a:r>
            <a:r>
              <a:rPr lang="fr-FR" sz="2000" b="1" i="1" dirty="0" smtClean="0">
                <a:solidFill>
                  <a:prstClr val="black"/>
                </a:solidFill>
              </a:rPr>
              <a:t>Toujours faire un schéma clair où apparaissent tous les paramètres:</a:t>
            </a:r>
          </a:p>
          <a:p>
            <a:pPr lvl="0" algn="just">
              <a:spcBef>
                <a:spcPct val="20000"/>
              </a:spcBef>
            </a:pPr>
            <a:r>
              <a:rPr lang="fr-FR" sz="2000" dirty="0" smtClean="0">
                <a:solidFill>
                  <a:prstClr val="black"/>
                </a:solidFill>
              </a:rPr>
              <a:t>Saturation initiale, heure de départ, profondeur max, durée de la plongée, durée d’immersion, profondeur des paliers, durée des paliers, durée de la remontée, durée totale de la remontée, heur de sortie, groupe de plongée successive…</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43979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Rectangle 5"/>
          <p:cNvSpPr/>
          <p:nvPr/>
        </p:nvSpPr>
        <p:spPr>
          <a:xfrm>
            <a:off x="539552" y="2996952"/>
            <a:ext cx="8217296" cy="3477875"/>
          </a:xfrm>
          <a:prstGeom prst="rect">
            <a:avLst/>
          </a:prstGeom>
        </p:spPr>
        <p:txBody>
          <a:bodyPr wrap="square">
            <a:spAutoFit/>
          </a:bodyPr>
          <a:lstStyle/>
          <a:p>
            <a:pPr lvl="0" algn="just">
              <a:spcBef>
                <a:spcPct val="20000"/>
              </a:spcBef>
            </a:pPr>
            <a:r>
              <a:rPr lang="fr-FR" sz="2000" b="1" u="sng" dirty="0" smtClean="0">
                <a:solidFill>
                  <a:prstClr val="black"/>
                </a:solidFill>
              </a:rPr>
              <a:t>PR:</a:t>
            </a:r>
            <a:r>
              <a:rPr lang="fr-FR" sz="2000" dirty="0" smtClean="0">
                <a:solidFill>
                  <a:prstClr val="black"/>
                </a:solidFill>
              </a:rPr>
              <a:t> Profondeur max atteinte en m.</a:t>
            </a:r>
          </a:p>
          <a:p>
            <a:pPr lvl="0" algn="just">
              <a:spcBef>
                <a:spcPct val="20000"/>
              </a:spcBef>
            </a:pPr>
            <a:r>
              <a:rPr lang="fr-FR" sz="2000" b="1" u="sng" dirty="0" smtClean="0">
                <a:solidFill>
                  <a:prstClr val="black"/>
                </a:solidFill>
              </a:rPr>
              <a:t>DP:</a:t>
            </a:r>
            <a:r>
              <a:rPr lang="fr-FR" sz="2000" dirty="0" smtClean="0">
                <a:solidFill>
                  <a:prstClr val="black"/>
                </a:solidFill>
              </a:rPr>
              <a:t> Durée de la plongée en min.</a:t>
            </a:r>
          </a:p>
          <a:p>
            <a:pPr lvl="0" algn="just">
              <a:spcBef>
                <a:spcPct val="20000"/>
              </a:spcBef>
            </a:pPr>
            <a:r>
              <a:rPr lang="fr-FR" sz="2000" b="1" u="sng" dirty="0" smtClean="0">
                <a:solidFill>
                  <a:prstClr val="black"/>
                </a:solidFill>
              </a:rPr>
              <a:t>HD:</a:t>
            </a:r>
            <a:r>
              <a:rPr lang="fr-FR" sz="2000" dirty="0" smtClean="0">
                <a:solidFill>
                  <a:prstClr val="black"/>
                </a:solidFill>
              </a:rPr>
              <a:t> Heure de départ (de l’immersion)</a:t>
            </a:r>
          </a:p>
          <a:p>
            <a:pPr lvl="0" algn="just">
              <a:spcBef>
                <a:spcPct val="20000"/>
              </a:spcBef>
            </a:pPr>
            <a:r>
              <a:rPr lang="fr-FR" sz="2000" b="1" u="sng" dirty="0" smtClean="0">
                <a:solidFill>
                  <a:prstClr val="black"/>
                </a:solidFill>
              </a:rPr>
              <a:t>DTR:</a:t>
            </a:r>
            <a:r>
              <a:rPr lang="fr-FR" sz="2000" dirty="0" smtClean="0">
                <a:solidFill>
                  <a:prstClr val="black"/>
                </a:solidFill>
              </a:rPr>
              <a:t> Durée totale de la remontée en min. Elle comprend la </a:t>
            </a:r>
            <a:r>
              <a:rPr lang="fr-FR" sz="2000" b="1" u="sng" dirty="0" smtClean="0">
                <a:solidFill>
                  <a:prstClr val="black"/>
                </a:solidFill>
              </a:rPr>
              <a:t>DR</a:t>
            </a:r>
            <a:r>
              <a:rPr lang="fr-FR" sz="2000" dirty="0" smtClean="0">
                <a:solidFill>
                  <a:prstClr val="black"/>
                </a:solidFill>
              </a:rPr>
              <a:t> (durée de la remontée du fond au 1</a:t>
            </a:r>
            <a:r>
              <a:rPr lang="fr-FR" sz="2000" baseline="30000" dirty="0" smtClean="0">
                <a:solidFill>
                  <a:prstClr val="black"/>
                </a:solidFill>
              </a:rPr>
              <a:t>er</a:t>
            </a:r>
            <a:r>
              <a:rPr lang="fr-FR" sz="2000" dirty="0" smtClean="0">
                <a:solidFill>
                  <a:prstClr val="black"/>
                </a:solidFill>
              </a:rPr>
              <a:t> palier + </a:t>
            </a:r>
            <a:r>
              <a:rPr lang="fr-FR" sz="2000" b="1" u="sng" dirty="0" smtClean="0">
                <a:solidFill>
                  <a:prstClr val="black"/>
                </a:solidFill>
              </a:rPr>
              <a:t>P</a:t>
            </a:r>
            <a:r>
              <a:rPr lang="fr-FR" sz="2000" dirty="0" smtClean="0">
                <a:solidFill>
                  <a:prstClr val="black"/>
                </a:solidFill>
              </a:rPr>
              <a:t> (durée de palier) + </a:t>
            </a:r>
            <a:r>
              <a:rPr lang="fr-FR" sz="2000" b="1" u="sng" dirty="0" smtClean="0">
                <a:solidFill>
                  <a:prstClr val="black"/>
                </a:solidFill>
              </a:rPr>
              <a:t>DRP</a:t>
            </a:r>
            <a:r>
              <a:rPr lang="fr-FR" sz="2000" dirty="0" smtClean="0">
                <a:solidFill>
                  <a:prstClr val="black"/>
                </a:solidFill>
              </a:rPr>
              <a:t> (durée de passage d’un palier à l’autre.</a:t>
            </a:r>
          </a:p>
          <a:p>
            <a:pPr lvl="0" algn="just">
              <a:spcBef>
                <a:spcPct val="20000"/>
              </a:spcBef>
            </a:pPr>
            <a:r>
              <a:rPr lang="fr-FR" sz="2000" b="1" u="sng" dirty="0" smtClean="0">
                <a:solidFill>
                  <a:prstClr val="black"/>
                </a:solidFill>
              </a:rPr>
              <a:t>DTP:</a:t>
            </a:r>
            <a:r>
              <a:rPr lang="fr-FR" sz="2000" dirty="0" smtClean="0">
                <a:solidFill>
                  <a:prstClr val="black"/>
                </a:solidFill>
              </a:rPr>
              <a:t> Durée totale de plongée (d’immersion) = DP + DTR</a:t>
            </a:r>
          </a:p>
          <a:p>
            <a:pPr lvl="0" algn="just">
              <a:spcBef>
                <a:spcPct val="20000"/>
              </a:spcBef>
            </a:pPr>
            <a:r>
              <a:rPr lang="fr-FR" sz="2000" b="1" u="sng" dirty="0" smtClean="0">
                <a:solidFill>
                  <a:prstClr val="black"/>
                </a:solidFill>
              </a:rPr>
              <a:t>GPS:</a:t>
            </a:r>
            <a:r>
              <a:rPr lang="fr-FR" sz="2000" dirty="0" smtClean="0">
                <a:solidFill>
                  <a:prstClr val="black"/>
                </a:solidFill>
              </a:rPr>
              <a:t> Groupe de plongée successive, à noter avec </a:t>
            </a:r>
            <a:r>
              <a:rPr lang="fr-FR" sz="2000" b="1" u="sng" dirty="0" smtClean="0">
                <a:solidFill>
                  <a:prstClr val="black"/>
                </a:solidFill>
              </a:rPr>
              <a:t>HS</a:t>
            </a:r>
            <a:r>
              <a:rPr lang="fr-FR" sz="2000" dirty="0" smtClean="0">
                <a:solidFill>
                  <a:prstClr val="black"/>
                </a:solidFill>
              </a:rPr>
              <a:t> (heure de sortie); il représente l’état de saturation en azote résiduel et est noté en général avec une lettre.</a:t>
            </a:r>
            <a:endParaRPr lang="fr-FR" sz="2000" b="1" u="sng" dirty="0" smtClean="0">
              <a:solidFill>
                <a:prstClr val="black"/>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467544" y="0"/>
            <a:ext cx="7913971" cy="2996952"/>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14978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a:xfrm>
            <a:off x="6000760" y="6286520"/>
            <a:ext cx="2895600" cy="365125"/>
          </a:xfrm>
        </p:spPr>
        <p:txBody>
          <a:bodyPr/>
          <a:lstStyle/>
          <a:p>
            <a:pPr algn="r"/>
            <a:r>
              <a:rPr lang="fr-FR" dirty="0" smtClean="0"/>
              <a:t>Crée par le CAPCO le XX/XX/2013</a:t>
            </a:r>
            <a:endParaRPr lang="fr-FR" dirty="0"/>
          </a:p>
        </p:txBody>
      </p:sp>
      <p:sp>
        <p:nvSpPr>
          <p:cNvPr id="6" name="Rectangle 5"/>
          <p:cNvSpPr/>
          <p:nvPr/>
        </p:nvSpPr>
        <p:spPr>
          <a:xfrm>
            <a:off x="539552" y="764704"/>
            <a:ext cx="8217296" cy="5016758"/>
          </a:xfrm>
          <a:prstGeom prst="rect">
            <a:avLst/>
          </a:prstGeom>
        </p:spPr>
        <p:txBody>
          <a:bodyPr wrap="square">
            <a:spAutoFit/>
          </a:bodyPr>
          <a:lstStyle/>
          <a:p>
            <a:pPr lvl="0" algn="just">
              <a:spcBef>
                <a:spcPct val="20000"/>
              </a:spcBef>
            </a:pPr>
            <a:r>
              <a:rPr lang="fr-FR" sz="2000" b="1" dirty="0" smtClean="0">
                <a:solidFill>
                  <a:prstClr val="black"/>
                </a:solidFill>
              </a:rPr>
              <a:t>La durée totale de remontée:</a:t>
            </a:r>
          </a:p>
          <a:p>
            <a:pPr lvl="0" algn="just">
              <a:spcBef>
                <a:spcPct val="20000"/>
              </a:spcBef>
            </a:pPr>
            <a:r>
              <a:rPr lang="fr-FR" sz="2000" dirty="0" smtClean="0">
                <a:solidFill>
                  <a:prstClr val="black"/>
                </a:solidFill>
              </a:rPr>
              <a:t>	La vitesse de remontée est comprise entre </a:t>
            </a:r>
            <a:r>
              <a:rPr lang="fr-FR" sz="2000" b="1" dirty="0" smtClean="0">
                <a:solidFill>
                  <a:prstClr val="black"/>
                </a:solidFill>
              </a:rPr>
              <a:t>15 et 17 m/min</a:t>
            </a:r>
            <a:r>
              <a:rPr lang="fr-FR" sz="2000" dirty="0" smtClean="0">
                <a:solidFill>
                  <a:prstClr val="black"/>
                </a:solidFill>
              </a:rPr>
              <a:t> pour arriver au 1</a:t>
            </a:r>
            <a:r>
              <a:rPr lang="fr-FR" sz="2000" baseline="30000" dirty="0" smtClean="0">
                <a:solidFill>
                  <a:prstClr val="black"/>
                </a:solidFill>
              </a:rPr>
              <a:t>er</a:t>
            </a:r>
            <a:r>
              <a:rPr lang="fr-FR" sz="2000" dirty="0" smtClean="0">
                <a:solidFill>
                  <a:prstClr val="black"/>
                </a:solidFill>
              </a:rPr>
              <a:t> palier.</a:t>
            </a:r>
          </a:p>
          <a:p>
            <a:pPr lvl="0" algn="just">
              <a:spcBef>
                <a:spcPct val="20000"/>
              </a:spcBef>
            </a:pPr>
            <a:r>
              <a:rPr lang="fr-FR" sz="2000" dirty="0">
                <a:solidFill>
                  <a:prstClr val="black"/>
                </a:solidFill>
              </a:rPr>
              <a:t>	</a:t>
            </a:r>
            <a:r>
              <a:rPr lang="fr-FR" sz="2000" dirty="0" smtClean="0">
                <a:solidFill>
                  <a:prstClr val="black"/>
                </a:solidFill>
              </a:rPr>
              <a:t>Entre les paliers, </a:t>
            </a:r>
            <a:r>
              <a:rPr lang="fr-FR" sz="2000" b="1" dirty="0" smtClean="0">
                <a:solidFill>
                  <a:prstClr val="black"/>
                </a:solidFill>
              </a:rPr>
              <a:t>6 m/min</a:t>
            </a:r>
            <a:r>
              <a:rPr lang="fr-FR" sz="2000" dirty="0" smtClean="0">
                <a:solidFill>
                  <a:prstClr val="black"/>
                </a:solidFill>
              </a:rPr>
              <a:t>; c’est-à-dire </a:t>
            </a:r>
            <a:r>
              <a:rPr lang="fr-FR" sz="2000" b="1" dirty="0" smtClean="0">
                <a:solidFill>
                  <a:prstClr val="black"/>
                </a:solidFill>
              </a:rPr>
              <a:t>30 secondes </a:t>
            </a:r>
            <a:r>
              <a:rPr lang="fr-FR" sz="2000" dirty="0" smtClean="0">
                <a:solidFill>
                  <a:prstClr val="black"/>
                </a:solidFill>
              </a:rPr>
              <a:t>pour passer d’un palier à l’autre, ou de 3m à la surface.</a:t>
            </a:r>
          </a:p>
          <a:p>
            <a:pPr lvl="0" algn="just">
              <a:spcBef>
                <a:spcPct val="20000"/>
              </a:spcBef>
            </a:pPr>
            <a:endParaRPr lang="fr-FR" sz="2000" dirty="0" smtClean="0">
              <a:solidFill>
                <a:prstClr val="black"/>
              </a:solidFill>
            </a:endParaRPr>
          </a:p>
          <a:p>
            <a:pPr lvl="0" algn="just">
              <a:spcBef>
                <a:spcPct val="20000"/>
              </a:spcBef>
            </a:pPr>
            <a:endParaRPr lang="fr-FR" sz="2000" dirty="0">
              <a:solidFill>
                <a:prstClr val="black"/>
              </a:solidFill>
            </a:endParaRPr>
          </a:p>
          <a:p>
            <a:pPr lvl="0" algn="just">
              <a:spcBef>
                <a:spcPct val="20000"/>
              </a:spcBef>
            </a:pPr>
            <a:r>
              <a:rPr lang="fr-FR" sz="2000" u="sng" dirty="0" smtClean="0">
                <a:solidFill>
                  <a:prstClr val="black"/>
                </a:solidFill>
              </a:rPr>
              <a:t>Par convention pour le calcul (commission technique nationale FFESSM):</a:t>
            </a:r>
          </a:p>
          <a:p>
            <a:pPr lvl="0" algn="just">
              <a:spcBef>
                <a:spcPct val="20000"/>
              </a:spcBef>
            </a:pPr>
            <a:r>
              <a:rPr lang="fr-FR" sz="2000" dirty="0">
                <a:solidFill>
                  <a:prstClr val="black"/>
                </a:solidFill>
              </a:rPr>
              <a:t>	</a:t>
            </a:r>
            <a:r>
              <a:rPr lang="fr-FR" sz="2000" dirty="0" smtClean="0">
                <a:solidFill>
                  <a:prstClr val="black"/>
                </a:solidFill>
              </a:rPr>
              <a:t>vitesse de remontée 15 m/min.</a:t>
            </a:r>
          </a:p>
          <a:p>
            <a:pPr lvl="0" algn="just">
              <a:spcBef>
                <a:spcPct val="20000"/>
              </a:spcBef>
            </a:pPr>
            <a:r>
              <a:rPr lang="fr-FR" sz="2000" dirty="0">
                <a:solidFill>
                  <a:prstClr val="black"/>
                </a:solidFill>
              </a:rPr>
              <a:t>	</a:t>
            </a:r>
            <a:r>
              <a:rPr lang="fr-FR" sz="2000" dirty="0" smtClean="0">
                <a:solidFill>
                  <a:prstClr val="black"/>
                </a:solidFill>
              </a:rPr>
              <a:t>on calcul </a:t>
            </a:r>
            <a:r>
              <a:rPr lang="fr-FR" sz="2000" b="1" dirty="0" smtClean="0">
                <a:solidFill>
                  <a:prstClr val="black"/>
                </a:solidFill>
              </a:rPr>
              <a:t>d</a:t>
            </a:r>
            <a:r>
              <a:rPr lang="fr-FR" sz="2000" dirty="0">
                <a:solidFill>
                  <a:prstClr val="black"/>
                </a:solidFill>
              </a:rPr>
              <a:t> </a:t>
            </a:r>
            <a:r>
              <a:rPr lang="fr-FR" sz="2000" dirty="0" smtClean="0">
                <a:solidFill>
                  <a:prstClr val="black"/>
                </a:solidFill>
              </a:rPr>
              <a:t>= distance entre le fond et le 1</a:t>
            </a:r>
            <a:r>
              <a:rPr lang="fr-FR" sz="2000" baseline="30000" dirty="0" smtClean="0">
                <a:solidFill>
                  <a:prstClr val="black"/>
                </a:solidFill>
              </a:rPr>
              <a:t>er</a:t>
            </a:r>
            <a:r>
              <a:rPr lang="fr-FR" sz="2000" dirty="0" smtClean="0">
                <a:solidFill>
                  <a:prstClr val="black"/>
                </a:solidFill>
              </a:rPr>
              <a:t> palier.</a:t>
            </a:r>
          </a:p>
          <a:p>
            <a:pPr lvl="0" algn="just">
              <a:spcBef>
                <a:spcPct val="20000"/>
              </a:spcBef>
            </a:pPr>
            <a:r>
              <a:rPr lang="fr-FR" sz="2000" b="1" dirty="0">
                <a:solidFill>
                  <a:prstClr val="black"/>
                </a:solidFill>
              </a:rPr>
              <a:t>	</a:t>
            </a:r>
            <a:r>
              <a:rPr lang="fr-FR" sz="2000" dirty="0" smtClean="0">
                <a:solidFill>
                  <a:prstClr val="black"/>
                </a:solidFill>
              </a:rPr>
              <a:t>Calculer</a:t>
            </a:r>
            <a:r>
              <a:rPr lang="fr-FR" sz="2000" b="1" dirty="0" smtClean="0">
                <a:solidFill>
                  <a:prstClr val="black"/>
                </a:solidFill>
              </a:rPr>
              <a:t> DR</a:t>
            </a:r>
            <a:r>
              <a:rPr lang="fr-FR" sz="2000" dirty="0" smtClean="0">
                <a:solidFill>
                  <a:prstClr val="black"/>
                </a:solidFill>
              </a:rPr>
              <a:t> (min) = </a:t>
            </a:r>
            <a:r>
              <a:rPr lang="fr-FR" sz="2000" b="1" dirty="0" smtClean="0">
                <a:solidFill>
                  <a:prstClr val="black"/>
                </a:solidFill>
              </a:rPr>
              <a:t>d</a:t>
            </a:r>
            <a:r>
              <a:rPr lang="fr-FR" sz="2000" dirty="0" smtClean="0">
                <a:solidFill>
                  <a:prstClr val="black"/>
                </a:solidFill>
              </a:rPr>
              <a:t> (m) / 15 (m/min)</a:t>
            </a:r>
          </a:p>
          <a:p>
            <a:pPr lvl="0" algn="just">
              <a:spcBef>
                <a:spcPct val="20000"/>
              </a:spcBef>
            </a:pPr>
            <a:r>
              <a:rPr lang="fr-FR" sz="2000" b="1" dirty="0">
                <a:solidFill>
                  <a:prstClr val="black"/>
                </a:solidFill>
              </a:rPr>
              <a:t>	</a:t>
            </a:r>
            <a:r>
              <a:rPr lang="fr-FR" sz="2000" dirty="0" smtClean="0">
                <a:solidFill>
                  <a:prstClr val="black"/>
                </a:solidFill>
              </a:rPr>
              <a:t>Ajouter </a:t>
            </a:r>
            <a:r>
              <a:rPr lang="fr-FR" sz="2000" b="1" dirty="0" smtClean="0">
                <a:solidFill>
                  <a:prstClr val="black"/>
                </a:solidFill>
              </a:rPr>
              <a:t>P</a:t>
            </a:r>
            <a:r>
              <a:rPr lang="fr-FR" sz="2000" dirty="0" smtClean="0">
                <a:solidFill>
                  <a:prstClr val="black"/>
                </a:solidFill>
              </a:rPr>
              <a:t> (min) durée des paliers + </a:t>
            </a:r>
            <a:r>
              <a:rPr lang="fr-FR" sz="2000" b="1" dirty="0" smtClean="0">
                <a:solidFill>
                  <a:prstClr val="black"/>
                </a:solidFill>
              </a:rPr>
              <a:t>DRP</a:t>
            </a:r>
            <a:r>
              <a:rPr lang="fr-FR" sz="2000" dirty="0" smtClean="0">
                <a:solidFill>
                  <a:prstClr val="black"/>
                </a:solidFill>
              </a:rPr>
              <a:t> (passage entre les paliers de 30s soit </a:t>
            </a:r>
            <a:r>
              <a:rPr lang="fr-FR" sz="2000" b="1" dirty="0" smtClean="0">
                <a:solidFill>
                  <a:prstClr val="black"/>
                </a:solidFill>
              </a:rPr>
              <a:t>0,5 min</a:t>
            </a:r>
            <a:r>
              <a:rPr lang="fr-FR" sz="2000" dirty="0" smtClean="0">
                <a:solidFill>
                  <a:prstClr val="black"/>
                </a:solidFill>
              </a:rPr>
              <a:t>)</a:t>
            </a:r>
          </a:p>
          <a:p>
            <a:pPr lvl="0" algn="just">
              <a:spcBef>
                <a:spcPct val="20000"/>
              </a:spcBef>
            </a:pPr>
            <a:r>
              <a:rPr lang="fr-FR" sz="2000" b="1" dirty="0">
                <a:solidFill>
                  <a:prstClr val="black"/>
                </a:solidFill>
              </a:rPr>
              <a:t>	</a:t>
            </a:r>
            <a:r>
              <a:rPr lang="fr-FR" sz="2000" dirty="0" smtClean="0">
                <a:solidFill>
                  <a:prstClr val="black"/>
                </a:solidFill>
              </a:rPr>
              <a:t>Arrondir la somme obtenue à l’entier supérieur pour avoir la </a:t>
            </a:r>
            <a:r>
              <a:rPr lang="fr-FR" sz="2000" b="1" dirty="0" smtClean="0">
                <a:solidFill>
                  <a:prstClr val="black"/>
                </a:solidFill>
              </a:rPr>
              <a:t>DTR.</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92396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2410</TotalTime>
  <Words>2611</Words>
  <Application>Microsoft Macintosh PowerPoint</Application>
  <PresentationFormat>Présentation à l'écran (4:3)</PresentationFormat>
  <Paragraphs>242</Paragraphs>
  <Slides>21</Slides>
  <Notes>21</Notes>
  <HiddenSlides>0</HiddenSlides>
  <MMClips>0</MMClips>
  <ScaleCrop>false</ScaleCrop>
  <HeadingPairs>
    <vt:vector size="4" baseType="variant">
      <vt:variant>
        <vt:lpstr>Modèle de conception</vt:lpstr>
      </vt:variant>
      <vt:variant>
        <vt:i4>1</vt:i4>
      </vt:variant>
      <vt:variant>
        <vt:lpstr>Titres des diapositives</vt:lpstr>
      </vt:variant>
      <vt:variant>
        <vt:i4>21</vt:i4>
      </vt:variant>
    </vt:vector>
  </HeadingPairs>
  <TitlesOfParts>
    <vt:vector size="22" baseType="lpstr">
      <vt:lpstr>Thème Office</vt:lpstr>
      <vt:lpstr>COURS THEORIQUES PLONGEE</vt:lpstr>
      <vt:lpstr>UTILISATION DES TABLES M.N. 90</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Company>SDIS62</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THEORIQUES PLONGEE</dc:title>
  <dc:creator>randru</dc:creator>
  <cp:lastModifiedBy>yannick pouchenaud</cp:lastModifiedBy>
  <cp:revision>239</cp:revision>
  <dcterms:created xsi:type="dcterms:W3CDTF">2013-11-01T00:27:18Z</dcterms:created>
  <dcterms:modified xsi:type="dcterms:W3CDTF">2013-11-01T00:27:35Z</dcterms:modified>
</cp:coreProperties>
</file>