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notesSlides/notesSlide12.xml" ContentType="application/vnd.openxmlformats-officedocument.presentationml.notesSlide+xml"/>
  <Default Extension="jpeg" ContentType="image/jpeg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notesSlides/notesSlide24.xml" ContentType="application/vnd.openxmlformats-officedocument.presentationml.notes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notesSlides/notesSlide2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26"/>
  </p:notesMasterIdLst>
  <p:sldIdLst>
    <p:sldId id="256" r:id="rId2"/>
    <p:sldId id="258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291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D262E-168C-4479-AAFE-6589A2D2BA9F}" type="datetimeFigureOut">
              <a:rPr lang="fr-FR" smtClean="0"/>
              <a:pPr/>
              <a:t>1/11/13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4F2E5-F43F-4714-8DCD-0EB531C1051D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8165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10</a:t>
            </a:fld>
            <a:endParaRPr lang="fr-F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12</a:t>
            </a:fld>
            <a:endParaRPr lang="fr-FR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13</a:t>
            </a:fld>
            <a:endParaRPr lang="fr-F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14</a:t>
            </a:fld>
            <a:endParaRPr lang="fr-FR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15</a:t>
            </a:fld>
            <a:endParaRPr lang="fr-FR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16</a:t>
            </a:fld>
            <a:endParaRPr lang="fr-FR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17</a:t>
            </a:fld>
            <a:endParaRPr lang="fr-FR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18</a:t>
            </a:fld>
            <a:endParaRPr lang="fr-FR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19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20</a:t>
            </a:fld>
            <a:endParaRPr lang="fr-FR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21</a:t>
            </a:fld>
            <a:endParaRPr lang="fr-FR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22</a:t>
            </a:fld>
            <a:endParaRPr lang="fr-FR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23</a:t>
            </a:fld>
            <a:endParaRPr lang="fr-FR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24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C89D-EFCF-4BF4-8133-EF4BF3348267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43F5-3929-47A1-97FD-DB2719576962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9824-C3AA-4DCA-B430-26D2E2721FDB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4B2E-4740-4225-8B14-EED8A60EBE46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08D1-FD7E-4B8B-9540-FC3AE48728A4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28BD1-232B-43E7-BE70-E513FAAE1B74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7268-6890-4EC2-BB6D-53A4063E75D4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F3DA8-F8F5-408E-BE30-6759C4DAA2AC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ABDA-8A03-4DEB-820E-0D0433FFB45F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CCAF-E20C-44ED-ABFA-6907E2FCB482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0644-AAB8-47F4-85EC-C954367CF278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33B40-361B-438F-AACF-CCEC54A1E68F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COURS THEORIQUES PLONGEE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26976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NIVEAU 2</a:t>
            </a:r>
          </a:p>
          <a:p>
            <a:r>
              <a:rPr lang="fr-FR" sz="1800" i="1" dirty="0" smtClean="0">
                <a:solidFill>
                  <a:schemeClr val="tx1"/>
                </a:solidFill>
              </a:rPr>
              <a:t>(5</a:t>
            </a:r>
            <a:r>
              <a:rPr lang="fr-FR" sz="1800" i="1" baseline="30000" dirty="0" smtClean="0">
                <a:solidFill>
                  <a:schemeClr val="tx1"/>
                </a:solidFill>
              </a:rPr>
              <a:t>ème</a:t>
            </a:r>
            <a:r>
              <a:rPr lang="fr-FR" sz="1800" i="1" dirty="0" smtClean="0">
                <a:solidFill>
                  <a:schemeClr val="tx1"/>
                </a:solidFill>
              </a:rPr>
              <a:t> partie)</a:t>
            </a:r>
            <a:endParaRPr lang="fr-FR" sz="1800" i="1" dirty="0">
              <a:solidFill>
                <a:schemeClr val="tx1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000100" y="692696"/>
            <a:ext cx="3929090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51520" y="260649"/>
            <a:ext cx="8770215" cy="432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+mj-lt"/>
              <a:buAutoNum type="alphaLcParenR"/>
            </a:pPr>
            <a:r>
              <a:rPr lang="fr-FR" sz="2000" b="1" dirty="0" smtClean="0">
                <a:solidFill>
                  <a:schemeClr val="tx1"/>
                </a:solidFill>
              </a:rPr>
              <a:t>Les niveaux des plongeurs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04523940"/>
              </p:ext>
            </p:extLst>
          </p:nvPr>
        </p:nvGraphicFramePr>
        <p:xfrm>
          <a:off x="1000099" y="907008"/>
          <a:ext cx="7028286" cy="49668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2762"/>
                <a:gridCol w="2342762"/>
                <a:gridCol w="2342762"/>
              </a:tblGrid>
              <a:tr h="103477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Niveau de prérogative des plongeurs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Ancien brevets FFESSM et FSGT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Brevets CMAS</a:t>
                      </a:r>
                      <a:endParaRPr lang="fr-FR" dirty="0"/>
                    </a:p>
                  </a:txBody>
                  <a:tcPr/>
                </a:tc>
              </a:tr>
              <a:tr h="7243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Niveau I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Brevet élémentaire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Plongeur 1 étoile</a:t>
                      </a:r>
                    </a:p>
                    <a:p>
                      <a:pPr algn="ctr"/>
                      <a:r>
                        <a:rPr lang="fr-FR" dirty="0" smtClean="0"/>
                        <a:t>*</a:t>
                      </a:r>
                      <a:endParaRPr lang="fr-FR" dirty="0"/>
                    </a:p>
                  </a:txBody>
                  <a:tcPr anchor="ctr"/>
                </a:tc>
              </a:tr>
              <a:tr h="7243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Niveau II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</a:t>
                      </a:r>
                      <a:r>
                        <a:rPr lang="fr-FR" baseline="30000" dirty="0" smtClean="0"/>
                        <a:t>er</a:t>
                      </a:r>
                      <a:r>
                        <a:rPr lang="fr-FR" dirty="0" smtClean="0"/>
                        <a:t> échelon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Plongeur 2 étoiles</a:t>
                      </a:r>
                    </a:p>
                    <a:p>
                      <a:pPr algn="ctr"/>
                      <a:r>
                        <a:rPr lang="fr-FR" dirty="0" smtClean="0"/>
                        <a:t>**</a:t>
                      </a:r>
                      <a:endParaRPr lang="fr-FR" dirty="0"/>
                    </a:p>
                  </a:txBody>
                  <a:tcPr anchor="ctr"/>
                </a:tc>
              </a:tr>
              <a:tr h="7243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Niveau III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Autonome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Plongeur 3 étoiles</a:t>
                      </a:r>
                    </a:p>
                    <a:p>
                      <a:pPr algn="ctr"/>
                      <a:r>
                        <a:rPr lang="fr-FR" dirty="0" smtClean="0"/>
                        <a:t>***</a:t>
                      </a:r>
                      <a:endParaRPr lang="fr-FR" dirty="0"/>
                    </a:p>
                  </a:txBody>
                  <a:tcPr anchor="ctr"/>
                </a:tc>
              </a:tr>
              <a:tr h="7243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Niveau IV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r>
                        <a:rPr lang="fr-FR" baseline="30000" dirty="0" smtClean="0"/>
                        <a:t>ème</a:t>
                      </a:r>
                      <a:r>
                        <a:rPr lang="fr-FR" dirty="0" smtClean="0"/>
                        <a:t> échelon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Plongeur 3 étoiles</a:t>
                      </a:r>
                    </a:p>
                    <a:p>
                      <a:pPr algn="ctr"/>
                      <a:r>
                        <a:rPr lang="fr-FR" dirty="0" smtClean="0"/>
                        <a:t>***</a:t>
                      </a:r>
                      <a:endParaRPr lang="fr-FR" dirty="0"/>
                    </a:p>
                  </a:txBody>
                  <a:tcPr anchor="ctr"/>
                </a:tc>
              </a:tr>
              <a:tr h="103477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Niveau V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r>
                        <a:rPr lang="fr-FR" baseline="30000" dirty="0" smtClean="0"/>
                        <a:t>ème</a:t>
                      </a:r>
                      <a:r>
                        <a:rPr lang="fr-FR" dirty="0" smtClean="0"/>
                        <a:t> échelon + qualification </a:t>
                      </a:r>
                    </a:p>
                    <a:p>
                      <a:pPr algn="ctr"/>
                      <a:r>
                        <a:rPr lang="fr-FR" dirty="0" smtClean="0"/>
                        <a:t>Directeur de plongée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5020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000100" y="692696"/>
            <a:ext cx="3929090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51520" y="260649"/>
            <a:ext cx="8770215" cy="4320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+mj-lt"/>
              <a:buAutoNum type="alphaLcParenR" startAt="2"/>
            </a:pPr>
            <a:r>
              <a:rPr lang="fr-FR" sz="2000" b="1" dirty="0" smtClean="0">
                <a:solidFill>
                  <a:schemeClr val="tx1"/>
                </a:solidFill>
              </a:rPr>
              <a:t>Les niveaux des encadrants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32620620"/>
              </p:ext>
            </p:extLst>
          </p:nvPr>
        </p:nvGraphicFramePr>
        <p:xfrm>
          <a:off x="251520" y="907009"/>
          <a:ext cx="8518763" cy="5255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404"/>
                <a:gridCol w="1922880"/>
                <a:gridCol w="1253427"/>
                <a:gridCol w="1536526"/>
                <a:gridCol w="1536526"/>
              </a:tblGrid>
              <a:tr h="721792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 anchorCtr="1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Enseignement bénévole</a:t>
                      </a:r>
                      <a:endParaRPr lang="fr-FR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Enseignement rémunéré</a:t>
                      </a:r>
                      <a:endParaRPr lang="fr-FR" dirty="0"/>
                    </a:p>
                  </a:txBody>
                  <a:tcPr anchor="ctr" anchorCtr="1"/>
                </a:tc>
              </a:tr>
              <a:tr h="72179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Niveau de l’encadrement</a:t>
                      </a:r>
                      <a:endParaRPr lang="fr-FR" dirty="0"/>
                    </a:p>
                  </a:txBody>
                  <a:tcPr anchor="ctr" anchorCtr="1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FFESSM</a:t>
                      </a:r>
                      <a:endParaRPr lang="fr-FR" dirty="0"/>
                    </a:p>
                  </a:txBody>
                  <a:tcPr anchor="ctr" anchorCtr="1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FSGT</a:t>
                      </a:r>
                      <a:endParaRPr lang="fr-FR" dirty="0"/>
                    </a:p>
                  </a:txBody>
                  <a:tcPr anchor="ctr" anchorCtr="1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CMAS</a:t>
                      </a:r>
                      <a:endParaRPr lang="fr-FR" dirty="0"/>
                    </a:p>
                  </a:txBody>
                  <a:tcPr anchor="ctr" anchorCtr="1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Brevets d’états</a:t>
                      </a:r>
                      <a:endParaRPr lang="fr-FR" dirty="0"/>
                    </a:p>
                  </a:txBody>
                  <a:tcPr anchor="ctr" anchorCtr="1">
                    <a:solidFill>
                      <a:srgbClr val="00B0F0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Niveau 1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Niveau</a:t>
                      </a:r>
                      <a:r>
                        <a:rPr lang="fr-FR" baseline="0" dirty="0" smtClean="0"/>
                        <a:t> II + initiateur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 anchorCtr="1"/>
                </a:tc>
              </a:tr>
              <a:tr h="7243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Niveau 2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Niveau IV + </a:t>
                      </a:r>
                    </a:p>
                    <a:p>
                      <a:pPr algn="ctr"/>
                      <a:r>
                        <a:rPr lang="fr-FR" dirty="0" smtClean="0"/>
                        <a:t>(initiateur ou stage </a:t>
                      </a:r>
                      <a:r>
                        <a:rPr lang="fr-FR" dirty="0" err="1" smtClean="0"/>
                        <a:t>péda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Aspirant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 étoile</a:t>
                      </a:r>
                    </a:p>
                    <a:p>
                      <a:pPr algn="ctr"/>
                      <a:r>
                        <a:rPr lang="fr-FR" dirty="0" smtClean="0"/>
                        <a:t>*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Stagiaire pédagogique</a:t>
                      </a:r>
                      <a:endParaRPr lang="fr-FR" dirty="0"/>
                    </a:p>
                  </a:txBody>
                  <a:tcPr anchor="ctr" anchorCtr="1"/>
                </a:tc>
              </a:tr>
              <a:tr h="7243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Niveau 3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Moniteur Fédéral</a:t>
                      </a:r>
                    </a:p>
                    <a:p>
                      <a:pPr algn="ctr"/>
                      <a:r>
                        <a:rPr lang="fr-FR" dirty="0" smtClean="0"/>
                        <a:t>1</a:t>
                      </a:r>
                      <a:r>
                        <a:rPr lang="fr-FR" baseline="30000" dirty="0" smtClean="0"/>
                        <a:t>er</a:t>
                      </a:r>
                      <a:r>
                        <a:rPr lang="fr-FR" baseline="0" dirty="0" smtClean="0"/>
                        <a:t> degré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Moniteur adjoint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 étoiles</a:t>
                      </a:r>
                    </a:p>
                    <a:p>
                      <a:pPr algn="ctr"/>
                      <a:r>
                        <a:rPr lang="fr-FR" dirty="0" smtClean="0"/>
                        <a:t>**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BEES 1</a:t>
                      </a:r>
                      <a:endParaRPr lang="fr-FR" dirty="0"/>
                    </a:p>
                  </a:txBody>
                  <a:tcPr anchor="ctr" anchorCtr="1"/>
                </a:tc>
              </a:tr>
              <a:tr h="724339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Niveau 4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Moniteur Fédéral</a:t>
                      </a:r>
                    </a:p>
                    <a:p>
                      <a:pPr algn="ctr"/>
                      <a:r>
                        <a:rPr lang="fr-FR" dirty="0" smtClean="0"/>
                        <a:t>2</a:t>
                      </a:r>
                      <a:r>
                        <a:rPr lang="fr-FR" baseline="30000" dirty="0" smtClean="0"/>
                        <a:t>ème</a:t>
                      </a:r>
                      <a:r>
                        <a:rPr lang="fr-FR" dirty="0" smtClean="0"/>
                        <a:t> degré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Moniteur fédéral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 étoiles</a:t>
                      </a:r>
                    </a:p>
                    <a:p>
                      <a:pPr algn="ctr"/>
                      <a:r>
                        <a:rPr lang="fr-FR" dirty="0" smtClean="0"/>
                        <a:t>***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BEES 2</a:t>
                      </a:r>
                      <a:endParaRPr lang="fr-FR" dirty="0"/>
                    </a:p>
                  </a:txBody>
                  <a:tcPr anchor="ctr" anchorCtr="1"/>
                </a:tc>
              </a:tr>
              <a:tr h="80835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Niveau 5</a:t>
                      </a:r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BEES 3</a:t>
                      </a:r>
                      <a:endParaRPr lang="fr-FR" dirty="0"/>
                    </a:p>
                  </a:txBody>
                  <a:tcPr anchor="ctr" anchorCtr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2148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40668" y="617267"/>
            <a:ext cx="8770215" cy="5692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Définitions: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</a:t>
            </a:r>
            <a:r>
              <a:rPr lang="fr-FR" sz="2000" u="sng" dirty="0" smtClean="0">
                <a:solidFill>
                  <a:schemeClr val="tx1"/>
                </a:solidFill>
              </a:rPr>
              <a:t>Directeur de plongée:</a:t>
            </a:r>
            <a:endParaRPr lang="fr-FR" sz="2000" dirty="0" smtClean="0">
              <a:solidFill>
                <a:schemeClr val="tx1"/>
              </a:solidFill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Les plongeurs niveaux I et II plongent sous la direction d’un directeur de plongée présent sur le site lors d’exploration. Il s’agit au minimum d’un Niveau V, lors des plongées techniques, d’un encadrant Niveau 3.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La qualification de directeur de plongée est limitée à son club.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En piscine (moins de 6m) les brevetés initiateur (encadrants Niveau 1 et 2) ont la qualification de directeur de plongée.</a:t>
            </a:r>
          </a:p>
          <a:p>
            <a:pPr algn="l"/>
            <a:endParaRPr lang="fr-FR" sz="2000" dirty="0">
              <a:solidFill>
                <a:schemeClr val="tx1"/>
              </a:solidFill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</a:t>
            </a:r>
            <a:r>
              <a:rPr lang="fr-FR" sz="2000" u="sng" dirty="0" smtClean="0">
                <a:solidFill>
                  <a:schemeClr val="tx1"/>
                </a:solidFill>
              </a:rPr>
              <a:t>Espaces: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Espace proche</a:t>
            </a:r>
            <a:r>
              <a:rPr lang="fr-FR" sz="2000" dirty="0" smtClean="0">
                <a:solidFill>
                  <a:schemeClr val="tx1"/>
                </a:solidFill>
              </a:rPr>
              <a:t>: zone des 6m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Espace médian</a:t>
            </a:r>
            <a:r>
              <a:rPr lang="fr-FR" sz="2000" dirty="0" smtClean="0">
                <a:solidFill>
                  <a:schemeClr val="tx1"/>
                </a:solidFill>
              </a:rPr>
              <a:t>: zone des 20m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Espace lointain</a:t>
            </a:r>
            <a:r>
              <a:rPr lang="fr-FR" sz="2000" dirty="0" smtClean="0">
                <a:solidFill>
                  <a:schemeClr val="tx1"/>
                </a:solidFill>
              </a:rPr>
              <a:t>: zone des 40m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989371" y="188640"/>
            <a:ext cx="7272808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lang="fr-FR" sz="2000" b="1" i="1" u="sng" noProof="0" dirty="0" smtClean="0">
                <a:latin typeface="+mj-lt"/>
                <a:ea typeface="+mj-ea"/>
                <a:cs typeface="+mj-cs"/>
              </a:rPr>
              <a:t>Les prérogatives</a:t>
            </a: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1161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40668" y="620688"/>
            <a:ext cx="8770215" cy="5328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</a:t>
            </a:r>
            <a:r>
              <a:rPr lang="fr-FR" sz="2000" u="sng" dirty="0" smtClean="0">
                <a:solidFill>
                  <a:schemeClr val="tx1"/>
                </a:solidFill>
              </a:rPr>
              <a:t>Plongées d’exploration:</a:t>
            </a:r>
            <a:endParaRPr lang="fr-FR" sz="2000" dirty="0" smtClean="0">
              <a:solidFill>
                <a:schemeClr val="tx1"/>
              </a:solidFill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Plonger en autonomie dans l’espace médian à 2 mini et 3 maxi en suivant les paramètres donnés par un directeur de plongée.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plonger encadré par un capacitaire Niveau IV mini dans l’espace lointain avec un effectif de 4 autonomes Niveau II maximum avec un directeur de plongée sur site.</a:t>
            </a:r>
          </a:p>
          <a:p>
            <a:pPr algn="l"/>
            <a:endParaRPr lang="fr-FR" sz="2000" dirty="0">
              <a:solidFill>
                <a:schemeClr val="tx1"/>
              </a:solidFill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</a:t>
            </a:r>
            <a:r>
              <a:rPr lang="fr-FR" sz="2000" u="sng" dirty="0" smtClean="0">
                <a:solidFill>
                  <a:schemeClr val="tx1"/>
                </a:solidFill>
              </a:rPr>
              <a:t>Plongées techniques: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Plonger encadré par un E2 dans l’espace médian (</a:t>
            </a:r>
            <a:r>
              <a:rPr lang="fr-FR" sz="2000" dirty="0">
                <a:solidFill>
                  <a:schemeClr val="tx1"/>
                </a:solidFill>
              </a:rPr>
              <a:t>effectif de 4 autonomes Niveau II </a:t>
            </a:r>
            <a:r>
              <a:rPr lang="fr-FR" sz="2000" dirty="0" smtClean="0">
                <a:solidFill>
                  <a:schemeClr val="tx1"/>
                </a:solidFill>
              </a:rPr>
              <a:t>maximum)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Plonger encadré par un </a:t>
            </a:r>
            <a:r>
              <a:rPr lang="fr-FR" sz="2000" dirty="0" smtClean="0">
                <a:solidFill>
                  <a:schemeClr val="tx1"/>
                </a:solidFill>
              </a:rPr>
              <a:t>E3 </a:t>
            </a:r>
            <a:r>
              <a:rPr lang="fr-FR" sz="2000" dirty="0">
                <a:solidFill>
                  <a:schemeClr val="tx1"/>
                </a:solidFill>
              </a:rPr>
              <a:t>dans l’espace </a:t>
            </a:r>
            <a:r>
              <a:rPr lang="fr-FR" sz="2000" dirty="0" smtClean="0">
                <a:solidFill>
                  <a:schemeClr val="tx1"/>
                </a:solidFill>
              </a:rPr>
              <a:t>lointain </a:t>
            </a:r>
            <a:r>
              <a:rPr lang="fr-FR" sz="2000" dirty="0">
                <a:solidFill>
                  <a:schemeClr val="tx1"/>
                </a:solidFill>
              </a:rPr>
              <a:t>(effectif de </a:t>
            </a:r>
            <a:r>
              <a:rPr lang="fr-FR" sz="2000" dirty="0" smtClean="0">
                <a:solidFill>
                  <a:schemeClr val="tx1"/>
                </a:solidFill>
              </a:rPr>
              <a:t>2 </a:t>
            </a:r>
            <a:r>
              <a:rPr lang="fr-FR" sz="2000" dirty="0">
                <a:solidFill>
                  <a:schemeClr val="tx1"/>
                </a:solidFill>
              </a:rPr>
              <a:t>autonomes Niveau II maximum</a:t>
            </a:r>
            <a:r>
              <a:rPr lang="fr-FR" sz="2000" dirty="0" smtClean="0">
                <a:solidFill>
                  <a:schemeClr val="tx1"/>
                </a:solidFill>
              </a:rPr>
              <a:t>)</a:t>
            </a:r>
          </a:p>
          <a:p>
            <a:pPr algn="l"/>
            <a:endParaRPr lang="fr-FR" sz="2000" dirty="0">
              <a:solidFill>
                <a:schemeClr val="tx1"/>
              </a:solidFill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Chaque plongeur est équipé de: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Palmes, masque, tuba, combinaison, ceinture, bouteille.</a:t>
            </a: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387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40668" y="116633"/>
            <a:ext cx="8770215" cy="6192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Le chef de palanquée doit avoir:</a:t>
            </a: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b="1" dirty="0" smtClean="0">
                <a:solidFill>
                  <a:schemeClr val="tx1"/>
                </a:solidFill>
              </a:rPr>
              <a:t>OBLIGATOIREMENT:</a:t>
            </a:r>
          </a:p>
          <a:p>
            <a:r>
              <a:rPr lang="fr-FR" sz="2000" dirty="0" smtClean="0">
                <a:solidFill>
                  <a:schemeClr val="tx1"/>
                </a:solidFill>
              </a:rPr>
              <a:t>Une bouée gonflable avec un gaz comprimé.</a:t>
            </a:r>
          </a:p>
          <a:p>
            <a:r>
              <a:rPr lang="fr-FR" sz="2000" dirty="0" smtClean="0">
                <a:solidFill>
                  <a:schemeClr val="tx1"/>
                </a:solidFill>
              </a:rPr>
              <a:t>Une montre et un profondimètre (ou équivalent)</a:t>
            </a:r>
          </a:p>
          <a:p>
            <a:r>
              <a:rPr lang="fr-FR" sz="2000" dirty="0" smtClean="0">
                <a:solidFill>
                  <a:schemeClr val="tx1"/>
                </a:solidFill>
              </a:rPr>
              <a:t>Des tables de plongée (ou équivalent)</a:t>
            </a:r>
          </a:p>
          <a:p>
            <a:r>
              <a:rPr lang="fr-FR" sz="2000" dirty="0" smtClean="0">
                <a:solidFill>
                  <a:schemeClr val="tx1"/>
                </a:solidFill>
              </a:rPr>
              <a:t>Un deuxième détendeur complet ouvert monté sur une deuxième sortie.</a:t>
            </a: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POUR UNE SECURITE TOTALE:</a:t>
            </a:r>
          </a:p>
          <a:p>
            <a:r>
              <a:rPr lang="fr-FR" sz="2000" dirty="0" smtClean="0">
                <a:solidFill>
                  <a:schemeClr val="tx1"/>
                </a:solidFill>
              </a:rPr>
              <a:t>Un parachute de palier</a:t>
            </a:r>
          </a:p>
          <a:p>
            <a:r>
              <a:rPr lang="fr-FR" sz="2000" dirty="0" smtClean="0">
                <a:solidFill>
                  <a:schemeClr val="tx1"/>
                </a:solidFill>
              </a:rPr>
              <a:t>Un Compas (ou boussole)</a:t>
            </a:r>
          </a:p>
          <a:p>
            <a:r>
              <a:rPr lang="fr-FR" sz="2000" dirty="0" smtClean="0">
                <a:solidFill>
                  <a:schemeClr val="tx1"/>
                </a:solidFill>
              </a:rPr>
              <a:t>Un couteau</a:t>
            </a:r>
          </a:p>
          <a:p>
            <a:r>
              <a:rPr lang="fr-FR" sz="2000" dirty="0" smtClean="0">
                <a:solidFill>
                  <a:schemeClr val="tx1"/>
                </a:solidFill>
              </a:rPr>
              <a:t>Une lampe</a:t>
            </a:r>
          </a:p>
          <a:p>
            <a:pPr algn="l"/>
            <a:endParaRPr lang="fr-FR" sz="2000" dirty="0">
              <a:solidFill>
                <a:schemeClr val="tx1"/>
              </a:solidFill>
            </a:endParaRPr>
          </a:p>
          <a:p>
            <a:pPr algn="l"/>
            <a:r>
              <a:rPr lang="fr-FR" sz="2000" i="1" dirty="0" smtClean="0">
                <a:solidFill>
                  <a:schemeClr val="tx1"/>
                </a:solidFill>
              </a:rPr>
              <a:t>Lorsqu’il s’agit de plongeurs Niveau II qu’il n’y a pas de chef de palanquée, ils devront avoir tous le matériel obligatoire (hormis la 2</a:t>
            </a:r>
            <a:r>
              <a:rPr lang="fr-FR" sz="2000" i="1" baseline="30000" dirty="0" smtClean="0">
                <a:solidFill>
                  <a:schemeClr val="tx1"/>
                </a:solidFill>
              </a:rPr>
              <a:t>ème</a:t>
            </a:r>
            <a:r>
              <a:rPr lang="fr-FR" sz="2000" i="1" dirty="0" smtClean="0">
                <a:solidFill>
                  <a:schemeClr val="tx1"/>
                </a:solidFill>
              </a:rPr>
              <a:t> sortie qui reste facultative)</a:t>
            </a:r>
            <a:endParaRPr lang="fr-FR" sz="2000" i="1" dirty="0">
              <a:solidFill>
                <a:schemeClr val="tx1"/>
              </a:solidFill>
            </a:endParaRP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247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40666" y="1124744"/>
            <a:ext cx="8770215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Il est formellement interdit de:</a:t>
            </a: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Plonger dans les zones interdites.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Remonter quoi que ce soit.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Avoir un scaphandre et un fusils à bord du même bateau.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Toucher un gisement ayant un intérêt archéologique, historique ou artistique.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gonfler une bouteille à une pression &gt; pression d’utilisation.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Utiliser une bouteille non ré-éprouvée.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de transporter les blocs gonflés dans les transports en commun.</a:t>
            </a: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989371" y="188640"/>
            <a:ext cx="7272808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r>
              <a:rPr lang="fr-FR" sz="2000" b="1" i="1" u="sng" noProof="0" dirty="0" smtClean="0">
                <a:latin typeface="+mj-lt"/>
                <a:ea typeface="+mj-ea"/>
                <a:cs typeface="+mj-cs"/>
              </a:rPr>
              <a:t>La réglementation</a:t>
            </a: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2494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40668" y="617267"/>
            <a:ext cx="8770215" cy="5692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Il est obligatoire de: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Déclarer la présence de plongeurs avec le pavillon Alpha (rigide, dimension 80 x 80 et placé à 1,50m au-dessus de son support) ou la Croix de Saint-André obligeant les navires à ne pas s’approcher à moins de 100m.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Déclarer à la DRASSM ou aux affaires maritimes tout gisement d’objets.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Respecter les prérogatives FFESSM. Tout accident en dehors des règles peut être taxé d’homicide involontaire ou coups et blessures involontaires. (sans la couverture de l’assurance fédérale) </a:t>
            </a: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989371" y="188640"/>
            <a:ext cx="7272808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r>
              <a:rPr lang="fr-FR" sz="2000" b="1" i="1" u="sng" noProof="0" dirty="0" smtClean="0">
                <a:latin typeface="+mj-lt"/>
                <a:ea typeface="+mj-ea"/>
                <a:cs typeface="+mj-cs"/>
              </a:rPr>
              <a:t>La réglementation</a:t>
            </a: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C:\Users\randru\Desktop\CAPCO\PWPT Ménèg\images\imagesCAGVBP0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501008"/>
            <a:ext cx="1792982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randru\Desktop\CAPCO\PWPT Ménèg\images\imagesCAY4R84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573016"/>
            <a:ext cx="1375581" cy="1968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9422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40668" y="617267"/>
            <a:ext cx="8770215" cy="5692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Avant la plongée: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Météo; état de la mer; vent; marées; courant (renverse)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Attention à l’alimentation.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Coordonnées du caisson le plus proche.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Dangers particuliers du lieu de plongée. (</a:t>
            </a:r>
            <a:r>
              <a:rPr lang="fr-FR" sz="2000" dirty="0" err="1" smtClean="0">
                <a:solidFill>
                  <a:schemeClr val="tx1"/>
                </a:solidFill>
              </a:rPr>
              <a:t>visi</a:t>
            </a:r>
            <a:r>
              <a:rPr lang="fr-FR" sz="2000" dirty="0" smtClean="0">
                <a:solidFill>
                  <a:schemeClr val="tx1"/>
                </a:solidFill>
              </a:rPr>
              <a:t>; température; prof; mouillage)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Vérifier le matériel. (perso et commun)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Fixer les limites et faire une rappel « oreilles, poumons … »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Pendant </a:t>
            </a:r>
            <a:r>
              <a:rPr lang="fr-FR" sz="2000" u="sng" dirty="0">
                <a:solidFill>
                  <a:schemeClr val="tx1"/>
                </a:solidFill>
              </a:rPr>
              <a:t>la plongée</a:t>
            </a:r>
            <a:r>
              <a:rPr lang="fr-FR" sz="2000" u="sng" dirty="0" smtClean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Attention au milieu (faune, flore, filets, vagues …)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Après la plongée: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Ne pas faire d’efforts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Pas d’apnées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Pas de montée en altitude pendant 8h30.</a:t>
            </a:r>
            <a:endParaRPr lang="fr-FR" sz="2000" dirty="0">
              <a:solidFill>
                <a:schemeClr val="tx1"/>
              </a:solidFill>
            </a:endParaRP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989371" y="188640"/>
            <a:ext cx="7272808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5"/>
              <a:tabLst/>
              <a:defRPr/>
            </a:pPr>
            <a:r>
              <a:rPr lang="fr-FR" sz="2000" b="1" i="1" u="sng" noProof="0" dirty="0" smtClean="0">
                <a:latin typeface="+mj-lt"/>
                <a:ea typeface="+mj-ea"/>
                <a:cs typeface="+mj-cs"/>
              </a:rPr>
              <a:t>La sécurité</a:t>
            </a: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8144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40668" y="617267"/>
            <a:ext cx="8770215" cy="5692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Avant la plongée: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Connaître le niveau des autres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Vérifier leur matériel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Définir la conduite à tenir si on se perd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Demander des explications sur le site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Un chef de palanquée ne doit pas forcer les autres à le suivre dans SA plongée.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Pendant </a:t>
            </a:r>
            <a:r>
              <a:rPr lang="fr-FR" sz="2000" u="sng" dirty="0">
                <a:solidFill>
                  <a:schemeClr val="tx1"/>
                </a:solidFill>
              </a:rPr>
              <a:t>la plongée</a:t>
            </a:r>
            <a:r>
              <a:rPr lang="fr-FR" sz="2000" u="sng" dirty="0" smtClean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Toujours penser SECURITE/INTERET d’une plongée.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Tout plongeur peut dire NON si il ne se sent pas capable.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Le guide centralise les infos pour mettre en sécurité le moins à l’aise.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Vérifier le lestage.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Partir contre le courant pour faciliter le retour.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Toujours commencer par la profondeur la plus grande.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Essayer de terminer au mouillage.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989371" y="188640"/>
            <a:ext cx="7272808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6"/>
              <a:tabLst/>
              <a:defRPr/>
            </a:pPr>
            <a:r>
              <a:rPr lang="fr-FR" sz="2000" b="1" i="1" u="sng" noProof="0" dirty="0" smtClean="0">
                <a:latin typeface="+mj-lt"/>
                <a:ea typeface="+mj-ea"/>
                <a:cs typeface="+mj-cs"/>
              </a:rPr>
              <a:t>La conduite de la palanquée</a:t>
            </a: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6362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40668" y="260649"/>
            <a:ext cx="8770215" cy="6048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L’orientation pendant la plongée: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Départ au mouillage pour essayer d’y revenir.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Repérer le paysage, le profil du fond, se retourner pour vérifier que tous suivent.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Repérer de quel côté se trouve le tombant, le soleil.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Tenir compte du temps.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Repérer le sens du courant. (les suspensions dans l’eau).</a:t>
            </a:r>
            <a:r>
              <a:rPr lang="fr-FR" sz="2000" dirty="0">
                <a:solidFill>
                  <a:schemeClr val="tx1"/>
                </a:solidFill>
              </a:rPr>
              <a:t>	</a:t>
            </a:r>
            <a:endParaRPr lang="fr-FR" sz="2000" dirty="0" smtClean="0">
              <a:solidFill>
                <a:schemeClr val="tx1"/>
              </a:solidFill>
            </a:endParaRP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Après </a:t>
            </a:r>
            <a:r>
              <a:rPr lang="fr-FR" sz="2000" u="sng" dirty="0">
                <a:solidFill>
                  <a:schemeClr val="tx1"/>
                </a:solidFill>
              </a:rPr>
              <a:t>la plongée</a:t>
            </a:r>
            <a:r>
              <a:rPr lang="fr-FR" sz="2000" u="sng" dirty="0" smtClean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Rangement du matériel, rinçage, stockage.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Surveiller ses compagnons.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Donner ses paramètres au directeur de plongée.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Pas d’alcool, plutôt des boissons chaudes.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Décrire ce qu’on a vu.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Donner des conseils, faire les remarques nécessaires.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2290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8064896" cy="714379"/>
          </a:xfrm>
        </p:spPr>
        <p:txBody>
          <a:bodyPr>
            <a:normAutofit/>
          </a:bodyPr>
          <a:lstStyle/>
          <a:p>
            <a:pPr marL="571500" indent="-571500" algn="l">
              <a:buFont typeface="+mj-lt"/>
              <a:buAutoNum type="romanUcPeriod" startAt="18"/>
            </a:pPr>
            <a:r>
              <a:rPr lang="fr-FR" sz="2800" b="1" u="sng" dirty="0" smtClean="0"/>
              <a:t>LE MATERIEL</a:t>
            </a:r>
            <a:endParaRPr lang="fr-FR" sz="2800" b="1" u="sng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0001" y="1121323"/>
            <a:ext cx="8643998" cy="1731613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2400" dirty="0" smtClean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Tout</a:t>
            </a:r>
            <a:r>
              <a:rPr lang="fr-FR" sz="2400" dirty="0" smtClean="0">
                <a:solidFill>
                  <a:schemeClr val="tx1"/>
                </a:solidFill>
              </a:rPr>
              <a:t> </a:t>
            </a:r>
            <a:r>
              <a:rPr lang="fr-FR" sz="2000" dirty="0" smtClean="0">
                <a:solidFill>
                  <a:schemeClr val="tx1"/>
                </a:solidFill>
              </a:rPr>
              <a:t>utilisateur d’une bouteille de plongée doit connaître les règlements en vigueur et certains principes pour permettre son utilisation en toute sécurité.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Un détendeur est la partie la plus vitale. Une approche de son fonctionnement peut permettre de comprendre et d’éviter les pannes et les surprises en plongée.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000100" y="692696"/>
            <a:ext cx="3929090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fr-FR" sz="2000" b="1" i="1" u="sng" noProof="0" dirty="0" smtClean="0">
                <a:latin typeface="+mj-lt"/>
                <a:ea typeface="+mj-ea"/>
                <a:cs typeface="+mj-cs"/>
              </a:rPr>
              <a:t>Rappels</a:t>
            </a: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037688" y="2708920"/>
            <a:ext cx="7272808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lang="fr-FR" sz="2000" b="1" i="1" u="sng" noProof="0" dirty="0" smtClean="0">
                <a:latin typeface="+mj-lt"/>
                <a:ea typeface="+mj-ea"/>
                <a:cs typeface="+mj-cs"/>
              </a:rPr>
              <a:t>La bouteille de plongée</a:t>
            </a: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51520" y="3137547"/>
            <a:ext cx="8770215" cy="3319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+mj-lt"/>
              <a:buAutoNum type="alphaLcParenR"/>
            </a:pPr>
            <a:r>
              <a:rPr lang="fr-FR" sz="2000" b="1" dirty="0" smtClean="0">
                <a:solidFill>
                  <a:schemeClr val="tx1"/>
                </a:solidFill>
              </a:rPr>
              <a:t>Le corps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Matière:</a:t>
            </a:r>
            <a:r>
              <a:rPr lang="fr-FR" sz="2000" dirty="0" smtClean="0">
                <a:solidFill>
                  <a:schemeClr val="tx1"/>
                </a:solidFill>
              </a:rPr>
              <a:t> Acier, aluminium. (bientôt fibre de carbone)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Capacité:</a:t>
            </a:r>
            <a:r>
              <a:rPr lang="fr-FR" sz="2000" dirty="0" smtClean="0">
                <a:solidFill>
                  <a:schemeClr val="tx1"/>
                </a:solidFill>
              </a:rPr>
              <a:t> exprimée en litre d’eau.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Mono 12 L ; 2,4 m</a:t>
            </a:r>
            <a:r>
              <a:rPr lang="fr-FR" sz="2000" baseline="30000" dirty="0" smtClean="0">
                <a:solidFill>
                  <a:schemeClr val="tx1"/>
                </a:solidFill>
              </a:rPr>
              <a:t>3</a:t>
            </a:r>
            <a:r>
              <a:rPr lang="fr-FR" sz="2000" dirty="0" smtClean="0">
                <a:solidFill>
                  <a:schemeClr val="tx1"/>
                </a:solidFill>
              </a:rPr>
              <a:t> à 200 bars.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Mono 15 L ; 3 m</a:t>
            </a:r>
            <a:r>
              <a:rPr lang="fr-FR" sz="2000" baseline="30000" dirty="0" smtClean="0">
                <a:solidFill>
                  <a:schemeClr val="tx1"/>
                </a:solidFill>
              </a:rPr>
              <a:t>3</a:t>
            </a:r>
            <a:r>
              <a:rPr lang="fr-FR" sz="2000" dirty="0" smtClean="0">
                <a:solidFill>
                  <a:schemeClr val="tx1"/>
                </a:solidFill>
              </a:rPr>
              <a:t> à 200 bars.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Bi de 2 x 8 L ; 3,2 m</a:t>
            </a:r>
            <a:r>
              <a:rPr lang="fr-FR" sz="2000" baseline="30000" dirty="0" smtClean="0">
                <a:solidFill>
                  <a:schemeClr val="tx1"/>
                </a:solidFill>
              </a:rPr>
              <a:t>3</a:t>
            </a:r>
            <a:r>
              <a:rPr lang="fr-FR" sz="2000" dirty="0" smtClean="0">
                <a:solidFill>
                  <a:schemeClr val="tx1"/>
                </a:solidFill>
              </a:rPr>
              <a:t> à 200 bars.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Bi de 2 x 12 L ; 4,8 m</a:t>
            </a:r>
            <a:r>
              <a:rPr lang="fr-FR" sz="2000" baseline="30000" dirty="0" smtClean="0">
                <a:solidFill>
                  <a:schemeClr val="tx1"/>
                </a:solidFill>
              </a:rPr>
              <a:t>3</a:t>
            </a:r>
            <a:r>
              <a:rPr lang="fr-FR" sz="2000" dirty="0" smtClean="0">
                <a:solidFill>
                  <a:schemeClr val="tx1"/>
                </a:solidFill>
              </a:rPr>
              <a:t> à 200 bars.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76171" y="764704"/>
            <a:ext cx="8770215" cy="5184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En cas de perte de la palanquée: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Garder son calme et attendent 1 min maxi.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En cas de plongée sans paliers, on remonte lentement (tours d’horizon) et on se retrouve en surface (pas de palier à 3m) en prévenant le bateau.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En cas de plongée avec palier ou profonde, tout le monde remonte, fait les paliers.</a:t>
            </a:r>
          </a:p>
          <a:p>
            <a:pPr algn="l"/>
            <a:endParaRPr lang="fr-FR" sz="2000" dirty="0">
              <a:solidFill>
                <a:schemeClr val="tx1"/>
              </a:solidFill>
            </a:endParaRP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Jeter un coup d’œil aux autres.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Signaler aux autres si l’on voit </a:t>
            </a:r>
            <a:r>
              <a:rPr lang="fr-FR" sz="2000" dirty="0" err="1" smtClean="0">
                <a:solidFill>
                  <a:schemeClr val="tx1"/>
                </a:solidFill>
              </a:rPr>
              <a:t>qqchose</a:t>
            </a:r>
            <a:r>
              <a:rPr lang="fr-FR" sz="20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Eviter de labourer le fond.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SE RAPPELER QUE L’ON PLONGE EN EQUIPE.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Eviter les zones de pêche.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Si on veut aller </a:t>
            </a:r>
            <a:r>
              <a:rPr lang="fr-FR" sz="2000" dirty="0" err="1" smtClean="0">
                <a:solidFill>
                  <a:schemeClr val="tx1"/>
                </a:solidFill>
              </a:rPr>
              <a:t>qqpart</a:t>
            </a:r>
            <a:r>
              <a:rPr lang="fr-FR" sz="2000" dirty="0" smtClean="0">
                <a:solidFill>
                  <a:schemeClr val="tx1"/>
                </a:solidFill>
              </a:rPr>
              <a:t>, le signaler au chef de palanquée.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009085" y="2928364"/>
            <a:ext cx="7272808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lang="fr-FR" sz="2000" b="1" i="1" u="sng" noProof="0" dirty="0" smtClean="0">
                <a:latin typeface="+mj-lt"/>
                <a:ea typeface="+mj-ea"/>
                <a:cs typeface="+mj-cs"/>
              </a:rPr>
              <a:t>Le savoir-vivre</a:t>
            </a: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6321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86527" y="836712"/>
            <a:ext cx="8770215" cy="4827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En février 2002, la charte Internationale du Plongeur Responsable est lancée par l’association Longitude 181 et adoptée par la FFESSM.</a:t>
            </a:r>
            <a:endParaRPr lang="fr-FR" sz="2000" dirty="0">
              <a:solidFill>
                <a:schemeClr val="tx1"/>
              </a:solidFill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C’est un guide et non une contrainte. </a:t>
            </a:r>
            <a:endParaRPr lang="fr-FR" sz="2000" dirty="0">
              <a:solidFill>
                <a:schemeClr val="tx1"/>
              </a:solidFill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Son objet est de pousser chacun à s’interroger et à mettre en place les conditions de plongée optimales pour une préservation et un partage équitable des richesses de la mer.</a:t>
            </a:r>
          </a:p>
          <a:p>
            <a:pPr algn="l"/>
            <a:endParaRPr lang="fr-FR" sz="20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itchFamily="2" charset="2"/>
              <a:buChar char="v"/>
            </a:pPr>
            <a:r>
              <a:rPr lang="fr-FR" sz="2000" u="sng" dirty="0" smtClean="0">
                <a:solidFill>
                  <a:schemeClr val="tx1"/>
                </a:solidFill>
              </a:rPr>
              <a:t>Préparez votre voyage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Choisir une agence qui adhère à une charte éthique.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Privilégiez les Centres de Plongées Responsable concernés par la protection des fonds marins et qui s’investissent dans le développement local.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Se renseigner sur les écosystèmes marins.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S’informer sur les traditions, économie, ressources du pays hôte.</a:t>
            </a: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827584" y="188640"/>
            <a:ext cx="7272808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8"/>
              <a:tabLst/>
              <a:defRPr/>
            </a:pPr>
            <a:r>
              <a:rPr lang="fr-FR" sz="2000" b="1" i="1" u="sng" noProof="0" dirty="0" smtClean="0">
                <a:latin typeface="+mj-lt"/>
                <a:ea typeface="+mj-ea"/>
                <a:cs typeface="+mj-cs"/>
              </a:rPr>
              <a:t>La charte du plongeur responsable</a:t>
            </a: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395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86527" y="476672"/>
            <a:ext cx="8770215" cy="55446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itchFamily="2" charset="2"/>
              <a:buChar char="v"/>
            </a:pPr>
            <a:r>
              <a:rPr lang="fr-FR" sz="2000" u="sng" dirty="0" smtClean="0">
                <a:solidFill>
                  <a:schemeClr val="tx1"/>
                </a:solidFill>
              </a:rPr>
              <a:t>Avant la plongée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Etre en forme. 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S’informer sur le site.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Se renseigner au centre de plongée sur l’écosystème, les espèces (menacées ou protégées), les réglementations.</a:t>
            </a:r>
          </a:p>
          <a:p>
            <a:pPr marL="342900" lvl="0" indent="-342900" algn="l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u="sng" dirty="0" smtClean="0">
                <a:solidFill>
                  <a:prstClr val="black"/>
                </a:solidFill>
              </a:rPr>
              <a:t>Sur le bateau</a:t>
            </a:r>
          </a:p>
          <a:p>
            <a:pPr lvl="0" algn="l">
              <a:spcBef>
                <a:spcPts val="0"/>
              </a:spcBef>
            </a:pPr>
            <a:r>
              <a:rPr lang="fr-FR" sz="2000" dirty="0" smtClean="0">
                <a:solidFill>
                  <a:prstClr val="black"/>
                </a:solidFill>
              </a:rPr>
              <a:t>	Ne rien jeter</a:t>
            </a:r>
          </a:p>
          <a:p>
            <a:pPr lvl="0" algn="l">
              <a:spcBef>
                <a:spcPts val="0"/>
              </a:spcBef>
            </a:pPr>
            <a:r>
              <a:rPr lang="fr-FR" sz="2000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Veillez à fixer les détendeurs, consoles pour qu’ils ne s’accrochent pas dans la faune ou la flore.</a:t>
            </a:r>
          </a:p>
          <a:p>
            <a:pPr lvl="0" algn="l">
              <a:spcBef>
                <a:spcPts val="0"/>
              </a:spcBef>
            </a:pPr>
            <a:r>
              <a:rPr lang="fr-FR" sz="2000" dirty="0">
                <a:solidFill>
                  <a:prstClr val="black"/>
                </a:solidFill>
              </a:rPr>
              <a:t>	</a:t>
            </a:r>
            <a:r>
              <a:rPr lang="fr-FR" sz="2000" dirty="0" smtClean="0">
                <a:solidFill>
                  <a:prstClr val="black"/>
                </a:solidFill>
              </a:rPr>
              <a:t>Choisir des palmes courtes, peu agressives.</a:t>
            </a:r>
            <a:endParaRPr lang="fr-FR" sz="2000" dirty="0">
              <a:solidFill>
                <a:prstClr val="black"/>
              </a:solidFill>
            </a:endParaRPr>
          </a:p>
          <a:p>
            <a:pPr marL="342900" lvl="0" indent="-342900" algn="l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u="sng" dirty="0" smtClean="0">
                <a:solidFill>
                  <a:prstClr val="black"/>
                </a:solidFill>
              </a:rPr>
              <a:t>En plongée</a:t>
            </a:r>
            <a:endParaRPr lang="fr-FR" sz="2000" u="sng" dirty="0">
              <a:solidFill>
                <a:prstClr val="black"/>
              </a:solidFill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Palmer doucement, ne rien prélever, ne pas nourrir les poissons.</a:t>
            </a:r>
          </a:p>
          <a:p>
            <a:pPr marL="342900" lvl="0" indent="-342900" algn="l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u="sng" dirty="0" smtClean="0">
                <a:solidFill>
                  <a:prstClr val="black"/>
                </a:solidFill>
              </a:rPr>
              <a:t>Après la </a:t>
            </a:r>
            <a:r>
              <a:rPr lang="fr-FR" sz="2000" u="sng" dirty="0">
                <a:solidFill>
                  <a:prstClr val="black"/>
                </a:solidFill>
              </a:rPr>
              <a:t>plongée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Economiser l’eau douce, demander les installations qui évitent le gaspillage.</a:t>
            </a:r>
          </a:p>
          <a:p>
            <a:pPr marL="342900" lvl="0" indent="-342900" algn="l">
              <a:spcBef>
                <a:spcPts val="0"/>
              </a:spcBef>
              <a:buFont typeface="Wingdings" pitchFamily="2" charset="2"/>
              <a:buChar char="v"/>
            </a:pPr>
            <a:r>
              <a:rPr lang="fr-FR" sz="2000" u="sng" dirty="0" smtClean="0">
                <a:solidFill>
                  <a:prstClr val="black"/>
                </a:solidFill>
              </a:rPr>
              <a:t>Au cours du séjour</a:t>
            </a:r>
            <a:endParaRPr lang="fr-FR" sz="2000" u="sng" dirty="0">
              <a:solidFill>
                <a:prstClr val="black"/>
              </a:solidFill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N’acheter pas de souvenirs arrachés à la mer, boycotter les restaurants d’ailerons de requins, de viande de tortue …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7699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86527" y="476672"/>
            <a:ext cx="8770215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fr-FR" sz="2000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2862"/>
            <a:ext cx="7416823" cy="6066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1674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643998" cy="6072206"/>
          </a:xfrm>
        </p:spPr>
        <p:txBody>
          <a:bodyPr>
            <a:normAutofit/>
          </a:bodyPr>
          <a:lstStyle/>
          <a:p>
            <a:pPr algn="just"/>
            <a:r>
              <a:rPr lang="fr-FR" sz="2000" dirty="0" smtClean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929595" y="2967335"/>
            <a:ext cx="728481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MERCI DE VOTRE ATTENTION</a:t>
            </a:r>
            <a:endParaRPr lang="fr-FR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51520" y="332656"/>
            <a:ext cx="8770215" cy="5976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+mj-lt"/>
              <a:buAutoNum type="alphaLcParenR"/>
            </a:pPr>
            <a:r>
              <a:rPr lang="fr-FR" sz="2000" b="1" dirty="0" smtClean="0">
                <a:solidFill>
                  <a:schemeClr val="tx1"/>
                </a:solidFill>
              </a:rPr>
              <a:t>Le corps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Inscriptions: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Lieu, année et numéro de fabrication, de série ou d’identification.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Capacité (en litres d’eau), nature du gaz, de l’alliage.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Poids à vide en Kg.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Pression de service, de chargement en bars et température de chargement.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Pression d’épreuve en bars (1,5 fois la pression de service)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Dates des ré-épreuves et poinçon des mines (tête de cheval).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Pas et caractéristiques du filetage.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Précautions: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Eviter les chocs et les différences de température.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Coucher le bloc. Stockage debout. 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Ne pas ouvrir en grand à l’air libre.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Visite intérieure annuelle.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Réglementation: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Transport d’un bloc gonflé interdit dans les transports collectifs et réglementé dans les véhicules perso.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endParaRPr lang="fr-FR" sz="2000" u="sng" dirty="0" smtClean="0">
              <a:solidFill>
                <a:schemeClr val="tx1"/>
              </a:solidFill>
            </a:endParaRP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088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51520" y="332656"/>
            <a:ext cx="8770215" cy="5976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Ré-épreuve obligatoire: 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Bouteille acier jamais visité; tous les 2 ans.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Bouteille acier visité (TIV); tous les 5 ans.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Bouteille alu; tous les 5 ans.</a:t>
            </a: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lphaLcParenR" startAt="2"/>
            </a:pPr>
            <a:r>
              <a:rPr lang="fr-FR" sz="2000" b="1" dirty="0">
                <a:solidFill>
                  <a:schemeClr val="tx1"/>
                </a:solidFill>
              </a:rPr>
              <a:t>Le </a:t>
            </a:r>
            <a:r>
              <a:rPr lang="fr-FR" sz="2000" b="1" dirty="0" smtClean="0">
                <a:solidFill>
                  <a:schemeClr val="tx1"/>
                </a:solidFill>
              </a:rPr>
              <a:t>sanglage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Traditionnel ou Dumas:</a:t>
            </a:r>
            <a:r>
              <a:rPr lang="fr-FR" sz="2000" dirty="0" smtClean="0">
                <a:solidFill>
                  <a:schemeClr val="tx1"/>
                </a:solidFill>
              </a:rPr>
              <a:t> 2 sangles dorsales et la sous-cutale.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Back-pack:</a:t>
            </a:r>
            <a:r>
              <a:rPr lang="fr-FR" sz="2000" dirty="0" smtClean="0">
                <a:solidFill>
                  <a:schemeClr val="tx1"/>
                </a:solidFill>
              </a:rPr>
              <a:t> Cadre plastique avec 2 sangles dorsales et une ceinture.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Gilet (ou </a:t>
            </a:r>
            <a:r>
              <a:rPr lang="fr-FR" sz="2000" u="sng" dirty="0" err="1" smtClean="0">
                <a:solidFill>
                  <a:schemeClr val="tx1"/>
                </a:solidFill>
              </a:rPr>
              <a:t>stabilizing</a:t>
            </a:r>
            <a:r>
              <a:rPr lang="fr-FR" sz="2000" u="sng" dirty="0" smtClean="0">
                <a:solidFill>
                  <a:schemeClr val="tx1"/>
                </a:solidFill>
              </a:rPr>
              <a:t> jacket):</a:t>
            </a:r>
            <a:r>
              <a:rPr lang="fr-FR" sz="2000" dirty="0" smtClean="0">
                <a:solidFill>
                  <a:schemeClr val="tx1"/>
                </a:solidFill>
              </a:rPr>
              <a:t> Plus courant, gilet construit autour d’un back-pack amélioré.</a:t>
            </a:r>
          </a:p>
          <a:p>
            <a:pPr algn="l"/>
            <a:endParaRPr lang="fr-FR" sz="2000" u="sng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lphaLcParenR" startAt="3"/>
            </a:pPr>
            <a:r>
              <a:rPr lang="fr-FR" sz="2000" b="1" dirty="0" smtClean="0">
                <a:solidFill>
                  <a:schemeClr val="tx1"/>
                </a:solidFill>
              </a:rPr>
              <a:t>La robinetterie</a:t>
            </a:r>
            <a:endParaRPr lang="fr-FR" sz="2000" b="1" dirty="0">
              <a:solidFill>
                <a:schemeClr val="tx1"/>
              </a:solidFill>
            </a:endParaRP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Le tube plongeur:</a:t>
            </a:r>
            <a:r>
              <a:rPr lang="fr-FR" sz="2000" dirty="0" smtClean="0">
                <a:solidFill>
                  <a:schemeClr val="tx1"/>
                </a:solidFill>
              </a:rPr>
              <a:t> Empêche de colmater le passage de l’air par la corrosion, les particules d’huile ou l’eau si on a la tête en bas.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Le robinet de conservation</a:t>
            </a:r>
            <a:r>
              <a:rPr lang="fr-FR" sz="2000" dirty="0" smtClean="0">
                <a:solidFill>
                  <a:schemeClr val="tx1"/>
                </a:solidFill>
              </a:rPr>
              <a:t>: Permet d’ouvrir et de fermer la bouteille.</a:t>
            </a:r>
            <a:endParaRPr lang="fr-FR" sz="2000" u="sng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1221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000100" y="188640"/>
            <a:ext cx="3929090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lang="fr-FR" sz="2000" b="1" i="1" u="sng" noProof="0" dirty="0" smtClean="0">
                <a:latin typeface="+mj-lt"/>
                <a:ea typeface="+mj-ea"/>
                <a:cs typeface="+mj-cs"/>
              </a:rPr>
              <a:t>Le détendeur</a:t>
            </a: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51520" y="617267"/>
            <a:ext cx="8770215" cy="58394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+mj-lt"/>
              <a:buAutoNum type="alphaLcParenR"/>
            </a:pPr>
            <a:r>
              <a:rPr lang="fr-FR" sz="2000" b="1" dirty="0" smtClean="0">
                <a:solidFill>
                  <a:schemeClr val="tx1"/>
                </a:solidFill>
              </a:rPr>
              <a:t>Principe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But:</a:t>
            </a:r>
            <a:r>
              <a:rPr lang="fr-FR" sz="2000" dirty="0" smtClean="0">
                <a:solidFill>
                  <a:schemeClr val="tx1"/>
                </a:solidFill>
              </a:rPr>
              <a:t> Détendre l’air afin de le donner à la demande, à pression ambiante, dans toute les positions.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Principe du 1</a:t>
            </a:r>
            <a:r>
              <a:rPr lang="fr-FR" sz="2000" u="sng" baseline="30000" dirty="0" smtClean="0">
                <a:solidFill>
                  <a:schemeClr val="tx1"/>
                </a:solidFill>
              </a:rPr>
              <a:t>er</a:t>
            </a:r>
            <a:r>
              <a:rPr lang="fr-FR" sz="2000" u="sng" dirty="0" smtClean="0">
                <a:solidFill>
                  <a:schemeClr val="tx1"/>
                </a:solidFill>
              </a:rPr>
              <a:t> étage:</a:t>
            </a:r>
            <a:r>
              <a:rPr lang="fr-FR" sz="2000" dirty="0" smtClean="0">
                <a:solidFill>
                  <a:schemeClr val="tx1"/>
                </a:solidFill>
              </a:rPr>
              <a:t> celui fixé sur la bouteille.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Il filtre et détend l’air à la pression ambiante + 9 bars. Haute Pression devient Moyenne Pression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Bouteille fermée, le ressort ferme le clapet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Ouverture HP; l’air entre dans la 1</a:t>
            </a:r>
            <a:r>
              <a:rPr lang="fr-FR" sz="2000" baseline="30000" dirty="0" smtClean="0">
                <a:solidFill>
                  <a:schemeClr val="tx1"/>
                </a:solidFill>
              </a:rPr>
              <a:t>ère</a:t>
            </a:r>
            <a:r>
              <a:rPr lang="fr-FR" sz="2000" dirty="0" smtClean="0">
                <a:solidFill>
                  <a:schemeClr val="tx1"/>
                </a:solidFill>
              </a:rPr>
              <a:t> chambre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Dépression dans la 2</a:t>
            </a:r>
            <a:r>
              <a:rPr lang="fr-FR" sz="2000" baseline="30000" dirty="0" smtClean="0">
                <a:solidFill>
                  <a:schemeClr val="tx1"/>
                </a:solidFill>
              </a:rPr>
              <a:t>ème</a:t>
            </a:r>
            <a:r>
              <a:rPr lang="fr-FR" sz="2000" dirty="0" smtClean="0">
                <a:solidFill>
                  <a:schemeClr val="tx1"/>
                </a:solidFill>
              </a:rPr>
              <a:t> chambre (inspiration)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La membrane s’enfonce, appuie sur le pointeau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Repousse le clapet.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L’air passe dans la 2</a:t>
            </a:r>
            <a:r>
              <a:rPr lang="fr-FR" sz="2000" baseline="30000" dirty="0" smtClean="0">
                <a:solidFill>
                  <a:schemeClr val="tx1"/>
                </a:solidFill>
              </a:rPr>
              <a:t>ème</a:t>
            </a:r>
            <a:r>
              <a:rPr lang="fr-FR" sz="2000" dirty="0" smtClean="0">
                <a:solidFill>
                  <a:schemeClr val="tx1"/>
                </a:solidFill>
              </a:rPr>
              <a:t> chambre à pression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ambiante + 9 bars grâce au ressort.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Le pointeau remonte à l’arrêt d’inspiration.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Ferme la chambre. L’air sort vers le 2</a:t>
            </a:r>
            <a:r>
              <a:rPr lang="fr-FR" sz="2000" baseline="30000" dirty="0" smtClean="0">
                <a:solidFill>
                  <a:schemeClr val="tx1"/>
                </a:solidFill>
              </a:rPr>
              <a:t>ème</a:t>
            </a:r>
            <a:r>
              <a:rPr lang="fr-FR" sz="2000" dirty="0" smtClean="0">
                <a:solidFill>
                  <a:schemeClr val="tx1"/>
                </a:solidFill>
              </a:rPr>
              <a:t> étage.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Moyenne Pression.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584879"/>
            <a:ext cx="3592696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449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51520" y="260649"/>
            <a:ext cx="8770215" cy="6196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Principe du 2</a:t>
            </a:r>
            <a:r>
              <a:rPr lang="fr-FR" sz="2000" u="sng" baseline="30000" dirty="0" smtClean="0">
                <a:solidFill>
                  <a:schemeClr val="tx1"/>
                </a:solidFill>
              </a:rPr>
              <a:t>ème</a:t>
            </a:r>
            <a:r>
              <a:rPr lang="fr-FR" sz="2000" u="sng" dirty="0" smtClean="0">
                <a:solidFill>
                  <a:schemeClr val="tx1"/>
                </a:solidFill>
              </a:rPr>
              <a:t> étage:</a:t>
            </a:r>
            <a:r>
              <a:rPr lang="fr-FR" sz="2000" dirty="0" smtClean="0">
                <a:solidFill>
                  <a:schemeClr val="tx1"/>
                </a:solidFill>
              </a:rPr>
              <a:t> celui que l’on a en bouche.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Il détend la Moyenne Pression à la pression ambiante.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Même principe, sans ressort d’ajout de pression.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Existence d’un bouton de purge qui permet de comprimer volontairement la membrane.</a:t>
            </a:r>
          </a:p>
          <a:p>
            <a:pPr algn="l"/>
            <a:endParaRPr lang="fr-FR" sz="2000" dirty="0">
              <a:solidFill>
                <a:schemeClr val="tx1"/>
              </a:solidFill>
            </a:endParaRP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  <a:p>
            <a:pPr algn="l"/>
            <a:endParaRPr lang="fr-FR" sz="2000" dirty="0">
              <a:solidFill>
                <a:schemeClr val="tx1"/>
              </a:solidFill>
            </a:endParaRP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  <a:p>
            <a:pPr algn="l"/>
            <a:endParaRPr lang="fr-FR" sz="2000" dirty="0">
              <a:solidFill>
                <a:schemeClr val="tx1"/>
              </a:solidFill>
            </a:endParaRP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  <a:p>
            <a:pPr algn="l"/>
            <a:endParaRPr lang="fr-FR" sz="2000" dirty="0">
              <a:solidFill>
                <a:schemeClr val="tx1"/>
              </a:solidFill>
            </a:endParaRPr>
          </a:p>
          <a:p>
            <a:pPr marL="457200" lvl="0" indent="-457200" algn="l">
              <a:spcBef>
                <a:spcPts val="0"/>
              </a:spcBef>
              <a:buFont typeface="+mj-lt"/>
              <a:buAutoNum type="alphaLcParenR" startAt="2"/>
            </a:pPr>
            <a:r>
              <a:rPr lang="fr-FR" sz="2000" b="1" dirty="0" smtClean="0">
                <a:solidFill>
                  <a:prstClr val="black"/>
                </a:solidFill>
              </a:rPr>
              <a:t>Soins particuliers</a:t>
            </a:r>
            <a:endParaRPr lang="fr-FR" sz="2000" b="1" dirty="0">
              <a:solidFill>
                <a:prstClr val="black"/>
              </a:solidFill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	Pas de chocs, ne pas laisser gréé sur la bouteille au soleil.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Rincer à l’eau douce en obturant le filtre (bouchon)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Laisser sécher sans bouchon, ne pas le bricoler.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dirty="0" smtClean="0">
                <a:solidFill>
                  <a:schemeClr val="tx1"/>
                </a:solidFill>
              </a:rPr>
              <a:t>Le réviser une fois par an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267" y="1844824"/>
            <a:ext cx="4753029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0754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000100" y="188640"/>
            <a:ext cx="6524228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r>
              <a:rPr lang="fr-FR" sz="2000" b="1" i="1" u="sng" noProof="0" dirty="0" smtClean="0">
                <a:latin typeface="+mj-lt"/>
                <a:ea typeface="+mj-ea"/>
                <a:cs typeface="+mj-cs"/>
              </a:rPr>
              <a:t>Manomètres et profondimètres</a:t>
            </a: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40669" y="836712"/>
            <a:ext cx="8770215" cy="4899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+mj-lt"/>
              <a:buAutoNum type="alphaLcParenR"/>
            </a:pPr>
            <a:r>
              <a:rPr lang="fr-FR" sz="2000" b="1" dirty="0" smtClean="0">
                <a:solidFill>
                  <a:schemeClr val="tx1"/>
                </a:solidFill>
              </a:rPr>
              <a:t>Définitions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Un </a:t>
            </a:r>
            <a:r>
              <a:rPr lang="fr-FR" sz="2000" b="1" dirty="0" smtClean="0">
                <a:solidFill>
                  <a:schemeClr val="tx1"/>
                </a:solidFill>
              </a:rPr>
              <a:t>manomètre</a:t>
            </a:r>
            <a:r>
              <a:rPr lang="fr-FR" sz="2000" dirty="0" smtClean="0">
                <a:solidFill>
                  <a:schemeClr val="tx1"/>
                </a:solidFill>
              </a:rPr>
              <a:t> mesure la pression, un </a:t>
            </a:r>
            <a:r>
              <a:rPr lang="fr-FR" sz="2000" b="1" dirty="0" smtClean="0">
                <a:solidFill>
                  <a:schemeClr val="tx1"/>
                </a:solidFill>
              </a:rPr>
              <a:t>baromètre</a:t>
            </a:r>
            <a:r>
              <a:rPr lang="fr-FR" sz="2000" dirty="0" smtClean="0">
                <a:solidFill>
                  <a:schemeClr val="tx1"/>
                </a:solidFill>
              </a:rPr>
              <a:t> mesure la pression atmosphérique.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En plongée, un manomètre qui indique la profondeur est un </a:t>
            </a:r>
            <a:r>
              <a:rPr lang="fr-FR" sz="2000" b="1" dirty="0" smtClean="0">
                <a:solidFill>
                  <a:schemeClr val="tx1"/>
                </a:solidFill>
              </a:rPr>
              <a:t>profondimètre </a:t>
            </a:r>
            <a:r>
              <a:rPr lang="fr-FR" sz="2000" dirty="0" smtClean="0">
                <a:solidFill>
                  <a:schemeClr val="tx1"/>
                </a:solidFill>
              </a:rPr>
              <a:t>ou </a:t>
            </a:r>
            <a:r>
              <a:rPr lang="fr-FR" sz="2000" b="1" dirty="0" smtClean="0">
                <a:solidFill>
                  <a:schemeClr val="tx1"/>
                </a:solidFill>
              </a:rPr>
              <a:t>bathymètre</a:t>
            </a:r>
            <a:r>
              <a:rPr lang="fr-FR" sz="20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Le manomètre est branché sur une sortie HP d’un 1</a:t>
            </a:r>
            <a:r>
              <a:rPr lang="fr-FR" sz="2000" baseline="30000" dirty="0" smtClean="0">
                <a:solidFill>
                  <a:schemeClr val="tx1"/>
                </a:solidFill>
              </a:rPr>
              <a:t>er</a:t>
            </a:r>
            <a:r>
              <a:rPr lang="fr-FR" sz="2000" dirty="0" smtClean="0">
                <a:solidFill>
                  <a:schemeClr val="tx1"/>
                </a:solidFill>
              </a:rPr>
              <a:t> étage d’un détendeur, il mesure la pression d’air dans le bloc.</a:t>
            </a: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  <a:p>
            <a:pPr algn="l"/>
            <a:endParaRPr lang="fr-FR" sz="2000" dirty="0">
              <a:solidFill>
                <a:schemeClr val="tx1"/>
              </a:solidFill>
            </a:endParaRP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Profondimètre à capillaire:</a:t>
            </a:r>
            <a:r>
              <a:rPr lang="fr-FR" sz="2000" dirty="0" smtClean="0">
                <a:solidFill>
                  <a:schemeClr val="tx1"/>
                </a:solidFill>
              </a:rPr>
              <a:t> composé d’un tube en verre, fermé à une extrémité. L’eau pénètre, comprime l’air. (loi de Mariotte, V d’air proportionnel à P)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u="sng" dirty="0" smtClean="0">
                <a:solidFill>
                  <a:schemeClr val="tx1"/>
                </a:solidFill>
              </a:rPr>
              <a:t>Avantages</a:t>
            </a:r>
            <a:r>
              <a:rPr lang="fr-FR" sz="2000" dirty="0" smtClean="0">
                <a:solidFill>
                  <a:schemeClr val="tx1"/>
                </a:solidFill>
              </a:rPr>
              <a:t>: économique, précis entre 0 et 10 m, pas de mécanisme.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u="sng" dirty="0" smtClean="0">
                <a:solidFill>
                  <a:schemeClr val="tx1"/>
                </a:solidFill>
              </a:rPr>
              <a:t>Inconvénients</a:t>
            </a:r>
            <a:r>
              <a:rPr lang="fr-FR" sz="2000" dirty="0" smtClean="0">
                <a:solidFill>
                  <a:schemeClr val="tx1"/>
                </a:solidFill>
              </a:rPr>
              <a:t>: imprécis dans l’espace lointain, il faut laisser le temps à l’air de se mettre à la température de l’eau.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76482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40668" y="260648"/>
            <a:ext cx="8770215" cy="604867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Profondimètre à membrane: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Une membrane métallique transmet la pression absolue à un mécanisme qui fait tourner une aiguille sur un cadran.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u="sng" dirty="0" smtClean="0">
                <a:solidFill>
                  <a:schemeClr val="tx1"/>
                </a:solidFill>
              </a:rPr>
              <a:t>Avantages</a:t>
            </a:r>
            <a:r>
              <a:rPr lang="fr-FR" sz="2000" dirty="0" smtClean="0">
                <a:solidFill>
                  <a:schemeClr val="tx1"/>
                </a:solidFill>
              </a:rPr>
              <a:t>: précis.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u="sng" dirty="0" smtClean="0">
                <a:solidFill>
                  <a:schemeClr val="tx1"/>
                </a:solidFill>
              </a:rPr>
              <a:t>Inconvénients</a:t>
            </a:r>
            <a:r>
              <a:rPr lang="fr-FR" sz="2000" dirty="0" smtClean="0">
                <a:solidFill>
                  <a:schemeClr val="tx1"/>
                </a:solidFill>
              </a:rPr>
              <a:t>: Usure de la membrane.</a:t>
            </a: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  <a:p>
            <a:pPr algn="l"/>
            <a:r>
              <a:rPr lang="fr-FR" sz="2000" u="sng" dirty="0">
                <a:solidFill>
                  <a:schemeClr val="tx1"/>
                </a:solidFill>
              </a:rPr>
              <a:t>Profondimètre à </a:t>
            </a:r>
            <a:r>
              <a:rPr lang="fr-FR" sz="2000" u="sng" dirty="0" smtClean="0">
                <a:solidFill>
                  <a:schemeClr val="tx1"/>
                </a:solidFill>
              </a:rPr>
              <a:t>tube de Bourdon: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endParaRPr lang="fr-FR" sz="2000" dirty="0">
              <a:solidFill>
                <a:schemeClr val="tx1"/>
              </a:solidFill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Un tube métallique souple et déformable en forme de point d’interrogation et de serpentin. Si la pression est supérieure à l’intérieur, le tube se déroule; sinon il s’enroule.</a:t>
            </a:r>
            <a:endParaRPr lang="fr-FR" sz="2000" dirty="0">
              <a:solidFill>
                <a:schemeClr val="tx1"/>
              </a:solidFill>
            </a:endParaRP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u="sng" dirty="0">
                <a:solidFill>
                  <a:schemeClr val="tx1"/>
                </a:solidFill>
              </a:rPr>
              <a:t>Avantages</a:t>
            </a:r>
            <a:r>
              <a:rPr lang="fr-FR" sz="2000" dirty="0">
                <a:solidFill>
                  <a:schemeClr val="tx1"/>
                </a:solidFill>
              </a:rPr>
              <a:t>: précis.</a:t>
            </a: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u="sng" dirty="0">
                <a:solidFill>
                  <a:schemeClr val="tx1"/>
                </a:solidFill>
              </a:rPr>
              <a:t>Inconvénients</a:t>
            </a:r>
            <a:r>
              <a:rPr lang="fr-FR" sz="2000" dirty="0">
                <a:solidFill>
                  <a:schemeClr val="tx1"/>
                </a:solidFill>
              </a:rPr>
              <a:t>: Usure de la membrane</a:t>
            </a:r>
            <a:r>
              <a:rPr lang="fr-FR" sz="20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fr-FR" sz="2000" dirty="0">
              <a:solidFill>
                <a:schemeClr val="tx1"/>
              </a:solidFill>
            </a:endParaRPr>
          </a:p>
          <a:p>
            <a:pPr algn="l"/>
            <a:r>
              <a:rPr lang="fr-FR" sz="2000" u="sng" dirty="0">
                <a:solidFill>
                  <a:schemeClr val="tx1"/>
                </a:solidFill>
              </a:rPr>
              <a:t>Profondimètre </a:t>
            </a:r>
            <a:r>
              <a:rPr lang="fr-FR" sz="2000" u="sng" dirty="0" smtClean="0">
                <a:solidFill>
                  <a:schemeClr val="tx1"/>
                </a:solidFill>
              </a:rPr>
              <a:t>électronique: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endParaRPr lang="fr-FR" sz="2000" dirty="0">
              <a:solidFill>
                <a:schemeClr val="tx1"/>
              </a:solidFill>
            </a:endParaRP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Indique la profondeur en fonction de la pression absolue.</a:t>
            </a:r>
            <a:endParaRPr lang="fr-FR" sz="2000" dirty="0">
              <a:solidFill>
                <a:schemeClr val="tx1"/>
              </a:solidFill>
            </a:endParaRP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u="sng" dirty="0">
                <a:solidFill>
                  <a:schemeClr val="tx1"/>
                </a:solidFill>
              </a:rPr>
              <a:t>Avantages</a:t>
            </a:r>
            <a:r>
              <a:rPr lang="fr-FR" sz="2000" dirty="0">
                <a:solidFill>
                  <a:schemeClr val="tx1"/>
                </a:solidFill>
              </a:rPr>
              <a:t>: </a:t>
            </a:r>
            <a:r>
              <a:rPr lang="fr-FR" sz="2000" dirty="0" smtClean="0">
                <a:solidFill>
                  <a:schemeClr val="tx1"/>
                </a:solidFill>
              </a:rPr>
              <a:t>fonctions multiples (prof. Temps, historique, température).</a:t>
            </a:r>
            <a:endParaRPr lang="fr-FR" sz="2000" dirty="0">
              <a:solidFill>
                <a:schemeClr val="tx1"/>
              </a:solidFill>
            </a:endParaRPr>
          </a:p>
          <a:p>
            <a:pPr algn="l"/>
            <a:r>
              <a:rPr lang="fr-FR" sz="2000" dirty="0">
                <a:solidFill>
                  <a:schemeClr val="tx1"/>
                </a:solidFill>
              </a:rPr>
              <a:t>	</a:t>
            </a:r>
            <a:r>
              <a:rPr lang="fr-FR" sz="2000" u="sng" dirty="0">
                <a:solidFill>
                  <a:schemeClr val="tx1"/>
                </a:solidFill>
              </a:rPr>
              <a:t>Inconvénients</a:t>
            </a:r>
            <a:r>
              <a:rPr lang="fr-FR" sz="2000" dirty="0">
                <a:solidFill>
                  <a:schemeClr val="tx1"/>
                </a:solidFill>
              </a:rPr>
              <a:t>: </a:t>
            </a:r>
            <a:r>
              <a:rPr lang="fr-FR" sz="2000" dirty="0" smtClean="0">
                <a:solidFill>
                  <a:schemeClr val="tx1"/>
                </a:solidFill>
              </a:rPr>
              <a:t>Présence d’une pile à durée de vie limitée.</a:t>
            </a:r>
            <a:endParaRPr lang="fr-FR" sz="2000" dirty="0">
              <a:solidFill>
                <a:schemeClr val="tx1"/>
              </a:solidFill>
            </a:endParaRP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0763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8064896" cy="714379"/>
          </a:xfrm>
        </p:spPr>
        <p:txBody>
          <a:bodyPr>
            <a:normAutofit fontScale="90000"/>
          </a:bodyPr>
          <a:lstStyle/>
          <a:p>
            <a:pPr marL="571500" indent="-571500" algn="l">
              <a:buFont typeface="+mj-lt"/>
              <a:buAutoNum type="romanUcPeriod" startAt="19"/>
            </a:pPr>
            <a:r>
              <a:rPr lang="fr-FR" sz="2800" b="1" u="sng" dirty="0" smtClean="0"/>
              <a:t>REGLEMENTATION ET ORGANISATION DES PLONGEES</a:t>
            </a:r>
            <a:endParaRPr lang="fr-FR" sz="2800" b="1" u="sng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0001" y="1121323"/>
            <a:ext cx="8643998" cy="1155549"/>
          </a:xfrm>
        </p:spPr>
        <p:txBody>
          <a:bodyPr>
            <a:normAutofit/>
          </a:bodyPr>
          <a:lstStyle/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Pour des raisons de sécurité, ne pas transgresser les règles de la FFESSM.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La mer est également à tout le monde, RESPECTONS LA.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Une belle plongée dépend aussi du savoir-vivre de la palanquée.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1000100" y="692696"/>
            <a:ext cx="3929090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fr-FR" sz="2000" b="1" i="1" u="sng" noProof="0" dirty="0" smtClean="0">
                <a:latin typeface="+mj-lt"/>
                <a:ea typeface="+mj-ea"/>
                <a:cs typeface="+mj-cs"/>
              </a:rPr>
              <a:t>JUSTIFICATION</a:t>
            </a: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037688" y="2299279"/>
            <a:ext cx="7272808" cy="428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lang="fr-FR" sz="2000" b="1" i="1" u="sng" noProof="0" dirty="0" smtClean="0">
                <a:latin typeface="+mj-lt"/>
                <a:ea typeface="+mj-ea"/>
                <a:cs typeface="+mj-cs"/>
              </a:rPr>
              <a:t>Niveaux des plongeurs et encadrants</a:t>
            </a:r>
            <a:endParaRPr kumimoji="0" lang="fr-FR" sz="20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51520" y="2740513"/>
            <a:ext cx="8770215" cy="3319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L’état réglemente la pratique de la plongée dans le code du Sport. (arrêté du 28/02/2008)</a:t>
            </a: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lphaLcParenR"/>
            </a:pPr>
            <a:r>
              <a:rPr lang="fr-FR" sz="2000" b="1" dirty="0" smtClean="0">
                <a:solidFill>
                  <a:schemeClr val="tx1"/>
                </a:solidFill>
              </a:rPr>
              <a:t>Les niveaux des plongeurs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F.F.E.S.S.M. Fédération Française d’Etudes et de Sports Sous-Marins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F.S.G.T. Fédération Sportive Gymnique du Travail</a:t>
            </a:r>
          </a:p>
          <a:p>
            <a:pPr algn="l"/>
            <a:r>
              <a:rPr lang="fr-FR" sz="2000" dirty="0" smtClean="0">
                <a:solidFill>
                  <a:schemeClr val="tx1"/>
                </a:solidFill>
              </a:rPr>
              <a:t>C.M.A.S. Confédération Mondiale des activités Subaquatiques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8072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2640</TotalTime>
  <Words>2631</Words>
  <Application>Microsoft Macintosh PowerPoint</Application>
  <PresentationFormat>Présentation à l'écran (4:3)</PresentationFormat>
  <Paragraphs>350</Paragraphs>
  <Slides>24</Slides>
  <Notes>24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Thème Office</vt:lpstr>
      <vt:lpstr>COURS THEORIQUES PLONGEE</vt:lpstr>
      <vt:lpstr>LE MATERIEL</vt:lpstr>
      <vt:lpstr>Diapositive 3</vt:lpstr>
      <vt:lpstr>Diapositive 4</vt:lpstr>
      <vt:lpstr>Diapositive 5</vt:lpstr>
      <vt:lpstr>Diapositive 6</vt:lpstr>
      <vt:lpstr>Diapositive 7</vt:lpstr>
      <vt:lpstr>Diapositive 8</vt:lpstr>
      <vt:lpstr>REGLEMENTATION ET ORGANISATION DES PLONGEES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</vt:vector>
  </TitlesOfParts>
  <Company>SDIS62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THEORIQUES PLONGEE</dc:title>
  <dc:creator>randru</dc:creator>
  <cp:lastModifiedBy>yannick pouchenaud</cp:lastModifiedBy>
  <cp:revision>279</cp:revision>
  <dcterms:created xsi:type="dcterms:W3CDTF">2013-11-01T00:28:10Z</dcterms:created>
  <dcterms:modified xsi:type="dcterms:W3CDTF">2013-11-01T00:28:26Z</dcterms:modified>
</cp:coreProperties>
</file>