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Default Extension="gif" ContentType="image/gif"/>
  <Override PartName="/ppt/notesSlides/notesSlide24.xml" ContentType="application/vnd.openxmlformats-officedocument.presentationml.notes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31.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D262E-168C-4479-AAFE-6589A2D2BA9F}" type="datetimeFigureOut">
              <a:rPr lang="fr-FR" smtClean="0"/>
              <a:pPr/>
              <a:t>31/10/13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4F2E5-F43F-4714-8DCD-0EB531C1051D}"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12</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13</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14</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15</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16</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17</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18</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19</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20</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22</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23</a:t>
            </a:fld>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24</a:t>
            </a:fld>
            <a:endParaRPr lang="fr-F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25</a:t>
            </a:fld>
            <a:endParaRPr lang="fr-F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26</a:t>
            </a:fld>
            <a:endParaRPr lang="fr-F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27</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28</a:t>
            </a:fld>
            <a:endParaRPr lang="fr-F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29</a:t>
            </a:fld>
            <a:endParaRPr lang="fr-F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30</a:t>
            </a:fld>
            <a:endParaRPr lang="fr-F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31</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a:t>
            </a:fld>
            <a:endParaRPr lang="fr-F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32</a:t>
            </a:fld>
            <a:endParaRPr lang="fr-F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33</a:t>
            </a:fld>
            <a:endParaRPr lang="fr-F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34</a:t>
            </a:fld>
            <a:endParaRPr lang="fr-F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35</a:t>
            </a:fld>
            <a:endParaRPr lang="fr-F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36</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10</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E1C89D-EFCF-4BF4-8133-EF4BF3348267}" type="datetime1">
              <a:rPr lang="fr-FR" smtClean="0"/>
              <a:pPr/>
              <a:t>31/10/13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543F5-3929-47A1-97FD-DB2719576962}" type="datetime1">
              <a:rPr lang="fr-FR" smtClean="0"/>
              <a:pPr/>
              <a:t>31/10/13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689824-C3AA-4DCA-B430-26D2E2721FDB}" type="datetime1">
              <a:rPr lang="fr-FR" smtClean="0"/>
              <a:pPr/>
              <a:t>31/10/13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8964B2E-4740-4225-8B14-EED8A60EBE46}" type="datetime1">
              <a:rPr lang="fr-FR" smtClean="0"/>
              <a:pPr/>
              <a:t>31/10/13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4008D1-FD7E-4B8B-9540-FC3AE48728A4}" type="datetime1">
              <a:rPr lang="fr-FR" smtClean="0"/>
              <a:pPr/>
              <a:t>31/10/13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728BD1-232B-43E7-BE70-E513FAAE1B74}" type="datetime1">
              <a:rPr lang="fr-FR" smtClean="0"/>
              <a:pPr/>
              <a:t>31/10/13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317268-6890-4EC2-BB6D-53A4063E75D4}" type="datetime1">
              <a:rPr lang="fr-FR" smtClean="0"/>
              <a:pPr/>
              <a:t>31/10/13</a:t>
            </a:fld>
            <a:endParaRPr lang="fr-FR"/>
          </a:p>
        </p:txBody>
      </p:sp>
      <p:sp>
        <p:nvSpPr>
          <p:cNvPr id="8" name="Espace réservé du pied de page 7"/>
          <p:cNvSpPr>
            <a:spLocks noGrp="1"/>
          </p:cNvSpPr>
          <p:nvPr>
            <p:ph type="ftr" sz="quarter" idx="11"/>
          </p:nvPr>
        </p:nvSpPr>
        <p:spPr/>
        <p:txBody>
          <a:bodyPr/>
          <a:lstStyle/>
          <a:p>
            <a:r>
              <a:rPr lang="fr-FR" smtClean="0"/>
              <a:t>Crée par CACPO le XX/XX/2013</a:t>
            </a:r>
            <a:endParaRPr lang="fr-FR"/>
          </a:p>
        </p:txBody>
      </p:sp>
      <p:sp>
        <p:nvSpPr>
          <p:cNvPr id="9" name="Espace réservé du numéro de diapositive 8"/>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0F3DA8-F8F5-408E-BE30-6759C4DAA2AC}" type="datetime1">
              <a:rPr lang="fr-FR" smtClean="0"/>
              <a:pPr/>
              <a:t>31/10/13</a:t>
            </a:fld>
            <a:endParaRPr lang="fr-FR"/>
          </a:p>
        </p:txBody>
      </p:sp>
      <p:sp>
        <p:nvSpPr>
          <p:cNvPr id="4" name="Espace réservé du pied de page 3"/>
          <p:cNvSpPr>
            <a:spLocks noGrp="1"/>
          </p:cNvSpPr>
          <p:nvPr>
            <p:ph type="ftr" sz="quarter" idx="11"/>
          </p:nvPr>
        </p:nvSpPr>
        <p:spPr/>
        <p:txBody>
          <a:bodyPr/>
          <a:lstStyle/>
          <a:p>
            <a:r>
              <a:rPr lang="fr-FR" smtClean="0"/>
              <a:t>Crée par CACPO le XX/XX/2013</a:t>
            </a:r>
            <a:endParaRPr lang="fr-FR"/>
          </a:p>
        </p:txBody>
      </p:sp>
      <p:sp>
        <p:nvSpPr>
          <p:cNvPr id="5" name="Espace réservé du numéro de diapositive 4"/>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3BABDA-8A03-4DEB-820E-0D0433FFB45F}" type="datetime1">
              <a:rPr lang="fr-FR" smtClean="0"/>
              <a:pPr/>
              <a:t>31/10/13</a:t>
            </a:fld>
            <a:endParaRPr lang="fr-FR"/>
          </a:p>
        </p:txBody>
      </p:sp>
      <p:sp>
        <p:nvSpPr>
          <p:cNvPr id="3" name="Espace réservé du pied de page 2"/>
          <p:cNvSpPr>
            <a:spLocks noGrp="1"/>
          </p:cNvSpPr>
          <p:nvPr>
            <p:ph type="ftr" sz="quarter" idx="11"/>
          </p:nvPr>
        </p:nvSpPr>
        <p:spPr/>
        <p:txBody>
          <a:bodyPr/>
          <a:lstStyle/>
          <a:p>
            <a:r>
              <a:rPr lang="fr-FR" smtClean="0"/>
              <a:t>Crée par CACPO le XX/XX/2013</a:t>
            </a:r>
            <a:endParaRPr lang="fr-FR"/>
          </a:p>
        </p:txBody>
      </p:sp>
      <p:sp>
        <p:nvSpPr>
          <p:cNvPr id="4" name="Espace réservé du numéro de diapositive 3"/>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C9CCAF-E20C-44ED-ABFA-6907E2FCB482}" type="datetime1">
              <a:rPr lang="fr-FR" smtClean="0"/>
              <a:pPr/>
              <a:t>31/10/13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820644-AAB8-47F4-85EC-C954367CF278}" type="datetime1">
              <a:rPr lang="fr-FR" smtClean="0"/>
              <a:pPr/>
              <a:t>31/10/13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33B40-361B-438F-AACF-CCEC54A1E68F}" type="datetime1">
              <a:rPr lang="fr-FR" smtClean="0"/>
              <a:pPr/>
              <a:t>31/10/13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Crée par CACPO le XX/XX/2013</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65DE3-B933-49B1-87B3-37F61215514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THEORIQUES PLONGEE</a:t>
            </a:r>
            <a:endParaRPr lang="fr-FR" dirty="0"/>
          </a:p>
        </p:txBody>
      </p:sp>
      <p:sp>
        <p:nvSpPr>
          <p:cNvPr id="3" name="Sous-titre 2"/>
          <p:cNvSpPr>
            <a:spLocks noGrp="1"/>
          </p:cNvSpPr>
          <p:nvPr>
            <p:ph type="subTitle" idx="1"/>
          </p:nvPr>
        </p:nvSpPr>
        <p:spPr>
          <a:xfrm>
            <a:off x="1371600" y="3886200"/>
            <a:ext cx="6400800" cy="685808"/>
          </a:xfrm>
        </p:spPr>
        <p:txBody>
          <a:bodyPr/>
          <a:lstStyle/>
          <a:p>
            <a:r>
              <a:rPr lang="fr-FR" dirty="0" smtClean="0">
                <a:solidFill>
                  <a:schemeClr val="tx1"/>
                </a:solidFill>
              </a:rPr>
              <a:t>NIVEAU 1</a:t>
            </a:r>
            <a:endParaRPr lang="fr-FR"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2"/>
            </a:pPr>
            <a:r>
              <a:rPr lang="fr-FR" sz="2800" b="1" u="sng" dirty="0" smtClean="0"/>
              <a:t>ACCIDENTS DE PLONGEE</a:t>
            </a:r>
            <a:endParaRPr lang="fr-FR" sz="2800" b="1" u="sng" dirty="0"/>
          </a:p>
        </p:txBody>
      </p:sp>
      <p:sp>
        <p:nvSpPr>
          <p:cNvPr id="3" name="Sous-titre 2"/>
          <p:cNvSpPr>
            <a:spLocks noGrp="1"/>
          </p:cNvSpPr>
          <p:nvPr>
            <p:ph type="subTitle" idx="1"/>
          </p:nvPr>
        </p:nvSpPr>
        <p:spPr>
          <a:xfrm>
            <a:off x="285720" y="1500174"/>
            <a:ext cx="8643998" cy="4857784"/>
          </a:xfrm>
        </p:spPr>
        <p:txBody>
          <a:bodyPr>
            <a:normAutofit fontScale="92500" lnSpcReduction="20000"/>
          </a:bodyPr>
          <a:lstStyle/>
          <a:p>
            <a:pPr algn="just"/>
            <a:r>
              <a:rPr lang="fr-FR" sz="2000" dirty="0" smtClean="0">
                <a:solidFill>
                  <a:schemeClr val="tx1"/>
                </a:solidFill>
              </a:rPr>
              <a:t>	Le corps humain comportent de nombreuses cavités naturelles remplies d’air. En plongée, le masque s’y ajoute. En cas de non équilibre avec la pression ambiante, lors des variations de pression, elles peuvent subir des dommages. </a:t>
            </a:r>
          </a:p>
          <a:p>
            <a:pPr algn="just"/>
            <a:r>
              <a:rPr lang="fr-FR" sz="2000" dirty="0" smtClean="0">
                <a:solidFill>
                  <a:schemeClr val="tx1"/>
                </a:solidFill>
              </a:rPr>
              <a:t>	Les barotraumatismes sont directement liés à la loi de Mariotte.</a:t>
            </a:r>
          </a:p>
          <a:p>
            <a:pPr algn="just"/>
            <a:endParaRPr lang="fr-FR" sz="2000" dirty="0" smtClean="0">
              <a:solidFill>
                <a:schemeClr val="tx1"/>
              </a:solidFill>
            </a:endParaRPr>
          </a:p>
          <a:p>
            <a:pPr algn="just"/>
            <a:r>
              <a:rPr lang="fr-FR" sz="2000" dirty="0" smtClean="0">
                <a:solidFill>
                  <a:schemeClr val="tx1"/>
                </a:solidFill>
              </a:rPr>
              <a:t>	</a:t>
            </a:r>
            <a:r>
              <a:rPr lang="fr-FR" sz="2000" b="1" i="1" dirty="0" smtClean="0">
                <a:solidFill>
                  <a:schemeClr val="tx1"/>
                </a:solidFill>
              </a:rPr>
              <a:t>Mécanisme général:</a:t>
            </a:r>
            <a:endParaRPr lang="fr-FR" sz="2000" dirty="0" smtClean="0">
              <a:solidFill>
                <a:schemeClr val="tx1"/>
              </a:solidFill>
            </a:endParaRPr>
          </a:p>
          <a:p>
            <a:pPr lvl="2" algn="just">
              <a:buFont typeface="Arial" pitchFamily="34" charset="0"/>
              <a:buChar char="•"/>
            </a:pPr>
            <a:r>
              <a:rPr lang="fr-FR" sz="2000" dirty="0" smtClean="0">
                <a:solidFill>
                  <a:schemeClr val="tx1"/>
                </a:solidFill>
              </a:rPr>
              <a:t>Quand on descend, la pression augmente et le volume de l’air dans la cavité diminue (en attirant les parois souples)</a:t>
            </a:r>
          </a:p>
          <a:p>
            <a:pPr lvl="2" algn="just">
              <a:buFont typeface="Arial" pitchFamily="34" charset="0"/>
              <a:buChar char="•"/>
            </a:pPr>
            <a:r>
              <a:rPr lang="fr-FR" sz="2000" dirty="0" smtClean="0">
                <a:solidFill>
                  <a:schemeClr val="tx1"/>
                </a:solidFill>
              </a:rPr>
              <a:t>Quand on remonte, la pression diminue et le volume de l’air dans la cavité augmente (forçant sur les tissus).</a:t>
            </a:r>
          </a:p>
          <a:p>
            <a:pPr algn="just"/>
            <a:endParaRPr lang="fr-FR" sz="2200" dirty="0" smtClean="0">
              <a:solidFill>
                <a:schemeClr val="tx1"/>
              </a:solidFill>
            </a:endParaRPr>
          </a:p>
          <a:p>
            <a:pPr lvl="3" algn="l"/>
            <a:endParaRPr lang="fr-FR" sz="2200" dirty="0" smtClean="0">
              <a:solidFill>
                <a:schemeClr val="tx1"/>
              </a:solidFill>
            </a:endParaRPr>
          </a:p>
          <a:p>
            <a:pPr algn="just"/>
            <a:r>
              <a:rPr lang="fr-FR" sz="2200" dirty="0" smtClean="0">
                <a:solidFill>
                  <a:schemeClr val="tx1"/>
                </a:solidFill>
              </a:rPr>
              <a:t>	</a:t>
            </a:r>
            <a:r>
              <a:rPr lang="fr-FR" sz="2200" b="1" i="1" dirty="0" smtClean="0">
                <a:solidFill>
                  <a:schemeClr val="tx1"/>
                </a:solidFill>
              </a:rPr>
              <a:t>Causes et symptômes:</a:t>
            </a:r>
            <a:endParaRPr lang="fr-FR" sz="2200" b="1" dirty="0" smtClean="0">
              <a:solidFill>
                <a:schemeClr val="tx1"/>
              </a:solidFill>
            </a:endParaRPr>
          </a:p>
          <a:p>
            <a:pPr lvl="2" algn="l">
              <a:buFont typeface="Arial" pitchFamily="34" charset="0"/>
              <a:buChar char="•"/>
            </a:pPr>
            <a:r>
              <a:rPr lang="fr-FR" sz="2200" u="sng" dirty="0" smtClean="0">
                <a:solidFill>
                  <a:schemeClr val="tx1"/>
                </a:solidFill>
              </a:rPr>
              <a:t>Barotraumatisme des dents</a:t>
            </a:r>
          </a:p>
          <a:p>
            <a:pPr algn="l"/>
            <a:r>
              <a:rPr lang="fr-FR" sz="2000" i="1" dirty="0" smtClean="0">
                <a:solidFill>
                  <a:schemeClr val="tx1"/>
                </a:solidFill>
              </a:rPr>
              <a:t>Cause:</a:t>
            </a:r>
            <a:endParaRPr lang="fr-FR" sz="2000" i="1" dirty="0">
              <a:solidFill>
                <a:schemeClr val="tx1"/>
              </a:solidFill>
            </a:endParaRPr>
          </a:p>
          <a:p>
            <a:pPr algn="l"/>
            <a:r>
              <a:rPr lang="fr-FR" sz="2000" b="1" dirty="0" smtClean="0">
                <a:solidFill>
                  <a:schemeClr val="tx1"/>
                </a:solidFill>
              </a:rPr>
              <a:t>	</a:t>
            </a:r>
            <a:r>
              <a:rPr lang="fr-FR" sz="2200" dirty="0" smtClean="0">
                <a:solidFill>
                  <a:schemeClr val="tx1"/>
                </a:solidFill>
              </a:rPr>
              <a:t>L’air peut s’infiltrer à l’intérieur d’un trou (carie, mauvais plombage), en remontant l’air se dilate, mais n’a pas le temps de s’échapper.</a:t>
            </a: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1142976" y="2786058"/>
            <a:ext cx="7715304" cy="1500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itre 1"/>
          <p:cNvSpPr txBox="1">
            <a:spLocks/>
          </p:cNvSpPr>
          <p:nvPr/>
        </p:nvSpPr>
        <p:spPr>
          <a:xfrm>
            <a:off x="1000100" y="1000109"/>
            <a:ext cx="3429024" cy="428627"/>
          </a:xfrm>
          <a:prstGeom prst="rect">
            <a:avLst/>
          </a:prstGeom>
        </p:spPr>
        <p:txBody>
          <a:bodyPr vert="horz" lIns="91440" tIns="45720" rIns="91440" bIns="45720" rtlCol="0" anchor="ctr">
            <a:noAutofit/>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Les barotraumatismes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algn="just"/>
            <a:r>
              <a:rPr lang="fr-FR" sz="2000" i="1" dirty="0" smtClean="0">
                <a:solidFill>
                  <a:schemeClr val="tx1"/>
                </a:solidFill>
              </a:rPr>
              <a:t>Que se passe-t-il?</a:t>
            </a:r>
          </a:p>
          <a:p>
            <a:pPr algn="just"/>
            <a:r>
              <a:rPr lang="fr-FR" sz="2000" dirty="0" smtClean="0">
                <a:solidFill>
                  <a:schemeClr val="tx1"/>
                </a:solidFill>
              </a:rPr>
              <a:t>	On ressent une gêne, plus rarement une forte douleur au niveau du nerf.</a:t>
            </a:r>
          </a:p>
          <a:p>
            <a:pPr lvl="2" algn="just">
              <a:buFont typeface="Arial" pitchFamily="34" charset="0"/>
              <a:buChar char="•"/>
            </a:pPr>
            <a:r>
              <a:rPr lang="fr-FR" sz="2000" u="sng" dirty="0" smtClean="0">
                <a:solidFill>
                  <a:schemeClr val="tx1"/>
                </a:solidFill>
              </a:rPr>
              <a:t>Placage du masque</a:t>
            </a:r>
          </a:p>
          <a:p>
            <a:pPr algn="l"/>
            <a:r>
              <a:rPr lang="fr-FR" sz="2000" i="1" dirty="0" smtClean="0">
                <a:solidFill>
                  <a:schemeClr val="tx1"/>
                </a:solidFill>
              </a:rPr>
              <a:t>Cause:</a:t>
            </a:r>
            <a:endParaRPr lang="fr-FR" sz="2000" i="1" dirty="0">
              <a:solidFill>
                <a:schemeClr val="tx1"/>
              </a:solidFill>
            </a:endParaRPr>
          </a:p>
          <a:p>
            <a:pPr algn="l"/>
            <a:r>
              <a:rPr lang="fr-FR" sz="2000" b="1" dirty="0" smtClean="0">
                <a:solidFill>
                  <a:schemeClr val="tx1"/>
                </a:solidFill>
              </a:rPr>
              <a:t>	</a:t>
            </a:r>
            <a:r>
              <a:rPr lang="fr-FR" sz="2000" dirty="0" smtClean="0">
                <a:solidFill>
                  <a:schemeClr val="tx1"/>
                </a:solidFill>
              </a:rPr>
              <a:t>La pression augmentant à la descente, le volume d’air dans le masque  diminue. La jupe du masque se déforme et le masque se rapproche du visage. La pression dans les capillaires sanguins autour et dans les yeux n’est plus compensée.</a:t>
            </a:r>
          </a:p>
          <a:p>
            <a:pPr algn="l"/>
            <a:r>
              <a:rPr lang="fr-FR" sz="2000" i="1" dirty="0" smtClean="0">
                <a:solidFill>
                  <a:schemeClr val="tx1"/>
                </a:solidFill>
              </a:rPr>
              <a:t>Que se passe-t-il?</a:t>
            </a:r>
          </a:p>
          <a:p>
            <a:pPr algn="l"/>
            <a:r>
              <a:rPr lang="fr-FR" sz="2000" i="1" dirty="0" smtClean="0">
                <a:solidFill>
                  <a:schemeClr val="tx1"/>
                </a:solidFill>
              </a:rPr>
              <a:t>	</a:t>
            </a:r>
            <a:r>
              <a:rPr lang="fr-FR" sz="2000" dirty="0" smtClean="0">
                <a:solidFill>
                  <a:schemeClr val="tx1"/>
                </a:solidFill>
              </a:rPr>
              <a:t>On ressent une gène, puis une douleur, une sensation d’aspiration ; peuvent  venir des saignements de nez, œil devient rouge, puis « au beurre noir ».</a:t>
            </a:r>
          </a:p>
          <a:p>
            <a:pPr lvl="2" algn="l">
              <a:buFont typeface="Arial" pitchFamily="34" charset="0"/>
              <a:buChar char="•"/>
            </a:pPr>
            <a:r>
              <a:rPr lang="fr-FR" sz="2000" u="sng" dirty="0" smtClean="0">
                <a:solidFill>
                  <a:schemeClr val="tx1"/>
                </a:solidFill>
              </a:rPr>
              <a:t>Barotraumatisme des sinus</a:t>
            </a:r>
          </a:p>
          <a:p>
            <a:pPr algn="l"/>
            <a:r>
              <a:rPr lang="fr-FR" sz="2000" i="1" dirty="0" smtClean="0">
                <a:solidFill>
                  <a:schemeClr val="tx1"/>
                </a:solidFill>
              </a:rPr>
              <a:t>Cause:</a:t>
            </a:r>
          </a:p>
          <a:p>
            <a:pPr algn="l"/>
            <a:r>
              <a:rPr lang="fr-FR" sz="2000" dirty="0" smtClean="0">
                <a:solidFill>
                  <a:schemeClr val="tx1"/>
                </a:solidFill>
              </a:rPr>
              <a:t>	Les sinus sont des cavités creusées dans les os de la face et du crâne, qui communiquent avec les fosses nasales par des canaux très étroits, assurant l’équilibre de pression. Lorsque ces canaux sont bouchés, lorsque l’on enrhumé ou dans le cas d’une déviation nasale, l’équilibre ne se fait plus.	</a:t>
            </a:r>
            <a:endParaRPr lang="fr-FR" sz="20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algn="just"/>
            <a:r>
              <a:rPr lang="fr-FR" sz="2000" dirty="0" smtClean="0">
                <a:solidFill>
                  <a:schemeClr val="tx1"/>
                </a:solidFill>
              </a:rPr>
              <a:t>	Si cela arrive, à la descente, la pression augmentant, le volume d’air dans les sinus diminue et les muqueuses sont attirées vers l’intérieur. Au contraire, à la remontée, la pression diminue, le volume d’air dans les sinus augmente et les muqueuses sont écrasées.</a:t>
            </a:r>
          </a:p>
          <a:p>
            <a:pPr algn="l"/>
            <a:r>
              <a:rPr lang="fr-FR" sz="2000" i="1" dirty="0" smtClean="0">
                <a:solidFill>
                  <a:schemeClr val="tx1"/>
                </a:solidFill>
              </a:rPr>
              <a:t>Que se passe-t-il?</a:t>
            </a:r>
          </a:p>
          <a:p>
            <a:pPr algn="l"/>
            <a:r>
              <a:rPr lang="fr-FR" sz="2000" i="1" dirty="0" smtClean="0">
                <a:solidFill>
                  <a:schemeClr val="tx1"/>
                </a:solidFill>
              </a:rPr>
              <a:t>	</a:t>
            </a:r>
            <a:r>
              <a:rPr lang="fr-FR" sz="2000" dirty="0" smtClean="0">
                <a:solidFill>
                  <a:schemeClr val="tx1"/>
                </a:solidFill>
              </a:rPr>
              <a:t>On ressent une gène, puis une douleur au front ou aux maxillaires, selon les sinus touchés ; viennent finalement des hémorragies.</a:t>
            </a:r>
          </a:p>
          <a:p>
            <a:pPr lvl="2" algn="l">
              <a:buFont typeface="Arial" pitchFamily="34" charset="0"/>
              <a:buChar char="•"/>
            </a:pPr>
            <a:r>
              <a:rPr lang="fr-FR" sz="2000" u="sng" dirty="0" smtClean="0">
                <a:solidFill>
                  <a:schemeClr val="tx1"/>
                </a:solidFill>
              </a:rPr>
              <a:t>Barotraumatisme des oreilles</a:t>
            </a:r>
          </a:p>
          <a:p>
            <a:pPr algn="l"/>
            <a:r>
              <a:rPr lang="fr-FR" sz="2000" i="1" dirty="0" smtClean="0">
                <a:solidFill>
                  <a:schemeClr val="tx1"/>
                </a:solidFill>
              </a:rPr>
              <a:t>Cause:</a:t>
            </a:r>
          </a:p>
          <a:p>
            <a:pPr algn="l"/>
            <a:r>
              <a:rPr lang="fr-FR" sz="2000" dirty="0" smtClean="0">
                <a:solidFill>
                  <a:schemeClr val="tx1"/>
                </a:solidFill>
              </a:rPr>
              <a:t>	L’oreille est isolée de l’extérieur par une membrane souple, le tympan. Derrière le tympan, l’oreille moyenne est reliée aux fosses nasales par un minuscule conduit, la trompe d’Eustache, assurant l’équilibre de la pression. Lorsque celle-ci est obstruée (rhume) l’équilibre ne se fait plus.</a:t>
            </a:r>
          </a:p>
          <a:p>
            <a:pPr algn="l"/>
            <a:r>
              <a:rPr lang="fr-FR" sz="2000" dirty="0" smtClean="0">
                <a:solidFill>
                  <a:schemeClr val="tx1"/>
                </a:solidFill>
              </a:rPr>
              <a:t>	Dans ce cas, à la descente, la pression augmente côté extérieur du tympan mais pas intérieur. Le tympan se déforme alors vers l’intérieur, éventuellement jusqu’à la rupture.</a:t>
            </a:r>
          </a:p>
          <a:p>
            <a:pPr algn="l"/>
            <a:r>
              <a:rPr lang="fr-FR" sz="2000" dirty="0" smtClean="0">
                <a:solidFill>
                  <a:schemeClr val="tx1"/>
                </a:solidFill>
              </a:rPr>
              <a:t> 	</a:t>
            </a:r>
            <a:endParaRPr lang="fr-FR" sz="2000"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algn="just"/>
            <a:r>
              <a:rPr lang="fr-FR" sz="2000" i="1" dirty="0" smtClean="0">
                <a:solidFill>
                  <a:schemeClr val="tx1"/>
                </a:solidFill>
              </a:rPr>
              <a:t>Que se passe-t-il?</a:t>
            </a:r>
          </a:p>
          <a:p>
            <a:pPr algn="just"/>
            <a:r>
              <a:rPr lang="fr-FR" sz="2000" dirty="0" smtClean="0">
                <a:solidFill>
                  <a:schemeClr val="tx1"/>
                </a:solidFill>
              </a:rPr>
              <a:t>	Dès 3m, une douleur apparaît, puis vers 5m une douleur violente et plus bas, dans le cas d’une rupture, une hémorragie peut s’ajouter à la douleur.</a:t>
            </a:r>
          </a:p>
          <a:p>
            <a:pPr lvl="2" algn="l"/>
            <a:endParaRPr lang="fr-FR" sz="2000" u="sng" dirty="0" smtClean="0">
              <a:solidFill>
                <a:schemeClr val="tx1"/>
              </a:solidFill>
            </a:endParaRPr>
          </a:p>
          <a:p>
            <a:pPr lvl="2" algn="l">
              <a:buFont typeface="Arial" pitchFamily="34" charset="0"/>
              <a:buChar char="•"/>
            </a:pPr>
            <a:endParaRPr lang="fr-FR" sz="2000" u="sng" dirty="0" smtClean="0">
              <a:solidFill>
                <a:schemeClr val="tx1"/>
              </a:solidFill>
            </a:endParaRPr>
          </a:p>
          <a:p>
            <a:pPr lvl="2" algn="l">
              <a:buFont typeface="Arial" pitchFamily="34" charset="0"/>
              <a:buChar char="•"/>
            </a:pPr>
            <a:endParaRPr lang="fr-FR" sz="2000" u="sng" dirty="0" smtClean="0">
              <a:solidFill>
                <a:schemeClr val="tx1"/>
              </a:solidFill>
            </a:endParaRPr>
          </a:p>
          <a:p>
            <a:pPr lvl="2" algn="l">
              <a:buFont typeface="Arial" pitchFamily="34" charset="0"/>
              <a:buChar char="•"/>
            </a:pPr>
            <a:endParaRPr lang="fr-FR" sz="2000" u="sng" dirty="0" smtClean="0">
              <a:solidFill>
                <a:schemeClr val="tx1"/>
              </a:solidFill>
            </a:endParaRPr>
          </a:p>
          <a:p>
            <a:pPr lvl="2" algn="l"/>
            <a:endParaRPr lang="fr-FR" sz="2000" u="sng" dirty="0" smtClean="0">
              <a:solidFill>
                <a:schemeClr val="tx1"/>
              </a:solidFill>
            </a:endParaRPr>
          </a:p>
          <a:p>
            <a:pPr lvl="2" algn="l"/>
            <a:endParaRPr lang="fr-FR" sz="2000" u="sng"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pic>
        <p:nvPicPr>
          <p:cNvPr id="1026" name="Picture 2" descr="C:\Documents and Settings\randru\Bureau\images.jpg"/>
          <p:cNvPicPr>
            <a:picLocks noChangeAspect="1" noChangeArrowheads="1"/>
          </p:cNvPicPr>
          <p:nvPr/>
        </p:nvPicPr>
        <p:blipFill>
          <a:blip r:embed="rId3" cstate="print"/>
          <a:srcRect/>
          <a:stretch>
            <a:fillRect/>
          </a:stretch>
        </p:blipFill>
        <p:spPr bwMode="auto">
          <a:xfrm>
            <a:off x="1428728" y="1714488"/>
            <a:ext cx="5915453" cy="400864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lvl="2" algn="just">
              <a:buFont typeface="Arial" pitchFamily="34" charset="0"/>
              <a:buChar char="•"/>
            </a:pPr>
            <a:r>
              <a:rPr lang="fr-FR" sz="2000" u="sng" dirty="0" smtClean="0">
                <a:solidFill>
                  <a:schemeClr val="tx1"/>
                </a:solidFill>
              </a:rPr>
              <a:t>Surpression pulmonaire</a:t>
            </a:r>
          </a:p>
          <a:p>
            <a:pPr lvl="2" algn="just"/>
            <a:r>
              <a:rPr lang="fr-FR" sz="2000" dirty="0" smtClean="0">
                <a:solidFill>
                  <a:schemeClr val="tx1"/>
                </a:solidFill>
              </a:rPr>
              <a:t>La surpression pulmonaire est l’accident le plus grave et le plus dangereux en plongée. Il est susceptible d’arriver le plus fréquemment entre 0 et 10m, zone dans laquelle évoluent les débutants.</a:t>
            </a:r>
          </a:p>
          <a:p>
            <a:pPr lvl="2" algn="just"/>
            <a:endParaRPr lang="fr-FR" sz="2000" dirty="0" smtClean="0">
              <a:solidFill>
                <a:schemeClr val="tx1"/>
              </a:solidFill>
            </a:endParaRPr>
          </a:p>
          <a:p>
            <a:pPr algn="l"/>
            <a:r>
              <a:rPr lang="fr-FR" sz="2000" i="1" dirty="0" smtClean="0">
                <a:solidFill>
                  <a:schemeClr val="tx1"/>
                </a:solidFill>
              </a:rPr>
              <a:t>Cause:</a:t>
            </a:r>
          </a:p>
          <a:p>
            <a:pPr algn="l"/>
            <a:endParaRPr lang="fr-FR" sz="2000" i="1" dirty="0">
              <a:solidFill>
                <a:schemeClr val="tx1"/>
              </a:solidFill>
            </a:endParaRPr>
          </a:p>
          <a:p>
            <a:pPr algn="l"/>
            <a:r>
              <a:rPr lang="fr-FR" sz="2000" b="1" dirty="0" smtClean="0">
                <a:solidFill>
                  <a:schemeClr val="tx1"/>
                </a:solidFill>
              </a:rPr>
              <a:t>	</a:t>
            </a:r>
            <a:r>
              <a:rPr lang="fr-FR" sz="2000" dirty="0" smtClean="0">
                <a:solidFill>
                  <a:schemeClr val="tx1"/>
                </a:solidFill>
              </a:rPr>
              <a:t>Le plongeur respire de l’air à la pression ambiante, délivré par le détendeur. Il y a alors équipression entre l’extérieure et l’intérieure des poumons.</a:t>
            </a:r>
          </a:p>
          <a:p>
            <a:pPr algn="l"/>
            <a:endParaRPr lang="fr-FR" sz="2000" dirty="0" smtClean="0">
              <a:solidFill>
                <a:schemeClr val="tx1"/>
              </a:solidFill>
            </a:endParaRPr>
          </a:p>
          <a:p>
            <a:pPr algn="l"/>
            <a:endParaRPr lang="fr-FR" sz="2000" dirty="0" smtClean="0">
              <a:solidFill>
                <a:schemeClr val="tx1"/>
              </a:solidFill>
            </a:endParaRPr>
          </a:p>
          <a:p>
            <a:pPr algn="l"/>
            <a:r>
              <a:rPr lang="fr-FR" sz="2000" dirty="0" smtClean="0">
                <a:solidFill>
                  <a:schemeClr val="tx1"/>
                </a:solidFill>
              </a:rPr>
              <a:t>	</a:t>
            </a:r>
            <a:r>
              <a:rPr lang="fr-FR" sz="2000" b="1" dirty="0" smtClean="0">
                <a:solidFill>
                  <a:schemeClr val="tx1"/>
                </a:solidFill>
              </a:rPr>
              <a:t>Lors de la remontée, si l’expiration est bloquée</a:t>
            </a:r>
            <a:r>
              <a:rPr lang="fr-FR" sz="2000" dirty="0" smtClean="0">
                <a:solidFill>
                  <a:schemeClr val="tx1"/>
                </a:solidFill>
              </a:rPr>
              <a:t>, la pression intérieure devient supérieure à la pression extérieure : le volume d’air dans les poumons augmente pour obtenir l’équipression. Or les poumons ne sont pas extensibles à l’infini … et là c’est la caca, c’est la tata, c’est la catastrophe !!!!</a:t>
            </a:r>
          </a:p>
          <a:p>
            <a:pPr algn="l"/>
            <a:r>
              <a:rPr lang="fr-FR" sz="2000" dirty="0" smtClean="0">
                <a:solidFill>
                  <a:schemeClr val="tx1"/>
                </a:solidFill>
              </a:rPr>
              <a:t>	</a:t>
            </a:r>
            <a:endParaRPr lang="fr-FR" dirty="0" smtClean="0">
              <a:solidFill>
                <a:schemeClr val="tx1"/>
              </a:solidFill>
            </a:endParaRPr>
          </a:p>
          <a:p>
            <a:pPr algn="l"/>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1214414" y="714356"/>
            <a:ext cx="7715304" cy="10001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algn="just"/>
            <a:endParaRPr lang="fr-FR" sz="2000" i="1" dirty="0" smtClean="0">
              <a:solidFill>
                <a:schemeClr val="tx1"/>
              </a:solidFill>
            </a:endParaRPr>
          </a:p>
          <a:p>
            <a:pPr algn="l"/>
            <a:r>
              <a:rPr lang="fr-FR" sz="2000" dirty="0" smtClean="0">
                <a:solidFill>
                  <a:schemeClr val="tx1"/>
                </a:solidFill>
              </a:rPr>
              <a:t>Les  causes de blocage de l’expiration peuvent être:</a:t>
            </a:r>
          </a:p>
          <a:p>
            <a:pPr lvl="3" algn="l">
              <a:buFont typeface="Wingdings" pitchFamily="2" charset="2"/>
              <a:buChar char="Ø"/>
            </a:pPr>
            <a:r>
              <a:rPr lang="fr-FR" dirty="0" smtClean="0">
                <a:solidFill>
                  <a:schemeClr val="tx1"/>
                </a:solidFill>
              </a:rPr>
              <a:t>Blocage volontaire</a:t>
            </a:r>
          </a:p>
          <a:p>
            <a:pPr lvl="3" algn="l">
              <a:buFont typeface="Wingdings" pitchFamily="2" charset="2"/>
              <a:buChar char="Ø"/>
            </a:pPr>
            <a:r>
              <a:rPr lang="fr-FR" dirty="0" smtClean="0">
                <a:solidFill>
                  <a:schemeClr val="tx1"/>
                </a:solidFill>
              </a:rPr>
              <a:t>Blocage involontaire de la glotte</a:t>
            </a:r>
          </a:p>
          <a:p>
            <a:pPr lvl="3" algn="l">
              <a:buFont typeface="Wingdings" pitchFamily="2" charset="2"/>
              <a:buChar char="Ø"/>
            </a:pPr>
            <a:r>
              <a:rPr lang="fr-FR" dirty="0" smtClean="0">
                <a:solidFill>
                  <a:schemeClr val="tx1"/>
                </a:solidFill>
              </a:rPr>
              <a:t>Spasme consécutif à une irruption d’eau dans le nez ou la gorge</a:t>
            </a:r>
          </a:p>
          <a:p>
            <a:pPr lvl="3" algn="l">
              <a:buFont typeface="Wingdings" pitchFamily="2" charset="2"/>
              <a:buChar char="Ø"/>
            </a:pPr>
            <a:r>
              <a:rPr lang="fr-FR" dirty="0" smtClean="0">
                <a:solidFill>
                  <a:schemeClr val="tx1"/>
                </a:solidFill>
              </a:rPr>
              <a:t>Obstruction des bronches (asthme, bronchite …)</a:t>
            </a:r>
          </a:p>
          <a:p>
            <a:pPr lvl="3" algn="l">
              <a:buFont typeface="Wingdings" pitchFamily="2" charset="2"/>
              <a:buChar char="Ø"/>
            </a:pPr>
            <a:r>
              <a:rPr lang="fr-FR" dirty="0" smtClean="0">
                <a:solidFill>
                  <a:schemeClr val="tx1"/>
                </a:solidFill>
              </a:rPr>
              <a:t>Détendeur mal réglé.</a:t>
            </a:r>
          </a:p>
          <a:p>
            <a:pPr algn="just"/>
            <a:endParaRPr lang="fr-FR" sz="2000" i="1" dirty="0" smtClean="0">
              <a:solidFill>
                <a:schemeClr val="tx1"/>
              </a:solidFill>
            </a:endParaRPr>
          </a:p>
          <a:p>
            <a:pPr algn="just"/>
            <a:endParaRPr lang="fr-FR" sz="2000" i="1" dirty="0" smtClean="0">
              <a:solidFill>
                <a:schemeClr val="tx1"/>
              </a:solidFill>
            </a:endParaRPr>
          </a:p>
          <a:p>
            <a:pPr algn="just"/>
            <a:r>
              <a:rPr lang="fr-FR" sz="2000" i="1" dirty="0" smtClean="0">
                <a:solidFill>
                  <a:schemeClr val="tx1"/>
                </a:solidFill>
              </a:rPr>
              <a:t>Que se passe-t-il?</a:t>
            </a:r>
          </a:p>
          <a:p>
            <a:pPr algn="l"/>
            <a:r>
              <a:rPr lang="fr-FR" sz="2000" i="1" dirty="0" smtClean="0">
                <a:solidFill>
                  <a:schemeClr val="tx1"/>
                </a:solidFill>
              </a:rPr>
              <a:t>	</a:t>
            </a:r>
            <a:r>
              <a:rPr lang="fr-FR" sz="2000" dirty="0" smtClean="0">
                <a:solidFill>
                  <a:schemeClr val="tx1"/>
                </a:solidFill>
              </a:rPr>
              <a:t>Selon l’avancée des atteintes, on ressent d’abord une douleur aux poumons, une difficulté à inspirer, viennent la toux et des crachats sanguins, des emphysèmes sous-cutané (bulle d’air autour du cou), puis des troubles des sens, céphalées, convulsions, le tout pouvant aller jusqu’à l’arrêt respiratoire, puis cardiaque.</a:t>
            </a:r>
          </a:p>
          <a:p>
            <a:pPr algn="l"/>
            <a:endParaRPr lang="fr-FR" sz="2000" b="1"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lnSpcReduction="10000"/>
          </a:bodyPr>
          <a:lstStyle/>
          <a:p>
            <a:pPr algn="l"/>
            <a:r>
              <a:rPr lang="fr-FR" sz="2000" b="1" dirty="0" smtClean="0">
                <a:solidFill>
                  <a:schemeClr val="tx1"/>
                </a:solidFill>
              </a:rPr>
              <a:t>Prévention (</a:t>
            </a:r>
            <a:r>
              <a:rPr lang="fr-FR" sz="2000" b="1" i="1" dirty="0" smtClean="0">
                <a:solidFill>
                  <a:schemeClr val="tx1"/>
                </a:solidFill>
              </a:rPr>
              <a:t>à connaître parfaitement</a:t>
            </a:r>
            <a:r>
              <a:rPr lang="fr-FR" sz="2000" b="1" dirty="0" smtClean="0">
                <a:solidFill>
                  <a:schemeClr val="tx1"/>
                </a:solidFill>
              </a:rPr>
              <a:t>)</a:t>
            </a: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endParaRPr lang="fr-FR" sz="2000" b="1" dirty="0" smtClean="0">
              <a:solidFill>
                <a:schemeClr val="tx1"/>
              </a:solidFill>
            </a:endParaRPr>
          </a:p>
          <a:p>
            <a:pPr algn="l"/>
            <a:r>
              <a:rPr lang="fr-FR" sz="2000" b="1" dirty="0" smtClean="0">
                <a:solidFill>
                  <a:schemeClr val="tx1"/>
                </a:solidFill>
              </a:rPr>
              <a:t>	</a:t>
            </a:r>
            <a:r>
              <a:rPr lang="fr-FR" sz="2000" dirty="0" smtClean="0">
                <a:solidFill>
                  <a:schemeClr val="tx1"/>
                </a:solidFill>
              </a:rPr>
              <a:t>*</a:t>
            </a:r>
            <a:r>
              <a:rPr lang="fr-FR" sz="2000" b="1" dirty="0" smtClean="0">
                <a:solidFill>
                  <a:schemeClr val="tx1"/>
                </a:solidFill>
              </a:rPr>
              <a:t> </a:t>
            </a:r>
            <a:r>
              <a:rPr lang="fr-FR" sz="2000" dirty="0" smtClean="0">
                <a:solidFill>
                  <a:schemeClr val="tx1"/>
                </a:solidFill>
              </a:rPr>
              <a:t>à la remontée          ** à la descente</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graphicFrame>
        <p:nvGraphicFramePr>
          <p:cNvPr id="5" name="Tableau 4"/>
          <p:cNvGraphicFramePr>
            <a:graphicFrameLocks noGrp="1"/>
          </p:cNvGraphicFramePr>
          <p:nvPr/>
        </p:nvGraphicFramePr>
        <p:xfrm>
          <a:off x="214282" y="714356"/>
          <a:ext cx="8572560" cy="4995868"/>
        </p:xfrm>
        <a:graphic>
          <a:graphicData uri="http://schemas.openxmlformats.org/drawingml/2006/table">
            <a:tbl>
              <a:tblPr firstRow="1" bandRow="1">
                <a:tableStyleId>{5C22544A-7EE6-4342-B048-85BDC9FD1C3A}</a:tableStyleId>
              </a:tblPr>
              <a:tblGrid>
                <a:gridCol w="2857520"/>
                <a:gridCol w="805300"/>
                <a:gridCol w="4909740"/>
              </a:tblGrid>
              <a:tr h="881069">
                <a:tc>
                  <a:txBody>
                    <a:bodyPr/>
                    <a:lstStyle/>
                    <a:p>
                      <a:pPr algn="ctr"/>
                      <a:r>
                        <a:rPr lang="fr-FR" dirty="0" smtClean="0">
                          <a:solidFill>
                            <a:schemeClr val="tx1"/>
                          </a:solidFill>
                        </a:rPr>
                        <a:t>BAROTRAUMATISME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solidFill>
                            <a:schemeClr val="tx1"/>
                          </a:solidFill>
                        </a:rPr>
                        <a:t>PREVENTION</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81069">
                <a:tc>
                  <a:txBody>
                    <a:bodyPr/>
                    <a:lstStyle/>
                    <a:p>
                      <a:r>
                        <a:rPr lang="fr-FR" dirty="0" smtClean="0">
                          <a:solidFill>
                            <a:schemeClr val="tx1"/>
                          </a:solidFill>
                        </a:rPr>
                        <a:t>Dents</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Font typeface="Wingdings" pitchFamily="2" charset="2"/>
                        <a:buChar char="ü"/>
                      </a:pPr>
                      <a:r>
                        <a:rPr lang="fr-FR" sz="1800" dirty="0" smtClean="0">
                          <a:solidFill>
                            <a:schemeClr val="tx1"/>
                          </a:solidFill>
                        </a:rPr>
                        <a:t>Une bonne hygiène dentaire</a:t>
                      </a:r>
                    </a:p>
                    <a:p>
                      <a:pPr>
                        <a:buFont typeface="Wingdings" pitchFamily="2" charset="2"/>
                        <a:buChar char="ü"/>
                      </a:pPr>
                      <a:r>
                        <a:rPr lang="fr-FR" sz="1800" dirty="0" smtClean="0">
                          <a:solidFill>
                            <a:schemeClr val="tx1"/>
                          </a:solidFill>
                        </a:rPr>
                        <a:t>Préciser au dentiste que l’on est plongeur</a:t>
                      </a:r>
                    </a:p>
                    <a:p>
                      <a:pPr>
                        <a:buFont typeface="Wingdings" pitchFamily="2" charset="2"/>
                        <a:buChar char="ü"/>
                      </a:pPr>
                      <a:r>
                        <a:rPr lang="fr-FR" sz="1800" dirty="0" smtClean="0">
                          <a:solidFill>
                            <a:schemeClr val="tx1"/>
                          </a:solidFill>
                        </a:rPr>
                        <a:t>Si</a:t>
                      </a:r>
                      <a:r>
                        <a:rPr lang="fr-FR" sz="1800" baseline="0" dirty="0" smtClean="0">
                          <a:solidFill>
                            <a:schemeClr val="tx1"/>
                          </a:solidFill>
                        </a:rPr>
                        <a:t> l’on ressent une douleur, la signaler au moniteur, qui vous fera redescendre un peu, puis remonter très lentement.</a:t>
                      </a:r>
                      <a:endParaRPr lang="fr-FR"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46773">
                <a:tc>
                  <a:txBody>
                    <a:bodyPr/>
                    <a:lstStyle/>
                    <a:p>
                      <a:r>
                        <a:rPr lang="fr-FR" dirty="0" smtClean="0">
                          <a:solidFill>
                            <a:schemeClr val="tx1"/>
                          </a:solidFill>
                        </a:rPr>
                        <a:t>Placage de masque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Font typeface="Wingdings" pitchFamily="2" charset="2"/>
                        <a:buChar char="ü"/>
                      </a:pPr>
                      <a:r>
                        <a:rPr lang="fr-FR" sz="1800" dirty="0" smtClean="0">
                          <a:solidFill>
                            <a:schemeClr val="tx1"/>
                          </a:solidFill>
                        </a:rPr>
                        <a:t>Ne pas trop serrer le masque</a:t>
                      </a:r>
                    </a:p>
                    <a:p>
                      <a:pPr>
                        <a:buFont typeface="Wingdings" pitchFamily="2" charset="2"/>
                        <a:buChar char="ü"/>
                      </a:pPr>
                      <a:r>
                        <a:rPr lang="fr-FR" sz="1800" dirty="0" smtClean="0">
                          <a:solidFill>
                            <a:schemeClr val="tx1"/>
                          </a:solidFill>
                        </a:rPr>
                        <a:t>Souffler régulièrement par le nez dans le masque durant la descente.</a:t>
                      </a:r>
                      <a:endParaRPr lang="fr-FR"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81069">
                <a:tc>
                  <a:txBody>
                    <a:bodyPr/>
                    <a:lstStyle/>
                    <a:p>
                      <a:r>
                        <a:rPr lang="fr-FR" dirty="0" smtClean="0">
                          <a:solidFill>
                            <a:schemeClr val="tx1"/>
                          </a:solidFill>
                        </a:rPr>
                        <a:t>Sinus</a:t>
                      </a:r>
                    </a:p>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Font typeface="Wingdings" pitchFamily="2" charset="2"/>
                        <a:buChar char="ü"/>
                      </a:pPr>
                      <a:r>
                        <a:rPr lang="fr-FR" sz="1800" dirty="0" smtClean="0">
                          <a:solidFill>
                            <a:schemeClr val="tx1"/>
                          </a:solidFill>
                        </a:rPr>
                        <a:t>Ne pas forcer à la descente</a:t>
                      </a:r>
                    </a:p>
                    <a:p>
                      <a:pPr>
                        <a:buFont typeface="Wingdings" pitchFamily="2" charset="2"/>
                        <a:buChar char="ü"/>
                      </a:pPr>
                      <a:r>
                        <a:rPr lang="fr-FR" sz="1800" dirty="0" smtClean="0">
                          <a:solidFill>
                            <a:schemeClr val="tx1"/>
                          </a:solidFill>
                        </a:rPr>
                        <a:t>Ne pas plonger enrhumé</a:t>
                      </a:r>
                    </a:p>
                    <a:p>
                      <a:pPr>
                        <a:buFont typeface="Wingdings" pitchFamily="2" charset="2"/>
                        <a:buChar char="ü"/>
                      </a:pPr>
                      <a:r>
                        <a:rPr lang="fr-FR" sz="1800" dirty="0" smtClean="0">
                          <a:solidFill>
                            <a:schemeClr val="tx1"/>
                          </a:solidFill>
                        </a:rPr>
                        <a:t>Si douleur à la descente, prévenir le moniteur qui pourra arrêter la</a:t>
                      </a:r>
                      <a:r>
                        <a:rPr lang="fr-FR" sz="1800" baseline="0" dirty="0" smtClean="0">
                          <a:solidFill>
                            <a:schemeClr val="tx1"/>
                          </a:solidFill>
                        </a:rPr>
                        <a:t> plongée</a:t>
                      </a:r>
                    </a:p>
                    <a:p>
                      <a:pPr>
                        <a:buFont typeface="Wingdings" pitchFamily="2" charset="2"/>
                        <a:buChar char="ü"/>
                      </a:pPr>
                      <a:r>
                        <a:rPr lang="fr-FR" sz="1800" dirty="0" smtClean="0">
                          <a:solidFill>
                            <a:schemeClr val="tx1"/>
                          </a:solidFill>
                        </a:rPr>
                        <a:t>Si douleur à la remontée, prévenir le moniteur  qui ralentira la remontée.</a:t>
                      </a:r>
                      <a:endParaRPr lang="fr-FR"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30"/>
          </a:xfrm>
        </p:spPr>
        <p:txBody>
          <a:bodyPr>
            <a:normAutofit/>
          </a:bodyPr>
          <a:lstStyle/>
          <a:p>
            <a:pPr algn="l"/>
            <a:r>
              <a:rPr lang="fr-FR" sz="2000" b="1" dirty="0" smtClean="0">
                <a:solidFill>
                  <a:schemeClr val="tx1"/>
                </a:solidFill>
              </a:rPr>
              <a:t>Prévention (</a:t>
            </a:r>
            <a:r>
              <a:rPr lang="fr-FR" sz="2000" b="1" i="1" dirty="0" smtClean="0">
                <a:solidFill>
                  <a:schemeClr val="tx1"/>
                </a:solidFill>
              </a:rPr>
              <a:t>à connaître parfaitement</a:t>
            </a:r>
            <a:r>
              <a:rPr lang="fr-FR" sz="2000" b="1" dirty="0" smtClean="0">
                <a:solidFill>
                  <a:schemeClr val="tx1"/>
                </a:solidFill>
              </a:rPr>
              <a:t>)</a:t>
            </a:r>
            <a:endParaRPr lang="fr-FR" sz="2000" dirty="0" smtClean="0">
              <a:solidFill>
                <a:schemeClr val="tx1"/>
              </a:solidFill>
            </a:endParaRPr>
          </a:p>
          <a:p>
            <a:pPr algn="l"/>
            <a:endParaRPr lang="fr-FR" sz="2000" b="1"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graphicFrame>
        <p:nvGraphicFramePr>
          <p:cNvPr id="5" name="Tableau 4"/>
          <p:cNvGraphicFramePr>
            <a:graphicFrameLocks noGrp="1"/>
          </p:cNvGraphicFramePr>
          <p:nvPr/>
        </p:nvGraphicFramePr>
        <p:xfrm>
          <a:off x="428596" y="1214422"/>
          <a:ext cx="8001055" cy="4249106"/>
        </p:xfrm>
        <a:graphic>
          <a:graphicData uri="http://schemas.openxmlformats.org/drawingml/2006/table">
            <a:tbl>
              <a:tblPr firstRow="1" bandRow="1">
                <a:tableStyleId>{5C22544A-7EE6-4342-B048-85BDC9FD1C3A}</a:tableStyleId>
              </a:tblPr>
              <a:tblGrid>
                <a:gridCol w="2667018"/>
                <a:gridCol w="751614"/>
                <a:gridCol w="4582423"/>
              </a:tblGrid>
              <a:tr h="500066">
                <a:tc>
                  <a:txBody>
                    <a:bodyPr/>
                    <a:lstStyle/>
                    <a:p>
                      <a:pPr algn="ctr"/>
                      <a:r>
                        <a:rPr lang="fr-FR" dirty="0" smtClean="0">
                          <a:solidFill>
                            <a:schemeClr val="tx1"/>
                          </a:solidFill>
                        </a:rPr>
                        <a:t>BAROTRAUMATISME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solidFill>
                            <a:schemeClr val="tx1"/>
                          </a:solidFill>
                        </a:rPr>
                        <a:t>PREVENTION</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715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Oreilles</a:t>
                      </a:r>
                    </a:p>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a:t>
                      </a:r>
                    </a:p>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chemeClr val="tx1"/>
                          </a:solidFill>
                        </a:rPr>
                        <a:t>Ne pas plonger enrhumé</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dirty="0" smtClean="0">
                          <a:solidFill>
                            <a:schemeClr val="tx1"/>
                          </a:solidFill>
                        </a:rPr>
                        <a:t>À la descente uniquement, </a:t>
                      </a:r>
                      <a:r>
                        <a:rPr lang="fr-FR" sz="1800" b="1" dirty="0" smtClean="0">
                          <a:solidFill>
                            <a:schemeClr val="tx1"/>
                          </a:solidFill>
                        </a:rPr>
                        <a:t>équilibrer les oreilles</a:t>
                      </a:r>
                      <a:r>
                        <a:rPr lang="fr-FR" sz="1800" b="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b="0" dirty="0" smtClean="0">
                          <a:solidFill>
                            <a:schemeClr val="tx1"/>
                          </a:solidFill>
                        </a:rPr>
                        <a:t>Si une douleur survient à la remontée,</a:t>
                      </a:r>
                      <a:r>
                        <a:rPr lang="fr-FR" sz="1800" b="0" baseline="0" dirty="0" smtClean="0">
                          <a:solidFill>
                            <a:schemeClr val="tx1"/>
                          </a:solidFill>
                        </a:rPr>
                        <a:t> prévenir le moniteur, </a:t>
                      </a:r>
                      <a:r>
                        <a:rPr lang="fr-FR" sz="1800" baseline="0" dirty="0" smtClean="0">
                          <a:solidFill>
                            <a:schemeClr val="tx1"/>
                          </a:solidFill>
                        </a:rPr>
                        <a:t>qui vous fera redescendre un peu, puis remonter très lentement.</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fr-FR" sz="1800" baseline="0" dirty="0" smtClean="0">
                          <a:solidFill>
                            <a:schemeClr val="tx1"/>
                          </a:solidFill>
                        </a:rPr>
                        <a:t>Après la plongée, se rincer les oreilles à l’eau douce pour éviter les développements bactériens et les bouchons. </a:t>
                      </a:r>
                      <a:endParaRPr lang="fr-FR"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71570">
                <a:tc>
                  <a:txBody>
                    <a:bodyPr/>
                    <a:lstStyle/>
                    <a:p>
                      <a:r>
                        <a:rPr lang="fr-FR" dirty="0" smtClean="0">
                          <a:solidFill>
                            <a:schemeClr val="tx1"/>
                          </a:solidFill>
                        </a:rPr>
                        <a:t>Surpression pulmonaire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dirty="0" smtClean="0">
                          <a:solidFill>
                            <a:schemeClr val="tx1"/>
                          </a:solidFill>
                        </a:rPr>
                        <a:t>↑</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Font typeface="Wingdings" pitchFamily="2" charset="2"/>
                        <a:buChar char="ü"/>
                      </a:pPr>
                      <a:r>
                        <a:rPr lang="fr-FR" sz="1800" b="1" dirty="0" smtClean="0">
                          <a:solidFill>
                            <a:schemeClr val="tx1"/>
                          </a:solidFill>
                        </a:rPr>
                        <a:t>Ne pas faire </a:t>
                      </a:r>
                      <a:r>
                        <a:rPr lang="fr-FR" sz="1800" b="1" dirty="0" err="1" smtClean="0">
                          <a:solidFill>
                            <a:schemeClr val="tx1"/>
                          </a:solidFill>
                        </a:rPr>
                        <a:t>Vasalva</a:t>
                      </a:r>
                      <a:r>
                        <a:rPr lang="fr-FR" sz="1800" b="1" dirty="0" smtClean="0">
                          <a:solidFill>
                            <a:schemeClr val="tx1"/>
                          </a:solidFill>
                        </a:rPr>
                        <a:t> à la remontée</a:t>
                      </a:r>
                    </a:p>
                    <a:p>
                      <a:pPr>
                        <a:buFont typeface="Wingdings" pitchFamily="2" charset="2"/>
                        <a:buChar char="ü"/>
                      </a:pPr>
                      <a:r>
                        <a:rPr lang="fr-FR" sz="1800" b="1" dirty="0" smtClean="0">
                          <a:solidFill>
                            <a:schemeClr val="tx1"/>
                          </a:solidFill>
                        </a:rPr>
                        <a:t>Expirer à la remontée</a:t>
                      </a:r>
                      <a:r>
                        <a:rPr lang="fr-FR" sz="1800" b="0" dirty="0" smtClean="0">
                          <a:solidFill>
                            <a:schemeClr val="tx1"/>
                          </a:solidFill>
                        </a:rPr>
                        <a:t>, de manière générale, toujours respirer le plus normalement</a:t>
                      </a:r>
                      <a:r>
                        <a:rPr lang="fr-FR" sz="1800" b="0" baseline="0" dirty="0" smtClean="0">
                          <a:solidFill>
                            <a:schemeClr val="tx1"/>
                          </a:solidFill>
                        </a:rPr>
                        <a:t>  possible au cours d’une plongée.</a:t>
                      </a:r>
                      <a:r>
                        <a:rPr lang="fr-FR" sz="1800" b="0" dirty="0" smtClean="0">
                          <a:solidFill>
                            <a:schemeClr val="tx1"/>
                          </a:solidFill>
                        </a:rPr>
                        <a:t> </a:t>
                      </a:r>
                      <a:endParaRPr lang="fr-FR"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1071546"/>
            <a:ext cx="8643998" cy="4857784"/>
          </a:xfrm>
        </p:spPr>
        <p:txBody>
          <a:bodyPr>
            <a:noAutofit/>
          </a:bodyPr>
          <a:lstStyle/>
          <a:p>
            <a:pPr algn="just"/>
            <a:r>
              <a:rPr lang="fr-FR" sz="2000" i="1" dirty="0" smtClean="0">
                <a:solidFill>
                  <a:schemeClr val="tx1"/>
                </a:solidFill>
              </a:rPr>
              <a:t>Cause:</a:t>
            </a:r>
          </a:p>
          <a:p>
            <a:pPr algn="just"/>
            <a:r>
              <a:rPr lang="fr-FR" sz="2000" dirty="0" smtClean="0">
                <a:solidFill>
                  <a:schemeClr val="tx1"/>
                </a:solidFill>
              </a:rPr>
              <a:t>	L’Homme garde une T° constante (37°C). Dans l’eau, on réchauffe l’eau qui circule dans la combinaison et l’air que l’on respire. La conséquence est une perte d’énergie. La fatigue et l’appréhension sont des facteurs favorisant.</a:t>
            </a:r>
          </a:p>
          <a:p>
            <a:pPr algn="just"/>
            <a:endParaRPr lang="fr-FR" sz="1200" dirty="0" smtClean="0">
              <a:solidFill>
                <a:schemeClr val="tx1"/>
              </a:solidFill>
            </a:endParaRPr>
          </a:p>
          <a:p>
            <a:pPr algn="just"/>
            <a:r>
              <a:rPr lang="fr-FR" sz="2000" i="1" dirty="0" smtClean="0">
                <a:solidFill>
                  <a:schemeClr val="tx1"/>
                </a:solidFill>
              </a:rPr>
              <a:t>Que se passe-t-il?</a:t>
            </a:r>
          </a:p>
          <a:p>
            <a:pPr algn="just"/>
            <a:r>
              <a:rPr lang="fr-FR" sz="2000" i="1" dirty="0" smtClean="0">
                <a:solidFill>
                  <a:schemeClr val="tx1"/>
                </a:solidFill>
              </a:rPr>
              <a:t>	</a:t>
            </a:r>
            <a:r>
              <a:rPr lang="fr-FR" sz="2000" u="sng" dirty="0" smtClean="0">
                <a:solidFill>
                  <a:schemeClr val="tx1"/>
                </a:solidFill>
              </a:rPr>
              <a:t>Cela se traduit par divers phénomènes, par ordre chronologique:</a:t>
            </a:r>
          </a:p>
          <a:p>
            <a:pPr marL="914400" lvl="1" indent="-457200" algn="just">
              <a:buFont typeface="+mj-lt"/>
              <a:buAutoNum type="arabicPeriod"/>
            </a:pPr>
            <a:r>
              <a:rPr lang="fr-FR" sz="2000" dirty="0" smtClean="0">
                <a:solidFill>
                  <a:schemeClr val="tx1"/>
                </a:solidFill>
              </a:rPr>
              <a:t>Augmentation du rythme respiratoire (pouvant entraîner un essoufflement) </a:t>
            </a:r>
          </a:p>
          <a:p>
            <a:pPr marL="914400" lvl="1" indent="-457200" algn="just">
              <a:buFont typeface="+mj-lt"/>
              <a:buAutoNum type="arabicPeriod"/>
            </a:pPr>
            <a:r>
              <a:rPr lang="fr-FR" sz="2000" dirty="0" smtClean="0">
                <a:solidFill>
                  <a:schemeClr val="tx1"/>
                </a:solidFill>
              </a:rPr>
              <a:t>Petit frissons : « chair de poule »</a:t>
            </a:r>
          </a:p>
          <a:p>
            <a:pPr marL="914400" lvl="1" indent="-457200" algn="just">
              <a:buFont typeface="+mj-lt"/>
              <a:buAutoNum type="arabicPeriod"/>
            </a:pPr>
            <a:r>
              <a:rPr lang="fr-FR" sz="2000" dirty="0" smtClean="0">
                <a:solidFill>
                  <a:schemeClr val="tx1"/>
                </a:solidFill>
              </a:rPr>
              <a:t>Refroidissement important des extrémités ( mains, pieds)</a:t>
            </a:r>
          </a:p>
          <a:p>
            <a:pPr marL="914400" lvl="1" indent="-457200" algn="just">
              <a:buFont typeface="+mj-lt"/>
              <a:buAutoNum type="arabicPeriod"/>
            </a:pPr>
            <a:r>
              <a:rPr lang="fr-FR" sz="2000" dirty="0" smtClean="0">
                <a:solidFill>
                  <a:schemeClr val="tx1"/>
                </a:solidFill>
              </a:rPr>
              <a:t>Envie d’uriner (diurétique d’immersion dédicace </a:t>
            </a:r>
            <a:r>
              <a:rPr lang="fr-FR" sz="2000" dirty="0" err="1" smtClean="0">
                <a:solidFill>
                  <a:schemeClr val="tx1"/>
                </a:solidFill>
              </a:rPr>
              <a:t>ménèg</a:t>
            </a:r>
            <a:r>
              <a:rPr lang="fr-FR" sz="2000" dirty="0" smtClean="0">
                <a:solidFill>
                  <a:schemeClr val="tx1"/>
                </a:solidFill>
              </a:rPr>
              <a:t>)</a:t>
            </a:r>
          </a:p>
          <a:p>
            <a:pPr marL="914400" lvl="1" indent="-457200" algn="just">
              <a:buFont typeface="+mj-lt"/>
              <a:buAutoNum type="arabicPeriod"/>
            </a:pPr>
            <a:r>
              <a:rPr lang="fr-FR" sz="2000" dirty="0" smtClean="0">
                <a:solidFill>
                  <a:schemeClr val="tx1"/>
                </a:solidFill>
              </a:rPr>
              <a:t>Grands frissons, tremblements</a:t>
            </a:r>
          </a:p>
          <a:p>
            <a:pPr marL="914400" lvl="1" indent="-457200" algn="just">
              <a:buFont typeface="+mj-lt"/>
              <a:buAutoNum type="arabicPeriod"/>
            </a:pPr>
            <a:r>
              <a:rPr lang="fr-FR" sz="2000" dirty="0" smtClean="0">
                <a:solidFill>
                  <a:schemeClr val="tx1"/>
                </a:solidFill>
              </a:rPr>
              <a:t>Isolement du plongeur.</a:t>
            </a:r>
          </a:p>
          <a:p>
            <a:pPr algn="just"/>
            <a:endParaRPr lang="fr-FR" sz="2000" i="1" dirty="0" smtClean="0">
              <a:solidFill>
                <a:schemeClr val="tx1"/>
              </a:solidFill>
            </a:endParaRPr>
          </a:p>
          <a:p>
            <a:pPr algn="just"/>
            <a:endParaRPr lang="fr-FR" sz="2000" dirty="0" smtClean="0">
              <a:solidFill>
                <a:schemeClr val="tx1"/>
              </a:solidFill>
            </a:endParaRPr>
          </a:p>
          <a:p>
            <a:pPr algn="just"/>
            <a:endParaRPr lang="fr-FR" sz="2000" dirty="0" smtClean="0">
              <a:solidFill>
                <a:schemeClr val="tx1"/>
              </a:solidFill>
            </a:endParaRPr>
          </a:p>
          <a:p>
            <a:pPr algn="just"/>
            <a:r>
              <a:rPr lang="fr-FR" sz="2000" dirty="0" smtClean="0">
                <a:solidFill>
                  <a:schemeClr val="tx1"/>
                </a:solidFill>
              </a:rPr>
              <a:t>	</a:t>
            </a:r>
          </a:p>
          <a:p>
            <a:pPr lvl="3" algn="l"/>
            <a:endParaRPr lang="fr-FR" dirty="0" smtClean="0">
              <a:solidFill>
                <a:schemeClr val="tx1"/>
              </a:solidFill>
            </a:endParaRPr>
          </a:p>
          <a:p>
            <a:pPr algn="just"/>
            <a:r>
              <a:rPr lang="fr-FR" sz="2000" dirty="0" smtClean="0">
                <a:solidFill>
                  <a:schemeClr val="tx1"/>
                </a:solidFill>
              </a:rPr>
              <a:t>	</a:t>
            </a:r>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428604"/>
            <a:ext cx="3429024" cy="428627"/>
          </a:xfrm>
          <a:prstGeom prst="rect">
            <a:avLst/>
          </a:prstGeom>
        </p:spPr>
        <p:txBody>
          <a:bodyPr vert="horz" lIns="91440" tIns="45720" rIns="91440" bIns="45720" rtlCol="0" anchor="ctr">
            <a:noAutofit/>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Le froid</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1214422"/>
            <a:ext cx="8643998" cy="3929090"/>
          </a:xfrm>
        </p:spPr>
        <p:txBody>
          <a:bodyPr>
            <a:normAutofit/>
          </a:bodyPr>
          <a:lstStyle/>
          <a:p>
            <a:pPr algn="just"/>
            <a:r>
              <a:rPr lang="fr-FR" sz="2000" b="1" i="1" dirty="0" smtClean="0">
                <a:solidFill>
                  <a:schemeClr val="tx1"/>
                </a:solidFill>
              </a:rPr>
              <a:t>Que faire si cela arrive?</a:t>
            </a:r>
          </a:p>
          <a:p>
            <a:pPr algn="just"/>
            <a:r>
              <a:rPr lang="fr-FR" sz="2000" dirty="0" smtClean="0">
                <a:solidFill>
                  <a:schemeClr val="tx1"/>
                </a:solidFill>
              </a:rPr>
              <a:t>	Le froid en plongée n’est pas anodin. IL FAUT IMMEDIATEMENT PREVENIR le chef de palanquée (signe), qui vous surveillera et avisera s’il faut cesser la plongée immédiatement. N’ayez pas peur d’avertir ! </a:t>
            </a:r>
          </a:p>
          <a:p>
            <a:pPr lvl="2" algn="just"/>
            <a:endParaRPr lang="fr-FR" sz="2000" dirty="0" smtClean="0">
              <a:solidFill>
                <a:schemeClr val="tx1"/>
              </a:solidFill>
            </a:endParaRPr>
          </a:p>
          <a:p>
            <a:pPr algn="just"/>
            <a:r>
              <a:rPr lang="fr-FR" sz="2000" b="1" i="1" dirty="0" smtClean="0">
                <a:solidFill>
                  <a:schemeClr val="tx1"/>
                </a:solidFill>
              </a:rPr>
              <a:t>Comment prévenir?</a:t>
            </a:r>
          </a:p>
          <a:p>
            <a:pPr lvl="2" algn="l">
              <a:buFont typeface="Wingdings" pitchFamily="2" charset="2"/>
              <a:buChar char="ü"/>
            </a:pPr>
            <a:r>
              <a:rPr lang="fr-FR" sz="2000" dirty="0" smtClean="0">
                <a:solidFill>
                  <a:schemeClr val="tx1"/>
                </a:solidFill>
              </a:rPr>
              <a:t>Eviter de plongée en étant fatigué (après un long voyage, une soirée arrosée …)</a:t>
            </a:r>
          </a:p>
          <a:p>
            <a:pPr lvl="2" algn="l">
              <a:buFont typeface="Wingdings" pitchFamily="2" charset="2"/>
              <a:buChar char="ü"/>
            </a:pPr>
            <a:r>
              <a:rPr lang="fr-FR" sz="2000" dirty="0" smtClean="0">
                <a:solidFill>
                  <a:schemeClr val="tx1"/>
                </a:solidFill>
              </a:rPr>
              <a:t>Avoir une bonne alimentation</a:t>
            </a:r>
          </a:p>
          <a:p>
            <a:pPr lvl="2" algn="l">
              <a:buFont typeface="Wingdings" pitchFamily="2" charset="2"/>
              <a:buChar char="ü"/>
            </a:pPr>
            <a:r>
              <a:rPr lang="fr-FR" sz="2000" dirty="0" smtClean="0">
                <a:solidFill>
                  <a:schemeClr val="tx1"/>
                </a:solidFill>
              </a:rPr>
              <a:t>Avoir une combinaison adaptée (éviter la circulation d’eau)</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214282" y="1071546"/>
            <a:ext cx="8786874" cy="39290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2643206" cy="1000132"/>
          </a:xfrm>
        </p:spPr>
        <p:txBody>
          <a:bodyPr>
            <a:normAutofit/>
          </a:bodyPr>
          <a:lstStyle/>
          <a:p>
            <a:pPr algn="l"/>
            <a:r>
              <a:rPr lang="fr-FR" sz="2800" b="1" u="sng" dirty="0" smtClean="0"/>
              <a:t>INTRODUCTION</a:t>
            </a:r>
            <a:endParaRPr lang="fr-FR" sz="2800" b="1" u="sng" dirty="0"/>
          </a:p>
        </p:txBody>
      </p:sp>
      <p:sp>
        <p:nvSpPr>
          <p:cNvPr id="3" name="Sous-titre 2"/>
          <p:cNvSpPr>
            <a:spLocks noGrp="1"/>
          </p:cNvSpPr>
          <p:nvPr>
            <p:ph type="subTitle" idx="1"/>
          </p:nvPr>
        </p:nvSpPr>
        <p:spPr>
          <a:xfrm>
            <a:off x="214282" y="1142984"/>
            <a:ext cx="8643998" cy="5072098"/>
          </a:xfrm>
        </p:spPr>
        <p:txBody>
          <a:bodyPr>
            <a:normAutofit/>
          </a:bodyPr>
          <a:lstStyle/>
          <a:p>
            <a:pPr algn="just"/>
            <a:r>
              <a:rPr lang="fr-FR" sz="2000" dirty="0" smtClean="0">
                <a:solidFill>
                  <a:schemeClr val="tx1"/>
                </a:solidFill>
              </a:rPr>
              <a:t>	La plongée est un sport technique pratiqué dans un milieu différent de celui dans lequel nous évoluons habituellement.</a:t>
            </a:r>
          </a:p>
          <a:p>
            <a:pPr algn="l"/>
            <a:endParaRPr lang="fr-FR" sz="2000" dirty="0">
              <a:solidFill>
                <a:schemeClr val="tx1"/>
              </a:solidFill>
            </a:endParaRPr>
          </a:p>
          <a:p>
            <a:pPr algn="just"/>
            <a:r>
              <a:rPr lang="fr-FR" sz="2000" dirty="0" smtClean="0">
                <a:solidFill>
                  <a:schemeClr val="tx1"/>
                </a:solidFill>
              </a:rPr>
              <a:t>	 Le milieu aquatique et ses caractéristiques physiques ont une influence non négligeable sur notre organisme. Aussi, il est nécessaire de définir des règles : en effet, au cours d’une plongée,</a:t>
            </a:r>
          </a:p>
          <a:p>
            <a:pPr algn="l"/>
            <a:endParaRPr lang="fr-FR" sz="2000" dirty="0" smtClean="0">
              <a:solidFill>
                <a:schemeClr val="tx1"/>
              </a:solidFill>
            </a:endParaRPr>
          </a:p>
          <a:p>
            <a:r>
              <a:rPr lang="fr-FR" sz="2400" b="1" dirty="0" smtClean="0">
                <a:solidFill>
                  <a:schemeClr val="tx1"/>
                </a:solidFill>
              </a:rPr>
              <a:t>Des plongeurs niveau 1 doivent être capable d’assurer leur propre sécurité.</a:t>
            </a:r>
          </a:p>
          <a:p>
            <a:pPr algn="l"/>
            <a:endParaRPr lang="fr-FR" sz="2000" b="1" dirty="0">
              <a:solidFill>
                <a:schemeClr val="tx1"/>
              </a:solidFill>
            </a:endParaRPr>
          </a:p>
          <a:p>
            <a:pPr algn="l"/>
            <a:r>
              <a:rPr lang="fr-FR" sz="2000" b="1" dirty="0" smtClean="0">
                <a:solidFill>
                  <a:schemeClr val="tx1"/>
                </a:solidFill>
              </a:rPr>
              <a:t>	</a:t>
            </a:r>
            <a:r>
              <a:rPr lang="fr-FR" sz="2000" dirty="0" smtClean="0">
                <a:solidFill>
                  <a:schemeClr val="tx1"/>
                </a:solidFill>
              </a:rPr>
              <a:t>Nous verrons les paramètres physiques qui permettent d’expliquer ce qui se passe dans l’eau, sur l’air que nous respirons et sur nous-mêmes. Nous aborderons la manière d’éviter un accident de plongée, le suivi du déroulement d’une plongée, les consignes de sécurité et des notions de réglementation. </a:t>
            </a: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285720" y="3571876"/>
            <a:ext cx="8572560" cy="928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85794"/>
            <a:ext cx="8643998" cy="4857784"/>
          </a:xfrm>
        </p:spPr>
        <p:txBody>
          <a:bodyPr>
            <a:noAutofit/>
          </a:bodyPr>
          <a:lstStyle/>
          <a:p>
            <a:pPr algn="just"/>
            <a:r>
              <a:rPr lang="fr-FR" sz="2000" i="1" dirty="0" smtClean="0">
                <a:solidFill>
                  <a:schemeClr val="tx1"/>
                </a:solidFill>
              </a:rPr>
              <a:t>Cause:</a:t>
            </a:r>
          </a:p>
          <a:p>
            <a:pPr algn="just"/>
            <a:r>
              <a:rPr lang="fr-FR" sz="2000" dirty="0" smtClean="0">
                <a:solidFill>
                  <a:schemeClr val="tx1"/>
                </a:solidFill>
              </a:rPr>
              <a:t>	L’essoufflement en plongée est causé par la présence d’une quantité trop importante de CO</a:t>
            </a:r>
            <a:r>
              <a:rPr lang="fr-FR" sz="2000" baseline="-25000" dirty="0" smtClean="0">
                <a:solidFill>
                  <a:schemeClr val="tx1"/>
                </a:solidFill>
              </a:rPr>
              <a:t>2</a:t>
            </a:r>
            <a:r>
              <a:rPr lang="fr-FR" sz="2000" dirty="0" smtClean="0">
                <a:solidFill>
                  <a:schemeClr val="tx1"/>
                </a:solidFill>
              </a:rPr>
              <a:t> dans l’organisme. Plusieurs raisons peuvent être invoquées:</a:t>
            </a:r>
          </a:p>
          <a:p>
            <a:pPr algn="just"/>
            <a:endParaRPr lang="fr-FR" sz="800" dirty="0" smtClean="0">
              <a:solidFill>
                <a:schemeClr val="tx1"/>
              </a:solidFill>
            </a:endParaRPr>
          </a:p>
          <a:p>
            <a:pPr lvl="2" algn="just">
              <a:buFont typeface="Wingdings" pitchFamily="2" charset="2"/>
              <a:buChar char="ü"/>
            </a:pPr>
            <a:r>
              <a:rPr lang="fr-FR" sz="2000" dirty="0" smtClean="0">
                <a:solidFill>
                  <a:schemeClr val="tx1"/>
                </a:solidFill>
              </a:rPr>
              <a:t>L’inertie du détendeur, créant une difficulté à l’expiration</a:t>
            </a:r>
          </a:p>
          <a:p>
            <a:pPr lvl="2" algn="just">
              <a:buFont typeface="Wingdings" pitchFamily="2" charset="2"/>
              <a:buChar char="ü"/>
            </a:pPr>
            <a:r>
              <a:rPr lang="fr-FR" sz="2000" dirty="0" smtClean="0">
                <a:solidFill>
                  <a:schemeClr val="tx1"/>
                </a:solidFill>
              </a:rPr>
              <a:t>L’augmentation de la pression et de la densité de l’air inspiré en profondeur</a:t>
            </a:r>
          </a:p>
          <a:p>
            <a:pPr lvl="2" algn="just">
              <a:buFont typeface="Wingdings" pitchFamily="2" charset="2"/>
              <a:buChar char="ü"/>
            </a:pPr>
            <a:r>
              <a:rPr lang="fr-FR" sz="2000" dirty="0" smtClean="0">
                <a:solidFill>
                  <a:schemeClr val="tx1"/>
                </a:solidFill>
              </a:rPr>
              <a:t>Des efforts trop importants</a:t>
            </a:r>
          </a:p>
          <a:p>
            <a:pPr lvl="2" algn="just">
              <a:buFont typeface="Wingdings" pitchFamily="2" charset="2"/>
              <a:buChar char="ü"/>
            </a:pPr>
            <a:r>
              <a:rPr lang="fr-FR" sz="2000" dirty="0" smtClean="0">
                <a:solidFill>
                  <a:schemeClr val="tx1"/>
                </a:solidFill>
              </a:rPr>
              <a:t>Un robinet mal ouvert</a:t>
            </a:r>
          </a:p>
          <a:p>
            <a:pPr lvl="2" algn="just">
              <a:buFont typeface="Wingdings" pitchFamily="2" charset="2"/>
              <a:buChar char="ü"/>
            </a:pPr>
            <a:r>
              <a:rPr lang="fr-FR" sz="2000" dirty="0" smtClean="0">
                <a:solidFill>
                  <a:schemeClr val="tx1"/>
                </a:solidFill>
              </a:rPr>
              <a:t>Le froid</a:t>
            </a:r>
          </a:p>
          <a:p>
            <a:pPr lvl="2" algn="just"/>
            <a:endParaRPr lang="fr-FR" sz="800" dirty="0" smtClean="0">
              <a:solidFill>
                <a:schemeClr val="tx1"/>
              </a:solidFill>
            </a:endParaRPr>
          </a:p>
          <a:p>
            <a:pPr algn="just"/>
            <a:r>
              <a:rPr lang="fr-FR" sz="2000" i="1" dirty="0" smtClean="0">
                <a:solidFill>
                  <a:schemeClr val="tx1"/>
                </a:solidFill>
              </a:rPr>
              <a:t>Que se passe-t-il?</a:t>
            </a:r>
          </a:p>
          <a:p>
            <a:pPr algn="just"/>
            <a:r>
              <a:rPr lang="fr-FR" sz="2000" i="1" dirty="0" smtClean="0">
                <a:solidFill>
                  <a:schemeClr val="tx1"/>
                </a:solidFill>
              </a:rPr>
              <a:t>	</a:t>
            </a:r>
            <a:r>
              <a:rPr lang="fr-FR" sz="2000" dirty="0" smtClean="0">
                <a:solidFill>
                  <a:schemeClr val="tx1"/>
                </a:solidFill>
              </a:rPr>
              <a:t>La respiration devient superficielle: la fréquence augmente, au détriment de l’amplitude. Sensation de suffoquer. Attention, l’essoufflement peut entraîner d’autres problèmes (panique …), voire finir en noyade.</a:t>
            </a:r>
          </a:p>
          <a:p>
            <a:pPr algn="just"/>
            <a:endParaRPr lang="fr-FR" sz="2000" dirty="0" smtClean="0">
              <a:solidFill>
                <a:schemeClr val="tx1"/>
              </a:solidFill>
            </a:endParaRPr>
          </a:p>
          <a:p>
            <a:pPr algn="just"/>
            <a:endParaRPr lang="fr-FR" sz="2000" dirty="0" smtClean="0">
              <a:solidFill>
                <a:schemeClr val="tx1"/>
              </a:solidFill>
            </a:endParaRPr>
          </a:p>
          <a:p>
            <a:pPr algn="just"/>
            <a:r>
              <a:rPr lang="fr-FR" sz="2000" dirty="0" smtClean="0">
                <a:solidFill>
                  <a:schemeClr val="tx1"/>
                </a:solidFill>
              </a:rPr>
              <a:t>	</a:t>
            </a:r>
          </a:p>
          <a:p>
            <a:pPr lvl="3" algn="l"/>
            <a:endParaRPr lang="fr-FR" dirty="0" smtClean="0">
              <a:solidFill>
                <a:schemeClr val="tx1"/>
              </a:solidFill>
            </a:endParaRPr>
          </a:p>
          <a:p>
            <a:pPr algn="just"/>
            <a:r>
              <a:rPr lang="fr-FR" sz="2000" dirty="0" smtClean="0">
                <a:solidFill>
                  <a:schemeClr val="tx1"/>
                </a:solidFill>
              </a:rPr>
              <a:t>	</a:t>
            </a:r>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214290"/>
            <a:ext cx="3429024" cy="428627"/>
          </a:xfrm>
          <a:prstGeom prst="rect">
            <a:avLst/>
          </a:prstGeom>
        </p:spPr>
        <p:txBody>
          <a:bodyPr vert="horz" lIns="91440" tIns="45720" rIns="91440" bIns="45720" rtlCol="0" anchor="ctr">
            <a:noAutofit/>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L’essoufflement</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857232"/>
            <a:ext cx="8643998" cy="4572032"/>
          </a:xfrm>
        </p:spPr>
        <p:txBody>
          <a:bodyPr>
            <a:normAutofit/>
          </a:bodyPr>
          <a:lstStyle/>
          <a:p>
            <a:pPr algn="just"/>
            <a:r>
              <a:rPr lang="fr-FR" sz="2000" b="1" i="1" dirty="0" smtClean="0">
                <a:solidFill>
                  <a:schemeClr val="tx1"/>
                </a:solidFill>
              </a:rPr>
              <a:t>Que faire si cela arrive?</a:t>
            </a:r>
          </a:p>
          <a:p>
            <a:pPr algn="just"/>
            <a:r>
              <a:rPr lang="fr-FR" sz="2000" dirty="0" smtClean="0">
                <a:solidFill>
                  <a:schemeClr val="tx1"/>
                </a:solidFill>
              </a:rPr>
              <a:t>	Il faut cesser tout effort, ALERTER le chef de palanquée (signe), et se forcer à expirer profondément. </a:t>
            </a:r>
          </a:p>
          <a:p>
            <a:pPr lvl="2" algn="just"/>
            <a:endParaRPr lang="fr-FR" sz="1000" dirty="0" smtClean="0">
              <a:solidFill>
                <a:schemeClr val="tx1"/>
              </a:solidFill>
            </a:endParaRPr>
          </a:p>
          <a:p>
            <a:pPr algn="just"/>
            <a:r>
              <a:rPr lang="fr-FR" sz="2000" b="1" i="1" dirty="0" smtClean="0">
                <a:solidFill>
                  <a:schemeClr val="tx1"/>
                </a:solidFill>
              </a:rPr>
              <a:t>Comment prévenir?</a:t>
            </a:r>
          </a:p>
          <a:p>
            <a:pPr algn="just"/>
            <a:endParaRPr lang="fr-FR" sz="2000" b="1" i="1" dirty="0" smtClean="0">
              <a:solidFill>
                <a:schemeClr val="tx1"/>
              </a:solidFill>
            </a:endParaRPr>
          </a:p>
          <a:p>
            <a:pPr lvl="2" algn="l">
              <a:buFont typeface="Wingdings" pitchFamily="2" charset="2"/>
              <a:buChar char="ü"/>
            </a:pPr>
            <a:r>
              <a:rPr lang="fr-FR" sz="2000" dirty="0" smtClean="0">
                <a:solidFill>
                  <a:schemeClr val="tx1"/>
                </a:solidFill>
              </a:rPr>
              <a:t>Surveiller sa respiration: si l’on ne peut pas tenir une petite apnée expiratoire de 1 à 2 secondes, c’est que l’essoufflement est proche . (appliquer les consignes ci-dessus)</a:t>
            </a:r>
          </a:p>
          <a:p>
            <a:pPr lvl="2" algn="l">
              <a:buFont typeface="Wingdings" pitchFamily="2" charset="2"/>
              <a:buChar char="ü"/>
            </a:pPr>
            <a:r>
              <a:rPr lang="fr-FR" sz="2000" dirty="0" smtClean="0">
                <a:solidFill>
                  <a:schemeClr val="tx1"/>
                </a:solidFill>
              </a:rPr>
              <a:t>Avoir une bonne technique: lestage adapté, bonne stabilisation</a:t>
            </a:r>
          </a:p>
          <a:p>
            <a:pPr lvl="2" algn="l">
              <a:buFont typeface="Wingdings" pitchFamily="2" charset="2"/>
              <a:buChar char="ü"/>
            </a:pPr>
            <a:r>
              <a:rPr lang="fr-FR" sz="2000" dirty="0" smtClean="0">
                <a:solidFill>
                  <a:schemeClr val="tx1"/>
                </a:solidFill>
              </a:rPr>
              <a:t>Eviter les efforts: ne pas hésiter à demander au chef de palanquée de ralentir le palmage</a:t>
            </a:r>
          </a:p>
          <a:p>
            <a:pPr lvl="2" algn="l">
              <a:buFont typeface="Wingdings" pitchFamily="2" charset="2"/>
              <a:buChar char="ü"/>
            </a:pPr>
            <a:r>
              <a:rPr lang="fr-FR" sz="2000" dirty="0" smtClean="0">
                <a:solidFill>
                  <a:schemeClr val="tx1"/>
                </a:solidFill>
              </a:rPr>
              <a:t>Attention au froid</a:t>
            </a:r>
          </a:p>
          <a:p>
            <a:pPr lvl="2" algn="l">
              <a:buFont typeface="Wingdings" pitchFamily="2" charset="2"/>
              <a:buChar char="ü"/>
            </a:pPr>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214282" y="642918"/>
            <a:ext cx="8786874" cy="5000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a:bodyPr>
          <a:lstStyle/>
          <a:p>
            <a:pPr marL="571500" indent="-571500" algn="l">
              <a:buFont typeface="+mj-lt"/>
              <a:buAutoNum type="romanUcPeriod" startAt="3"/>
            </a:pPr>
            <a:r>
              <a:rPr lang="fr-FR" sz="2800" b="1" u="sng" dirty="0" smtClean="0"/>
              <a:t>LA COURBE DE SECURITE</a:t>
            </a:r>
            <a:endParaRPr lang="fr-FR" sz="2800" b="1" u="sng" dirty="0"/>
          </a:p>
        </p:txBody>
      </p:sp>
      <p:sp>
        <p:nvSpPr>
          <p:cNvPr id="3" name="Sous-titre 2"/>
          <p:cNvSpPr>
            <a:spLocks noGrp="1"/>
          </p:cNvSpPr>
          <p:nvPr>
            <p:ph type="subTitle" idx="1"/>
          </p:nvPr>
        </p:nvSpPr>
        <p:spPr>
          <a:xfrm>
            <a:off x="285720" y="857232"/>
            <a:ext cx="8643998" cy="5357850"/>
          </a:xfrm>
        </p:spPr>
        <p:txBody>
          <a:bodyPr>
            <a:normAutofit fontScale="70000" lnSpcReduction="20000"/>
          </a:bodyPr>
          <a:lstStyle/>
          <a:p>
            <a:pPr algn="just"/>
            <a:r>
              <a:rPr lang="fr-FR" sz="2000" dirty="0" smtClean="0">
                <a:solidFill>
                  <a:schemeClr val="tx1"/>
                </a:solidFill>
              </a:rPr>
              <a:t>	</a:t>
            </a:r>
            <a:r>
              <a:rPr lang="fr-FR" sz="2900" dirty="0" smtClean="0">
                <a:solidFill>
                  <a:schemeClr val="tx1"/>
                </a:solidFill>
              </a:rPr>
              <a:t>L’air que nous respirons est composé de 21% d’oxygène, 78% d’azote et quelques gaz rares. L’oxygène est utilisé par notre organisme. L’azote ne l’est pas.</a:t>
            </a:r>
          </a:p>
          <a:p>
            <a:pPr algn="just"/>
            <a:r>
              <a:rPr lang="fr-FR" sz="2900" dirty="0" smtClean="0">
                <a:solidFill>
                  <a:schemeClr val="tx1"/>
                </a:solidFill>
              </a:rPr>
              <a:t> 	Quand nous respirons à la surface, l’azote ne fait qu’entrer et sortir des poumons au rythme des cycles inspiration/expiration.</a:t>
            </a:r>
          </a:p>
          <a:p>
            <a:pPr algn="just"/>
            <a:r>
              <a:rPr lang="fr-FR" sz="2900" dirty="0" smtClean="0">
                <a:solidFill>
                  <a:schemeClr val="tx1"/>
                </a:solidFill>
              </a:rPr>
              <a:t>	Sous l’eau, avec la pression, l’azote se dissout dans le sang. La quantité augmente avec la pression donc la profondeur et selon le temps passé.</a:t>
            </a:r>
          </a:p>
          <a:p>
            <a:pPr algn="just"/>
            <a:endParaRPr lang="fr-FR" sz="2900" dirty="0" smtClean="0">
              <a:solidFill>
                <a:schemeClr val="tx1"/>
              </a:solidFill>
            </a:endParaRPr>
          </a:p>
          <a:p>
            <a:pPr algn="just"/>
            <a:r>
              <a:rPr lang="fr-FR" sz="2900" dirty="0" smtClean="0">
                <a:solidFill>
                  <a:schemeClr val="tx1"/>
                </a:solidFill>
              </a:rPr>
              <a:t>	En remontant, la pression diminue, l’azote reprend sa forme gazeuse. S’il le fait dans le sang, cela cause des dégâts: c’est l’</a:t>
            </a:r>
            <a:r>
              <a:rPr lang="fr-FR" sz="2900" b="1" dirty="0" smtClean="0">
                <a:solidFill>
                  <a:schemeClr val="tx1"/>
                </a:solidFill>
              </a:rPr>
              <a:t>accident de décompression</a:t>
            </a:r>
            <a:r>
              <a:rPr lang="fr-FR" sz="2900" dirty="0" smtClean="0">
                <a:solidFill>
                  <a:schemeClr val="tx1"/>
                </a:solidFill>
              </a:rPr>
              <a:t>.</a:t>
            </a:r>
          </a:p>
          <a:p>
            <a:pPr algn="just"/>
            <a:r>
              <a:rPr lang="fr-FR" sz="2900" dirty="0" smtClean="0">
                <a:solidFill>
                  <a:schemeClr val="tx1"/>
                </a:solidFill>
              </a:rPr>
              <a:t>	Afin de l’éviter, laisser le temps à l’azote de revenir vers les poumons avant de redevenir gazeux, il faut respecter une </a:t>
            </a:r>
            <a:r>
              <a:rPr lang="fr-FR" sz="2900" b="1" dirty="0" smtClean="0">
                <a:solidFill>
                  <a:schemeClr val="tx1"/>
                </a:solidFill>
              </a:rPr>
              <a:t>vitesse maximale de remontée</a:t>
            </a:r>
            <a:r>
              <a:rPr lang="fr-FR" sz="2900" dirty="0" smtClean="0">
                <a:solidFill>
                  <a:schemeClr val="tx1"/>
                </a:solidFill>
              </a:rPr>
              <a:t> et, éventuellement, faire des arrêts impératifs à certaines profondeurs, appelés </a:t>
            </a:r>
            <a:r>
              <a:rPr lang="fr-FR" sz="2900" b="1" dirty="0" smtClean="0">
                <a:solidFill>
                  <a:schemeClr val="tx1"/>
                </a:solidFill>
              </a:rPr>
              <a:t>paliers</a:t>
            </a:r>
            <a:r>
              <a:rPr lang="fr-FR" sz="2900" dirty="0" smtClean="0">
                <a:solidFill>
                  <a:schemeClr val="tx1"/>
                </a:solidFill>
              </a:rPr>
              <a:t>.</a:t>
            </a:r>
          </a:p>
          <a:p>
            <a:pPr algn="just"/>
            <a:r>
              <a:rPr lang="fr-FR" sz="2900" dirty="0" smtClean="0">
                <a:solidFill>
                  <a:schemeClr val="tx1"/>
                </a:solidFill>
              </a:rPr>
              <a:t>	Des tables définissent la vitesse, la profondeur et la durée des paliers. En France, ce sont celles de la Marine Nationale datant de 1990, les MN90.</a:t>
            </a:r>
          </a:p>
          <a:p>
            <a:pPr algn="just"/>
            <a:r>
              <a:rPr lang="fr-FR" sz="2900" dirty="0" smtClean="0">
                <a:solidFill>
                  <a:schemeClr val="tx1"/>
                </a:solidFill>
              </a:rPr>
              <a:t>	L’ensemble des durées pour toutes les profondeurs, définit la </a:t>
            </a:r>
            <a:r>
              <a:rPr lang="fr-FR" sz="2900" b="1" dirty="0" smtClean="0">
                <a:solidFill>
                  <a:schemeClr val="tx1"/>
                </a:solidFill>
              </a:rPr>
              <a:t>courbe de sécurité</a:t>
            </a:r>
            <a:r>
              <a:rPr lang="fr-FR" sz="2900" dirty="0" smtClean="0">
                <a:solidFill>
                  <a:schemeClr val="tx1"/>
                </a:solidFill>
              </a:rPr>
              <a:t>.   </a:t>
            </a:r>
          </a:p>
          <a:p>
            <a:pPr algn="just"/>
            <a:endParaRPr lang="fr-FR" sz="2000" dirty="0" smtClean="0">
              <a:solidFill>
                <a:schemeClr val="tx1"/>
              </a:solidFill>
            </a:endParaRPr>
          </a:p>
          <a:p>
            <a:pPr algn="just"/>
            <a:endParaRPr lang="fr-FR" sz="2000" dirty="0" smtClean="0">
              <a:solidFill>
                <a:schemeClr val="tx1"/>
              </a:solidFill>
            </a:endParaRPr>
          </a:p>
          <a:p>
            <a:pPr algn="just"/>
            <a:r>
              <a:rPr lang="fr-FR" sz="2000" dirty="0" smtClean="0">
                <a:solidFill>
                  <a:schemeClr val="tx1"/>
                </a:solidFill>
              </a:rPr>
              <a:t>	</a:t>
            </a:r>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714356"/>
            <a:ext cx="8643998" cy="5072098"/>
          </a:xfrm>
        </p:spPr>
        <p:txBody>
          <a:bodyPr>
            <a:normAutofit/>
          </a:bodyPr>
          <a:lstStyle/>
          <a:p>
            <a:pPr algn="just"/>
            <a:r>
              <a:rPr lang="fr-FR" sz="2000" b="1" i="1" dirty="0" smtClean="0">
                <a:solidFill>
                  <a:schemeClr val="tx1"/>
                </a:solidFill>
              </a:rPr>
              <a:t>Courbe de sécurité (tables MN 90)</a:t>
            </a:r>
          </a:p>
          <a:p>
            <a:pPr algn="just"/>
            <a:r>
              <a:rPr lang="fr-FR" sz="2000" dirty="0" smtClean="0">
                <a:solidFill>
                  <a:schemeClr val="tx1"/>
                </a:solidFill>
              </a:rPr>
              <a:t>	</a:t>
            </a:r>
          </a:p>
          <a:p>
            <a:pPr algn="just"/>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214282" y="428604"/>
            <a:ext cx="8786874" cy="55721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26" name="Picture 2" descr="C:\Documents and Settings\randru\Bureau\courbe_de_securite.gif"/>
          <p:cNvPicPr>
            <a:picLocks noChangeAspect="1" noChangeArrowheads="1"/>
          </p:cNvPicPr>
          <p:nvPr/>
        </p:nvPicPr>
        <p:blipFill>
          <a:blip r:embed="rId3" cstate="print"/>
          <a:srcRect/>
          <a:stretch>
            <a:fillRect/>
          </a:stretch>
        </p:blipFill>
        <p:spPr bwMode="auto">
          <a:xfrm>
            <a:off x="428596" y="1071546"/>
            <a:ext cx="8143932" cy="4643470"/>
          </a:xfrm>
          <a:prstGeom prst="rect">
            <a:avLst/>
          </a:prstGeom>
          <a:noFill/>
        </p:spPr>
      </p:pic>
      <p:cxnSp>
        <p:nvCxnSpPr>
          <p:cNvPr id="7" name="Connecteur droit 6"/>
          <p:cNvCxnSpPr/>
          <p:nvPr/>
        </p:nvCxnSpPr>
        <p:spPr>
          <a:xfrm>
            <a:off x="1142976" y="3429000"/>
            <a:ext cx="714380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143768" y="3500438"/>
            <a:ext cx="1714512"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Limite d’évolution niveau 1</a:t>
            </a:r>
            <a:endParaRPr lang="fr-FR"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643998" cy="4572032"/>
          </a:xfrm>
        </p:spPr>
        <p:txBody>
          <a:bodyPr>
            <a:normAutofit/>
          </a:bodyPr>
          <a:lstStyle/>
          <a:p>
            <a:pPr algn="just"/>
            <a:r>
              <a:rPr lang="fr-FR" sz="2000" b="1" i="1" dirty="0" smtClean="0">
                <a:solidFill>
                  <a:schemeClr val="tx1"/>
                </a:solidFill>
              </a:rPr>
              <a:t>Ce qu’il faut savoir:</a:t>
            </a:r>
          </a:p>
          <a:p>
            <a:pPr algn="just"/>
            <a:r>
              <a:rPr lang="fr-FR" sz="2000" dirty="0" smtClean="0">
                <a:solidFill>
                  <a:schemeClr val="tx1"/>
                </a:solidFill>
              </a:rPr>
              <a:t>	</a:t>
            </a:r>
            <a:endParaRPr lang="fr-FR" sz="2000" b="1" i="1" dirty="0" smtClean="0">
              <a:solidFill>
                <a:schemeClr val="tx1"/>
              </a:solidFill>
            </a:endParaRPr>
          </a:p>
          <a:p>
            <a:pPr lvl="2" algn="l">
              <a:buFont typeface="Wingdings" pitchFamily="2" charset="2"/>
              <a:buChar char="ü"/>
            </a:pPr>
            <a:r>
              <a:rPr lang="fr-FR" sz="2000" dirty="0" smtClean="0">
                <a:solidFill>
                  <a:schemeClr val="tx1"/>
                </a:solidFill>
              </a:rPr>
              <a:t>La </a:t>
            </a:r>
            <a:r>
              <a:rPr lang="fr-FR" sz="2000" b="1" dirty="0" smtClean="0">
                <a:solidFill>
                  <a:schemeClr val="tx1"/>
                </a:solidFill>
              </a:rPr>
              <a:t>vitesse de remontée </a:t>
            </a:r>
            <a:r>
              <a:rPr lang="fr-FR" sz="2000" dirty="0" smtClean="0">
                <a:solidFill>
                  <a:schemeClr val="tx1"/>
                </a:solidFill>
              </a:rPr>
              <a:t>est de 15 m/min. Dans l’eau, c’est à peu près la vitesse des plus petites bulles (taille d’une tête d’épingle) que l’on expire.</a:t>
            </a:r>
          </a:p>
          <a:p>
            <a:pPr lvl="2" algn="l">
              <a:buFont typeface="Wingdings" pitchFamily="2" charset="2"/>
              <a:buChar char="ü"/>
            </a:pPr>
            <a:r>
              <a:rPr lang="fr-FR" sz="2000" dirty="0" smtClean="0">
                <a:solidFill>
                  <a:schemeClr val="tx1"/>
                </a:solidFill>
              </a:rPr>
              <a:t>Un </a:t>
            </a:r>
            <a:r>
              <a:rPr lang="fr-FR" sz="2000" b="1" dirty="0" smtClean="0">
                <a:solidFill>
                  <a:schemeClr val="tx1"/>
                </a:solidFill>
              </a:rPr>
              <a:t>palier</a:t>
            </a:r>
            <a:r>
              <a:rPr lang="fr-FR" sz="2000" dirty="0" smtClean="0">
                <a:solidFill>
                  <a:schemeClr val="tx1"/>
                </a:solidFill>
              </a:rPr>
              <a:t> est un arrêt impératif, à une profondeur donnée et d’une durée déterminée par les tables de plongée.</a:t>
            </a:r>
          </a:p>
          <a:p>
            <a:pPr lvl="2" algn="l">
              <a:buFont typeface="Wingdings" pitchFamily="2" charset="2"/>
              <a:buChar char="ü"/>
            </a:pPr>
            <a:r>
              <a:rPr lang="fr-FR" sz="2000" dirty="0" smtClean="0">
                <a:solidFill>
                  <a:schemeClr val="tx1"/>
                </a:solidFill>
              </a:rPr>
              <a:t>Même en ayant plongé dans la courbe de sécurité, on fait un </a:t>
            </a:r>
            <a:r>
              <a:rPr lang="fr-FR" sz="2000" b="1" dirty="0" smtClean="0">
                <a:solidFill>
                  <a:schemeClr val="tx1"/>
                </a:solidFill>
              </a:rPr>
              <a:t>palier de sécurité de 3 min à 3m.</a:t>
            </a:r>
            <a:endParaRPr lang="fr-FR" sz="2000" dirty="0" smtClean="0">
              <a:solidFill>
                <a:schemeClr val="tx1"/>
              </a:solidFill>
            </a:endParaRPr>
          </a:p>
          <a:p>
            <a:pPr lvl="2" algn="l">
              <a:buFont typeface="Wingdings" pitchFamily="2" charset="2"/>
              <a:buChar char="ü"/>
            </a:pPr>
            <a:r>
              <a:rPr lang="fr-FR" sz="2000" dirty="0" smtClean="0">
                <a:solidFill>
                  <a:schemeClr val="tx1"/>
                </a:solidFill>
              </a:rPr>
              <a:t>La </a:t>
            </a:r>
            <a:r>
              <a:rPr lang="fr-FR" sz="2000" b="1" dirty="0" smtClean="0">
                <a:solidFill>
                  <a:schemeClr val="tx1"/>
                </a:solidFill>
              </a:rPr>
              <a:t>courbe de sécurité</a:t>
            </a:r>
            <a:r>
              <a:rPr lang="fr-FR" sz="2000" dirty="0" smtClean="0">
                <a:solidFill>
                  <a:schemeClr val="tx1"/>
                </a:solidFill>
              </a:rPr>
              <a:t> définit, à des profondeurs données, le temps maximum de plongée sans obligation de palier. Valeur à avoir en tête.</a:t>
            </a:r>
          </a:p>
          <a:p>
            <a:pPr lvl="2" algn="l">
              <a:buFont typeface="Wingdings" pitchFamily="2" charset="2"/>
              <a:buChar char="ü"/>
            </a:pPr>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214282" y="214290"/>
            <a:ext cx="8786874" cy="5000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aphicFrame>
        <p:nvGraphicFramePr>
          <p:cNvPr id="6" name="Tableau 5"/>
          <p:cNvGraphicFramePr>
            <a:graphicFrameLocks noGrp="1"/>
          </p:cNvGraphicFramePr>
          <p:nvPr/>
        </p:nvGraphicFramePr>
        <p:xfrm>
          <a:off x="1643042" y="3929066"/>
          <a:ext cx="6096000" cy="2225040"/>
        </p:xfrm>
        <a:graphic>
          <a:graphicData uri="http://schemas.openxmlformats.org/drawingml/2006/table">
            <a:tbl>
              <a:tblPr firstRow="1" bandRow="1">
                <a:tableStyleId>{5C22544A-7EE6-4342-B048-85BDC9FD1C3A}</a:tableStyleId>
              </a:tblPr>
              <a:tblGrid>
                <a:gridCol w="1714512"/>
                <a:gridCol w="4381488"/>
              </a:tblGrid>
              <a:tr h="370840">
                <a:tc>
                  <a:txBody>
                    <a:bodyPr/>
                    <a:lstStyle/>
                    <a:p>
                      <a:pPr algn="ctr"/>
                      <a:r>
                        <a:rPr lang="fr-FR" dirty="0" smtClean="0"/>
                        <a:t>PROFONDEUR</a:t>
                      </a:r>
                      <a:endParaRPr lang="fr-FR" dirty="0"/>
                    </a:p>
                  </a:txBody>
                  <a:tcPr/>
                </a:tc>
                <a:tc>
                  <a:txBody>
                    <a:bodyPr/>
                    <a:lstStyle/>
                    <a:p>
                      <a:pPr algn="ctr"/>
                      <a:r>
                        <a:rPr lang="fr-FR" dirty="0" smtClean="0"/>
                        <a:t>DUREE DE PLONGEE</a:t>
                      </a:r>
                      <a:r>
                        <a:rPr lang="fr-FR" baseline="0" dirty="0" smtClean="0"/>
                        <a:t> SANS PALIER</a:t>
                      </a:r>
                      <a:endParaRPr lang="fr-FR" dirty="0"/>
                    </a:p>
                  </a:txBody>
                  <a:tcPr/>
                </a:tc>
              </a:tr>
              <a:tr h="370840">
                <a:tc>
                  <a:txBody>
                    <a:bodyPr/>
                    <a:lstStyle/>
                    <a:p>
                      <a:pPr algn="ctr"/>
                      <a:r>
                        <a:rPr lang="fr-FR" dirty="0" smtClean="0"/>
                        <a:t>≤ 8 m</a:t>
                      </a:r>
                      <a:endParaRPr lang="fr-FR" dirty="0"/>
                    </a:p>
                  </a:txBody>
                  <a:tcPr/>
                </a:tc>
                <a:tc>
                  <a:txBody>
                    <a:bodyPr/>
                    <a:lstStyle/>
                    <a:p>
                      <a:pPr algn="ctr"/>
                      <a:r>
                        <a:rPr lang="fr-FR" dirty="0" smtClean="0"/>
                        <a:t>Infini</a:t>
                      </a:r>
                      <a:endParaRPr lang="fr-FR" dirty="0"/>
                    </a:p>
                  </a:txBody>
                  <a:tcPr/>
                </a:tc>
              </a:tr>
              <a:tr h="370840">
                <a:tc>
                  <a:txBody>
                    <a:bodyPr/>
                    <a:lstStyle/>
                    <a:p>
                      <a:pPr algn="ctr"/>
                      <a:r>
                        <a:rPr lang="fr-FR" dirty="0" smtClean="0"/>
                        <a:t>12 m</a:t>
                      </a:r>
                      <a:endParaRPr lang="fr-FR" dirty="0"/>
                    </a:p>
                  </a:txBody>
                  <a:tcPr/>
                </a:tc>
                <a:tc>
                  <a:txBody>
                    <a:bodyPr/>
                    <a:lstStyle/>
                    <a:p>
                      <a:pPr algn="ctr"/>
                      <a:r>
                        <a:rPr lang="fr-FR" dirty="0" smtClean="0"/>
                        <a:t>2h15</a:t>
                      </a:r>
                      <a:endParaRPr lang="fr-FR" dirty="0"/>
                    </a:p>
                  </a:txBody>
                  <a:tcPr/>
                </a:tc>
              </a:tr>
              <a:tr h="370840">
                <a:tc>
                  <a:txBody>
                    <a:bodyPr/>
                    <a:lstStyle/>
                    <a:p>
                      <a:pPr algn="ctr"/>
                      <a:r>
                        <a:rPr lang="fr-FR" dirty="0" smtClean="0"/>
                        <a:t>15 m</a:t>
                      </a:r>
                      <a:endParaRPr lang="fr-FR" dirty="0"/>
                    </a:p>
                  </a:txBody>
                  <a:tcPr/>
                </a:tc>
                <a:tc>
                  <a:txBody>
                    <a:bodyPr/>
                    <a:lstStyle/>
                    <a:p>
                      <a:pPr algn="ctr"/>
                      <a:r>
                        <a:rPr lang="fr-FR" dirty="0" smtClean="0"/>
                        <a:t>1h15</a:t>
                      </a:r>
                      <a:endParaRPr lang="fr-FR" dirty="0"/>
                    </a:p>
                  </a:txBody>
                  <a:tcPr/>
                </a:tc>
              </a:tr>
              <a:tr h="370840">
                <a:tc>
                  <a:txBody>
                    <a:bodyPr/>
                    <a:lstStyle/>
                    <a:p>
                      <a:pPr algn="ctr"/>
                      <a:r>
                        <a:rPr lang="fr-FR" dirty="0" smtClean="0"/>
                        <a:t>20 m</a:t>
                      </a:r>
                      <a:endParaRPr lang="fr-FR" dirty="0"/>
                    </a:p>
                  </a:txBody>
                  <a:tcPr/>
                </a:tc>
                <a:tc>
                  <a:txBody>
                    <a:bodyPr/>
                    <a:lstStyle/>
                    <a:p>
                      <a:pPr algn="ctr"/>
                      <a:r>
                        <a:rPr lang="fr-FR" dirty="0" smtClean="0"/>
                        <a:t>40 min</a:t>
                      </a:r>
                      <a:endParaRPr lang="fr-FR" dirty="0"/>
                    </a:p>
                  </a:txBody>
                  <a:tcPr/>
                </a:tc>
              </a:tr>
              <a:tr h="370840">
                <a:tc>
                  <a:txBody>
                    <a:bodyPr/>
                    <a:lstStyle/>
                    <a:p>
                      <a:pPr algn="ctr"/>
                      <a:r>
                        <a:rPr lang="fr-FR" dirty="0" smtClean="0"/>
                        <a:t>25 m</a:t>
                      </a:r>
                      <a:endParaRPr lang="fr-FR" dirty="0"/>
                    </a:p>
                  </a:txBody>
                  <a:tcPr/>
                </a:tc>
                <a:tc>
                  <a:txBody>
                    <a:bodyPr/>
                    <a:lstStyle/>
                    <a:p>
                      <a:pPr algn="ctr"/>
                      <a:r>
                        <a:rPr lang="fr-FR" dirty="0" smtClean="0"/>
                        <a:t>20 min</a:t>
                      </a:r>
                      <a:endParaRPr lang="fr-FR"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85729"/>
            <a:ext cx="8429684" cy="785817"/>
          </a:xfrm>
        </p:spPr>
        <p:txBody>
          <a:bodyPr>
            <a:normAutofit fontScale="90000"/>
          </a:bodyPr>
          <a:lstStyle/>
          <a:p>
            <a:pPr marL="571500" indent="-571500" algn="l">
              <a:buFont typeface="+mj-lt"/>
              <a:buAutoNum type="romanUcPeriod" startAt="4"/>
            </a:pPr>
            <a:r>
              <a:rPr lang="fr-FR" sz="2800" b="1" u="sng" dirty="0" smtClean="0"/>
              <a:t>DEROULEMENT D’UNE PLONGEE ET CONSIGNES DE SECURITE (à connaître parfaitement)</a:t>
            </a:r>
            <a:endParaRPr lang="fr-FR" sz="2800" b="1" u="sng" dirty="0"/>
          </a:p>
        </p:txBody>
      </p:sp>
      <p:sp>
        <p:nvSpPr>
          <p:cNvPr id="3" name="Sous-titre 2"/>
          <p:cNvSpPr>
            <a:spLocks noGrp="1"/>
          </p:cNvSpPr>
          <p:nvPr>
            <p:ph type="subTitle" idx="1"/>
          </p:nvPr>
        </p:nvSpPr>
        <p:spPr>
          <a:xfrm>
            <a:off x="285720" y="1357298"/>
            <a:ext cx="8643998" cy="4500594"/>
          </a:xfrm>
        </p:spPr>
        <p:txBody>
          <a:bodyPr>
            <a:normAutofit/>
          </a:bodyPr>
          <a:lstStyle/>
          <a:p>
            <a:pPr algn="just"/>
            <a:r>
              <a:rPr lang="fr-FR" sz="2000" dirty="0" smtClean="0">
                <a:solidFill>
                  <a:schemeClr val="tx1"/>
                </a:solidFill>
              </a:rPr>
              <a:t>	La plongée se pratique en groupe, appelé une palanquée. Activité de pleine nature, avec les risques que cela comporte, qui nécessite d’acquérir une attitude responsable et d’appliquer certaines consignes afin de plonger en toute SECURITE.</a:t>
            </a:r>
          </a:p>
          <a:p>
            <a:pPr algn="just"/>
            <a:r>
              <a:rPr lang="fr-FR" sz="2000" b="1" i="1" dirty="0" smtClean="0">
                <a:solidFill>
                  <a:schemeClr val="tx1"/>
                </a:solidFill>
              </a:rPr>
              <a:t>Description du matériel en mer:</a:t>
            </a:r>
          </a:p>
          <a:p>
            <a:pPr lvl="1" algn="just">
              <a:buFont typeface="Arial" pitchFamily="34" charset="0"/>
              <a:buChar char="•"/>
            </a:pPr>
            <a:r>
              <a:rPr lang="fr-FR" sz="2000" dirty="0" smtClean="0">
                <a:solidFill>
                  <a:schemeClr val="tx1"/>
                </a:solidFill>
              </a:rPr>
              <a:t>Bouteille en acier de 12l, contenant de l’air à 200 bars</a:t>
            </a:r>
          </a:p>
          <a:p>
            <a:pPr lvl="1" algn="just">
              <a:buFont typeface="Arial" pitchFamily="34" charset="0"/>
              <a:buChar char="•"/>
            </a:pPr>
            <a:r>
              <a:rPr lang="fr-FR" sz="2000" dirty="0" smtClean="0">
                <a:solidFill>
                  <a:schemeClr val="tx1"/>
                </a:solidFill>
              </a:rPr>
              <a:t>Détendeur</a:t>
            </a:r>
            <a:r>
              <a:rPr lang="fr-FR" sz="2000" b="1" i="1" dirty="0" smtClean="0">
                <a:solidFill>
                  <a:schemeClr val="tx1"/>
                </a:solidFill>
              </a:rPr>
              <a:t>  </a:t>
            </a:r>
            <a:r>
              <a:rPr lang="fr-FR" sz="2000" dirty="0" smtClean="0">
                <a:solidFill>
                  <a:schemeClr val="tx1"/>
                </a:solidFill>
              </a:rPr>
              <a:t>avec manomètre</a:t>
            </a:r>
          </a:p>
          <a:p>
            <a:pPr lvl="1" algn="just">
              <a:buFont typeface="Arial" pitchFamily="34" charset="0"/>
              <a:buChar char="•"/>
            </a:pPr>
            <a:r>
              <a:rPr lang="fr-FR" sz="2000" dirty="0" smtClean="0">
                <a:solidFill>
                  <a:schemeClr val="tx1"/>
                </a:solidFill>
              </a:rPr>
              <a:t>Combinaison en néoprène 5 à 7 mm avec cagoule (on se refroidit dans l’eau de 15 à 20 fois plus vite que l’air)</a:t>
            </a:r>
          </a:p>
          <a:p>
            <a:pPr lvl="1" algn="just">
              <a:buFont typeface="Arial" pitchFamily="34" charset="0"/>
              <a:buChar char="•"/>
            </a:pPr>
            <a:r>
              <a:rPr lang="fr-FR" sz="2000" dirty="0" smtClean="0">
                <a:solidFill>
                  <a:schemeClr val="tx1"/>
                </a:solidFill>
              </a:rPr>
              <a:t>Ceinture de plombs (3 à 6 Kg pour les débutants) pour annuler la flottabilité de la combinaison à 3m</a:t>
            </a:r>
          </a:p>
          <a:p>
            <a:pPr lvl="1" algn="just">
              <a:buFont typeface="Arial" pitchFamily="34" charset="0"/>
              <a:buChar char="•"/>
            </a:pPr>
            <a:r>
              <a:rPr lang="fr-FR" sz="2000" dirty="0" smtClean="0">
                <a:solidFill>
                  <a:schemeClr val="tx1"/>
                </a:solidFill>
              </a:rPr>
              <a:t>Palmes, masque et tuba</a:t>
            </a:r>
          </a:p>
          <a:p>
            <a:pPr lvl="1" algn="just">
              <a:buFont typeface="Arial" pitchFamily="34" charset="0"/>
              <a:buChar char="•"/>
            </a:pPr>
            <a:r>
              <a:rPr lang="fr-FR" sz="2000" dirty="0" smtClean="0">
                <a:solidFill>
                  <a:schemeClr val="tx1"/>
                </a:solidFill>
              </a:rPr>
              <a:t>Gilet de stabilisation.</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14290"/>
            <a:ext cx="8643998" cy="6143668"/>
          </a:xfrm>
        </p:spPr>
        <p:txBody>
          <a:bodyPr>
            <a:normAutofit lnSpcReduction="10000"/>
          </a:bodyPr>
          <a:lstStyle/>
          <a:p>
            <a:pPr algn="just"/>
            <a:r>
              <a:rPr lang="fr-FR" sz="2000" b="1" i="1" dirty="0" smtClean="0">
                <a:solidFill>
                  <a:schemeClr val="tx1"/>
                </a:solidFill>
              </a:rPr>
              <a:t>Avant la mise à l’eau:</a:t>
            </a:r>
          </a:p>
          <a:p>
            <a:pPr algn="just"/>
            <a:r>
              <a:rPr lang="fr-FR" sz="2000" b="1" i="1" dirty="0" smtClean="0">
                <a:solidFill>
                  <a:schemeClr val="tx1"/>
                </a:solidFill>
              </a:rPr>
              <a:t>	</a:t>
            </a:r>
            <a:r>
              <a:rPr lang="fr-FR" sz="2000" dirty="0" smtClean="0">
                <a:solidFill>
                  <a:schemeClr val="tx1"/>
                </a:solidFill>
              </a:rPr>
              <a:t>Sur le bateau ou à quai avant le départ, il faut vous occuper de personnel et de celui qui vous a été confié: le regrouper pour s’équiper rapidement et être sûr de n’avoir rien oublié. Il est conseillé d’observer la matériel du chef de palanquée et de ses camarades, afin de prendre des points de repère pour les identifier dans l’eau.</a:t>
            </a:r>
          </a:p>
          <a:p>
            <a:pPr algn="just"/>
            <a:endParaRPr lang="fr-FR" sz="1200" dirty="0" smtClean="0">
              <a:solidFill>
                <a:schemeClr val="tx1"/>
              </a:solidFill>
            </a:endParaRPr>
          </a:p>
          <a:p>
            <a:pPr algn="just"/>
            <a:r>
              <a:rPr lang="fr-FR" sz="2000" b="1" i="1" dirty="0" smtClean="0">
                <a:solidFill>
                  <a:schemeClr val="tx1"/>
                </a:solidFill>
              </a:rPr>
              <a:t>Lors de la mise à l’eau:</a:t>
            </a:r>
            <a:endParaRPr lang="fr-FR" sz="2000" dirty="0" smtClean="0">
              <a:solidFill>
                <a:schemeClr val="tx1"/>
              </a:solidFill>
            </a:endParaRPr>
          </a:p>
          <a:p>
            <a:pPr algn="just"/>
            <a:r>
              <a:rPr lang="fr-FR" sz="2000" b="1" i="1" dirty="0" smtClean="0">
                <a:solidFill>
                  <a:schemeClr val="tx1"/>
                </a:solidFill>
              </a:rPr>
              <a:t>	</a:t>
            </a:r>
            <a:r>
              <a:rPr lang="fr-FR" sz="2000" dirty="0" smtClean="0">
                <a:solidFill>
                  <a:schemeClr val="tx1"/>
                </a:solidFill>
              </a:rPr>
              <a:t>Bien vérifier son équipement (bouteille ouverte, tous les éléments présents)</a:t>
            </a:r>
          </a:p>
          <a:p>
            <a:r>
              <a:rPr lang="fr-FR" sz="1800" dirty="0" smtClean="0">
                <a:solidFill>
                  <a:schemeClr val="tx1"/>
                </a:solidFill>
              </a:rPr>
              <a:t>TOUJOURS</a:t>
            </a:r>
            <a:r>
              <a:rPr lang="fr-FR" sz="1800" b="1" i="1" dirty="0" smtClean="0">
                <a:solidFill>
                  <a:schemeClr val="tx1"/>
                </a:solidFill>
              </a:rPr>
              <a:t> </a:t>
            </a:r>
            <a:r>
              <a:rPr lang="fr-FR" sz="1800" dirty="0" smtClean="0">
                <a:solidFill>
                  <a:schemeClr val="tx1"/>
                </a:solidFill>
              </a:rPr>
              <a:t>METTRE SES PALMES AVANT SA CEINTURE DE PLOMBS ET SA BOUTEILLE</a:t>
            </a:r>
          </a:p>
          <a:p>
            <a:endParaRPr lang="fr-FR" sz="1800" dirty="0" smtClean="0">
              <a:solidFill>
                <a:schemeClr val="tx1"/>
              </a:solidFill>
            </a:endParaRPr>
          </a:p>
          <a:p>
            <a:pPr algn="l"/>
            <a:r>
              <a:rPr lang="fr-FR" sz="2000" dirty="0" smtClean="0">
                <a:solidFill>
                  <a:schemeClr val="tx1"/>
                </a:solidFill>
              </a:rPr>
              <a:t>	Une palanquée est constituée de 2 à 5 plongeurs. Il est bon de se « binômer » (même si la palanquée doit rester groupée, il est préférable d’avoir une personne privilégiée à surveiller et qui nous surveille).</a:t>
            </a:r>
          </a:p>
          <a:p>
            <a:pPr algn="l"/>
            <a:r>
              <a:rPr lang="fr-FR" sz="2000" u="sng" dirty="0" smtClean="0">
                <a:solidFill>
                  <a:schemeClr val="tx1"/>
                </a:solidFill>
              </a:rPr>
              <a:t>Procédure:</a:t>
            </a:r>
          </a:p>
          <a:p>
            <a:pPr algn="l"/>
            <a:r>
              <a:rPr lang="fr-FR" sz="2000" dirty="0" smtClean="0">
                <a:solidFill>
                  <a:schemeClr val="tx1"/>
                </a:solidFill>
              </a:rPr>
              <a:t>		Observer la zone de mise à l’eau (personnes, obstacles …)</a:t>
            </a:r>
          </a:p>
          <a:p>
            <a:pPr algn="l"/>
            <a:r>
              <a:rPr lang="fr-FR" sz="2000" dirty="0" smtClean="0">
                <a:solidFill>
                  <a:schemeClr val="tx1"/>
                </a:solidFill>
              </a:rPr>
              <a:t>		Chef de palanquée en premier dans l’eau</a:t>
            </a:r>
          </a:p>
          <a:p>
            <a:pPr algn="l"/>
            <a:r>
              <a:rPr lang="fr-FR" sz="2000" dirty="0" smtClean="0">
                <a:solidFill>
                  <a:schemeClr val="tx1"/>
                </a:solidFill>
              </a:rPr>
              <a:t>		Attendre son signal ou celui du pilote pour sauter à l’eau</a:t>
            </a:r>
          </a:p>
          <a:p>
            <a:pPr algn="l"/>
            <a:r>
              <a:rPr lang="fr-FR" sz="2000" dirty="0" smtClean="0">
                <a:solidFill>
                  <a:schemeClr val="tx1"/>
                </a:solidFill>
              </a:rPr>
              <a:t>		Pour s’immerger, attendre le signal du chef de palanquée.</a:t>
            </a:r>
          </a:p>
          <a:p>
            <a:pPr algn="l"/>
            <a:endParaRPr lang="fr-FR" sz="18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571472" y="3071810"/>
            <a:ext cx="807249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571480"/>
            <a:ext cx="8643998" cy="5000660"/>
          </a:xfrm>
        </p:spPr>
        <p:txBody>
          <a:bodyPr>
            <a:normAutofit fontScale="92500" lnSpcReduction="10000"/>
          </a:bodyPr>
          <a:lstStyle/>
          <a:p>
            <a:pPr algn="just"/>
            <a:r>
              <a:rPr lang="fr-FR" sz="2000" b="1" i="1" dirty="0" smtClean="0">
                <a:solidFill>
                  <a:schemeClr val="tx1"/>
                </a:solidFill>
              </a:rPr>
              <a:t>Lors de l’exploration:</a:t>
            </a:r>
          </a:p>
          <a:p>
            <a:pPr algn="just"/>
            <a:endParaRPr lang="fr-FR" sz="2000" b="1" i="1" dirty="0" smtClean="0">
              <a:solidFill>
                <a:schemeClr val="tx1"/>
              </a:solidFill>
            </a:endParaRPr>
          </a:p>
          <a:p>
            <a:pPr lvl="2" algn="just">
              <a:buFont typeface="Arial" pitchFamily="34" charset="0"/>
              <a:buChar char="•"/>
            </a:pPr>
            <a:r>
              <a:rPr lang="fr-FR" sz="2000" dirty="0" smtClean="0">
                <a:solidFill>
                  <a:schemeClr val="tx1"/>
                </a:solidFill>
              </a:rPr>
              <a:t>Rester toujours grouper à porter de palmes</a:t>
            </a:r>
          </a:p>
          <a:p>
            <a:pPr lvl="2" algn="just">
              <a:buFont typeface="Arial" pitchFamily="34" charset="0"/>
              <a:buChar char="•"/>
            </a:pPr>
            <a:r>
              <a:rPr lang="fr-FR" sz="2000" dirty="0" smtClean="0">
                <a:solidFill>
                  <a:schemeClr val="tx1"/>
                </a:solidFill>
              </a:rPr>
              <a:t>Toujours surveiller son binôme et le chef de palanquée</a:t>
            </a:r>
          </a:p>
          <a:p>
            <a:pPr lvl="2" algn="just">
              <a:buFont typeface="Arial" pitchFamily="34" charset="0"/>
              <a:buChar char="•"/>
            </a:pPr>
            <a:r>
              <a:rPr lang="fr-FR" sz="2000" dirty="0" smtClean="0">
                <a:solidFill>
                  <a:schemeClr val="tx1"/>
                </a:solidFill>
              </a:rPr>
              <a:t>Ne jamais avoir une réaction atypique. Ne pas entrer dans les cavités</a:t>
            </a:r>
          </a:p>
          <a:p>
            <a:pPr lvl="2" algn="just">
              <a:buFont typeface="Arial" pitchFamily="34" charset="0"/>
              <a:buChar char="•"/>
            </a:pPr>
            <a:r>
              <a:rPr lang="fr-FR" sz="2000" dirty="0" smtClean="0">
                <a:solidFill>
                  <a:schemeClr val="tx1"/>
                </a:solidFill>
              </a:rPr>
              <a:t>NE JAMAIS SE TROUVER EN DESSOUS DU CHEF DE PALANQUEE</a:t>
            </a:r>
          </a:p>
          <a:p>
            <a:pPr lvl="2" algn="just"/>
            <a:endParaRPr lang="fr-FR" sz="2000" dirty="0" smtClean="0">
              <a:solidFill>
                <a:schemeClr val="tx1"/>
              </a:solidFill>
            </a:endParaRPr>
          </a:p>
          <a:p>
            <a:pPr algn="just"/>
            <a:r>
              <a:rPr lang="fr-FR" sz="2000" b="1" i="1" dirty="0" smtClean="0">
                <a:solidFill>
                  <a:schemeClr val="tx1"/>
                </a:solidFill>
              </a:rPr>
              <a:t>Lors de la remontée:</a:t>
            </a:r>
          </a:p>
          <a:p>
            <a:pPr algn="just"/>
            <a:endParaRPr lang="fr-FR" sz="2000" dirty="0" smtClean="0">
              <a:solidFill>
                <a:schemeClr val="tx1"/>
              </a:solidFill>
            </a:endParaRPr>
          </a:p>
          <a:p>
            <a:pPr lvl="2" algn="just">
              <a:buFont typeface="Arial" pitchFamily="34" charset="0"/>
              <a:buChar char="•"/>
            </a:pPr>
            <a:r>
              <a:rPr lang="fr-FR" sz="2000" dirty="0" smtClean="0">
                <a:solidFill>
                  <a:schemeClr val="tx1"/>
                </a:solidFill>
              </a:rPr>
              <a:t>Contrôler sa remontée</a:t>
            </a:r>
          </a:p>
          <a:p>
            <a:pPr lvl="2" algn="just">
              <a:buFont typeface="Arial" pitchFamily="34" charset="0"/>
              <a:buChar char="•"/>
            </a:pPr>
            <a:r>
              <a:rPr lang="fr-FR" sz="2000" dirty="0" smtClean="0">
                <a:solidFill>
                  <a:schemeClr val="tx1"/>
                </a:solidFill>
              </a:rPr>
              <a:t>Observer la surface, tour d’horizon dès 3m</a:t>
            </a:r>
          </a:p>
          <a:p>
            <a:pPr lvl="2" algn="just">
              <a:buFont typeface="Arial" pitchFamily="34" charset="0"/>
              <a:buChar char="•"/>
            </a:pPr>
            <a:r>
              <a:rPr lang="fr-FR" sz="2000" dirty="0" smtClean="0">
                <a:solidFill>
                  <a:schemeClr val="tx1"/>
                </a:solidFill>
              </a:rPr>
              <a:t>Faire le signe OK aux autres et au bateau en arrivant en surface</a:t>
            </a:r>
          </a:p>
          <a:p>
            <a:pPr lvl="2" algn="just">
              <a:buFont typeface="Arial" pitchFamily="34" charset="0"/>
              <a:buChar char="•"/>
            </a:pPr>
            <a:r>
              <a:rPr lang="fr-FR" sz="2000" dirty="0" smtClean="0">
                <a:solidFill>
                  <a:schemeClr val="tx1"/>
                </a:solidFill>
              </a:rPr>
              <a:t>Rester groupés et équipés jusqu’au bateau</a:t>
            </a:r>
          </a:p>
          <a:p>
            <a:pPr lvl="2" algn="just">
              <a:buFont typeface="Arial" pitchFamily="34" charset="0"/>
              <a:buChar char="•"/>
            </a:pPr>
            <a:r>
              <a:rPr lang="fr-FR" sz="2000" dirty="0" smtClean="0">
                <a:solidFill>
                  <a:schemeClr val="tx1"/>
                </a:solidFill>
              </a:rPr>
              <a:t>NE JAMAIS BLOQUER SA RESPIRATION</a:t>
            </a:r>
          </a:p>
          <a:p>
            <a:pPr lvl="2" algn="just">
              <a:buFont typeface="Arial" pitchFamily="34" charset="0"/>
              <a:buChar char="•"/>
            </a:pPr>
            <a:r>
              <a:rPr lang="fr-FR" sz="2000" dirty="0" smtClean="0">
                <a:solidFill>
                  <a:schemeClr val="tx1"/>
                </a:solidFill>
              </a:rPr>
              <a:t>NE JAMAIS SE TROUVER AU-DESSUS DU CHEF DE PALANQUEE</a:t>
            </a:r>
            <a:r>
              <a:rPr lang="fr-FR" sz="2000" b="1" i="1" dirty="0" smtClean="0">
                <a:solidFill>
                  <a:schemeClr val="tx1"/>
                </a:solidFill>
              </a:rPr>
              <a:t> </a:t>
            </a:r>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357158" y="2143116"/>
            <a:ext cx="8072494"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p:cNvSpPr/>
          <p:nvPr/>
        </p:nvSpPr>
        <p:spPr>
          <a:xfrm>
            <a:off x="428596" y="4714884"/>
            <a:ext cx="8072494"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14290"/>
            <a:ext cx="8643998" cy="6143668"/>
          </a:xfrm>
        </p:spPr>
        <p:txBody>
          <a:bodyPr>
            <a:normAutofit/>
          </a:bodyPr>
          <a:lstStyle/>
          <a:p>
            <a:pPr algn="just"/>
            <a:r>
              <a:rPr lang="fr-FR" sz="2000" b="1" i="1" dirty="0" smtClean="0">
                <a:solidFill>
                  <a:schemeClr val="tx1"/>
                </a:solidFill>
              </a:rPr>
              <a:t>Conduite à tenir en cas d’égarement:</a:t>
            </a:r>
          </a:p>
          <a:p>
            <a:pPr algn="just"/>
            <a:r>
              <a:rPr lang="fr-FR" sz="2000" dirty="0" smtClean="0">
                <a:solidFill>
                  <a:schemeClr val="tx1"/>
                </a:solidFill>
              </a:rPr>
              <a:t>	Il peut arriver, lors d’une plongée que l’on perde de vue ses compagnons. La conduite à tenir est une convention reconnue dans quasiment tous les clubs fédéraux et qu’il est toujours utile de rappeler:</a:t>
            </a:r>
          </a:p>
          <a:p>
            <a:pPr marL="1257300" lvl="2" indent="-342900" algn="just">
              <a:buFont typeface="+mj-lt"/>
              <a:buAutoNum type="arabicPeriod"/>
            </a:pPr>
            <a:r>
              <a:rPr lang="fr-FR" sz="2000" dirty="0" smtClean="0">
                <a:solidFill>
                  <a:schemeClr val="tx1"/>
                </a:solidFill>
              </a:rPr>
              <a:t>Regarder autour de soi, sur place, pendant 1 min maximum. Il est important de ne pas bouger car le chef de palanquée reviendra là où il vous a laissé. Il est également important de ne pas traîner au fond, pour ne pas sortir de la courbe de sécurité.</a:t>
            </a:r>
          </a:p>
          <a:p>
            <a:pPr marL="1257300" lvl="2" indent="-342900" algn="just">
              <a:buFont typeface="+mj-lt"/>
              <a:buAutoNum type="arabicPeriod"/>
            </a:pPr>
            <a:r>
              <a:rPr lang="fr-FR" sz="2000" dirty="0" smtClean="0">
                <a:solidFill>
                  <a:schemeClr val="tx1"/>
                </a:solidFill>
              </a:rPr>
              <a:t>Dans le cas où l’on se ne retrouve pas sa palanquée, on amorce la remontée à la vitesse des petites bulles en appliquant les règles de sécurité :</a:t>
            </a:r>
          </a:p>
          <a:p>
            <a:pPr marL="1714500" lvl="3" indent="-342900" algn="just">
              <a:buFont typeface="Arial" pitchFamily="34" charset="0"/>
              <a:buChar char="•"/>
            </a:pPr>
            <a:r>
              <a:rPr lang="fr-FR" dirty="0" smtClean="0">
                <a:solidFill>
                  <a:schemeClr val="tx1"/>
                </a:solidFill>
              </a:rPr>
              <a:t>Souffler en remontant</a:t>
            </a:r>
          </a:p>
          <a:p>
            <a:pPr marL="1714500" lvl="3" indent="-342900" algn="just">
              <a:buFont typeface="Arial" pitchFamily="34" charset="0"/>
              <a:buChar char="•"/>
            </a:pPr>
            <a:r>
              <a:rPr lang="fr-FR" dirty="0" smtClean="0">
                <a:solidFill>
                  <a:schemeClr val="tx1"/>
                </a:solidFill>
              </a:rPr>
              <a:t>Tour d’horizon à l’approche de la surface</a:t>
            </a:r>
          </a:p>
          <a:p>
            <a:pPr marL="1714500" lvl="3" indent="-342900" algn="just">
              <a:buFont typeface="Arial" pitchFamily="34" charset="0"/>
              <a:buChar char="•"/>
            </a:pPr>
            <a:r>
              <a:rPr lang="fr-FR" dirty="0" smtClean="0">
                <a:solidFill>
                  <a:schemeClr val="tx1"/>
                </a:solidFill>
              </a:rPr>
              <a:t>Signe OK à la surface</a:t>
            </a:r>
          </a:p>
          <a:p>
            <a:pPr marL="1714500" lvl="3" indent="-342900" algn="just"/>
            <a:r>
              <a:rPr lang="fr-FR" dirty="0" smtClean="0">
                <a:solidFill>
                  <a:schemeClr val="tx1"/>
                </a:solidFill>
              </a:rPr>
              <a:t>NE PAS REMONTER PLUS VITE QUE LES PETITES BULLES EXPIREES </a:t>
            </a:r>
          </a:p>
          <a:p>
            <a:pPr marL="1714500" lvl="3" indent="-342900" algn="just"/>
            <a:r>
              <a:rPr lang="fr-FR" dirty="0" smtClean="0">
                <a:solidFill>
                  <a:schemeClr val="tx1"/>
                </a:solidFill>
              </a:rPr>
              <a:t>S’ASSURER QUE L’ON REMONTE EFFECTIVEMENT</a:t>
            </a:r>
          </a:p>
          <a:p>
            <a:pPr marL="1257300" lvl="2" indent="-342900" algn="just">
              <a:buFont typeface="+mj-lt"/>
              <a:buAutoNum type="arabicPeriod"/>
            </a:pPr>
            <a:r>
              <a:rPr lang="fr-FR" sz="2000" dirty="0" smtClean="0">
                <a:solidFill>
                  <a:schemeClr val="tx1"/>
                </a:solidFill>
              </a:rPr>
              <a:t>On ne fait pas de palier de sécurité.</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571472" y="4929198"/>
            <a:ext cx="8072494" cy="7858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785794"/>
            <a:ext cx="8643998" cy="5286412"/>
          </a:xfrm>
        </p:spPr>
        <p:txBody>
          <a:bodyPr>
            <a:normAutofit/>
          </a:bodyPr>
          <a:lstStyle/>
          <a:p>
            <a:pPr algn="just"/>
            <a:r>
              <a:rPr lang="fr-FR" sz="2000" b="1" i="1" dirty="0" smtClean="0">
                <a:solidFill>
                  <a:schemeClr val="tx1"/>
                </a:solidFill>
              </a:rPr>
              <a:t>Conduite à tenir en cas d’égarement:</a:t>
            </a:r>
          </a:p>
          <a:p>
            <a:pPr algn="just"/>
            <a:r>
              <a:rPr lang="fr-FR" sz="2000" dirty="0" smtClean="0">
                <a:solidFill>
                  <a:schemeClr val="tx1"/>
                </a:solidFill>
              </a:rPr>
              <a:t>	</a:t>
            </a:r>
          </a:p>
          <a:p>
            <a:pPr marL="1371600" lvl="2" indent="-457200" algn="just">
              <a:buFont typeface="+mj-lt"/>
              <a:buAutoNum type="arabicPeriod" startAt="4"/>
            </a:pPr>
            <a:r>
              <a:rPr lang="fr-FR" sz="2000" dirty="0" smtClean="0">
                <a:solidFill>
                  <a:schemeClr val="tx1"/>
                </a:solidFill>
              </a:rPr>
              <a:t>On devrait retrouver sa palanquée en surface</a:t>
            </a:r>
          </a:p>
          <a:p>
            <a:pPr marL="1371600" lvl="2" indent="-457200" algn="just">
              <a:buFont typeface="+mj-lt"/>
              <a:buAutoNum type="arabicPeriod" startAt="4"/>
            </a:pPr>
            <a:r>
              <a:rPr lang="fr-FR" sz="2000" dirty="0" smtClean="0">
                <a:solidFill>
                  <a:schemeClr val="tx1"/>
                </a:solidFill>
              </a:rPr>
              <a:t>Le chef de palanquée décide de continuer ou non l’exploration en fonction des paramètres de chacun</a:t>
            </a:r>
          </a:p>
          <a:p>
            <a:pPr marL="1371600" lvl="2" indent="-457200" algn="just">
              <a:buFont typeface="+mj-lt"/>
              <a:buAutoNum type="arabicPeriod" startAt="4"/>
            </a:pPr>
            <a:r>
              <a:rPr lang="fr-FR" sz="2000" dirty="0" smtClean="0">
                <a:solidFill>
                  <a:schemeClr val="tx1"/>
                </a:solidFill>
              </a:rPr>
              <a:t>Si on ne retrouve pas sa palanquée, on remonte sur le bateau.</a:t>
            </a:r>
          </a:p>
          <a:p>
            <a:pPr marL="1371600" lvl="2" indent="-457200" algn="just"/>
            <a:endParaRPr lang="fr-FR" sz="2000" dirty="0" smtClean="0">
              <a:solidFill>
                <a:schemeClr val="tx1"/>
              </a:solidFill>
            </a:endParaRPr>
          </a:p>
          <a:p>
            <a:pPr marL="457200" indent="-457200" algn="just"/>
            <a:r>
              <a:rPr lang="fr-FR" sz="2000" dirty="0" smtClean="0">
                <a:solidFill>
                  <a:schemeClr val="tx1"/>
                </a:solidFill>
              </a:rPr>
              <a:t>Si pendant la première étape on rencontre une autre palanquée, il est hors de question de poursuivre avec, pour des raisons évidentes:</a:t>
            </a:r>
          </a:p>
          <a:p>
            <a:pPr marL="1371600" lvl="2" indent="-457200" algn="just"/>
            <a:endParaRPr lang="fr-FR" sz="2000" dirty="0" smtClean="0">
              <a:solidFill>
                <a:schemeClr val="tx1"/>
              </a:solidFill>
            </a:endParaRPr>
          </a:p>
          <a:p>
            <a:pPr marL="1371600" lvl="2" indent="-457200" algn="just">
              <a:buFontTx/>
              <a:buChar char="-"/>
            </a:pPr>
            <a:r>
              <a:rPr lang="fr-FR" sz="2000" dirty="0" smtClean="0">
                <a:solidFill>
                  <a:schemeClr val="tx1"/>
                </a:solidFill>
              </a:rPr>
              <a:t>Vous n’avez pas les mêmes paramètres, vous risquez un problème</a:t>
            </a:r>
          </a:p>
          <a:p>
            <a:pPr marL="1371600" lvl="2" indent="-457200" algn="just">
              <a:buFontTx/>
              <a:buChar char="-"/>
            </a:pPr>
            <a:r>
              <a:rPr lang="fr-FR" sz="2000" dirty="0" smtClean="0">
                <a:solidFill>
                  <a:schemeClr val="tx1"/>
                </a:solidFill>
              </a:rPr>
              <a:t>Votre palanquée, ne vous voyant pas revenir, risque de déclencher inutilement des secours.</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fontScale="90000"/>
          </a:bodyPr>
          <a:lstStyle/>
          <a:p>
            <a:pPr marL="571500" indent="-571500" algn="l">
              <a:buFont typeface="+mj-lt"/>
              <a:buAutoNum type="romanUcPeriod"/>
            </a:pPr>
            <a:r>
              <a:rPr lang="fr-FR" sz="2800" b="1" u="sng" dirty="0" smtClean="0"/>
              <a:t>PHYSIQUE DU MILIEU AQUATIQUE</a:t>
            </a:r>
            <a:endParaRPr lang="fr-FR" sz="2800" b="1" u="sng" dirty="0"/>
          </a:p>
        </p:txBody>
      </p:sp>
      <p:sp>
        <p:nvSpPr>
          <p:cNvPr id="3" name="Sous-titre 2"/>
          <p:cNvSpPr>
            <a:spLocks noGrp="1"/>
          </p:cNvSpPr>
          <p:nvPr>
            <p:ph type="subTitle" idx="1"/>
          </p:nvPr>
        </p:nvSpPr>
        <p:spPr>
          <a:xfrm>
            <a:off x="285720" y="1500174"/>
            <a:ext cx="8643998" cy="4857784"/>
          </a:xfrm>
        </p:spPr>
        <p:txBody>
          <a:bodyPr>
            <a:normAutofit fontScale="70000" lnSpcReduction="20000"/>
          </a:bodyPr>
          <a:lstStyle/>
          <a:p>
            <a:pPr algn="just"/>
            <a:r>
              <a:rPr lang="fr-FR" sz="2000" dirty="0" smtClean="0">
                <a:solidFill>
                  <a:schemeClr val="tx1"/>
                </a:solidFill>
              </a:rPr>
              <a:t>	</a:t>
            </a:r>
            <a:r>
              <a:rPr lang="fr-FR" sz="2900" dirty="0" smtClean="0">
                <a:solidFill>
                  <a:schemeClr val="tx1"/>
                </a:solidFill>
              </a:rPr>
              <a:t>Dans l’eau, sans masque, nous voyons flou. Mais le masque, qui nous permet de voir net, perturbe la perception de la taille et de la distance des objets:</a:t>
            </a:r>
          </a:p>
          <a:p>
            <a:pPr algn="just"/>
            <a:endParaRPr lang="fr-FR" sz="2200" dirty="0" smtClean="0">
              <a:solidFill>
                <a:schemeClr val="tx1"/>
              </a:solidFill>
            </a:endParaRPr>
          </a:p>
          <a:p>
            <a:pPr lvl="3" algn="l">
              <a:buFont typeface="Arial" pitchFamily="34" charset="0"/>
              <a:buChar char="•"/>
            </a:pPr>
            <a:r>
              <a:rPr lang="fr-FR" sz="2900" b="1" dirty="0" smtClean="0">
                <a:solidFill>
                  <a:schemeClr val="tx1"/>
                </a:solidFill>
              </a:rPr>
              <a:t>L’objet paraît plus gros</a:t>
            </a:r>
          </a:p>
          <a:p>
            <a:pPr lvl="3" algn="l">
              <a:buFont typeface="Arial" pitchFamily="34" charset="0"/>
              <a:buChar char="•"/>
            </a:pPr>
            <a:r>
              <a:rPr lang="fr-FR" sz="2900" b="1" dirty="0" smtClean="0">
                <a:solidFill>
                  <a:schemeClr val="tx1"/>
                </a:solidFill>
              </a:rPr>
              <a:t>L’objet paraît plus près</a:t>
            </a:r>
          </a:p>
          <a:p>
            <a:pPr lvl="3" algn="l"/>
            <a:endParaRPr lang="fr-FR" sz="2200" dirty="0" smtClean="0">
              <a:solidFill>
                <a:schemeClr val="tx1"/>
              </a:solidFill>
            </a:endParaRPr>
          </a:p>
          <a:p>
            <a:pPr algn="just"/>
            <a:r>
              <a:rPr lang="fr-FR" sz="2200" dirty="0" smtClean="0">
                <a:solidFill>
                  <a:schemeClr val="tx1"/>
                </a:solidFill>
              </a:rPr>
              <a:t>	</a:t>
            </a:r>
            <a:r>
              <a:rPr lang="fr-FR" sz="2900" dirty="0" smtClean="0">
                <a:solidFill>
                  <a:schemeClr val="tx1"/>
                </a:solidFill>
              </a:rPr>
              <a:t>La lumières et les couleurs, dans l’eau, paraissent différentes:</a:t>
            </a:r>
          </a:p>
          <a:p>
            <a:pPr lvl="3" algn="l">
              <a:buFont typeface="Arial" pitchFamily="34" charset="0"/>
              <a:buChar char="•"/>
            </a:pPr>
            <a:endParaRPr lang="fr-FR" sz="2200" b="1" dirty="0" smtClean="0">
              <a:solidFill>
                <a:schemeClr val="tx1"/>
              </a:solidFill>
            </a:endParaRPr>
          </a:p>
          <a:p>
            <a:pPr lvl="2" algn="l">
              <a:buFont typeface="Arial" pitchFamily="34" charset="0"/>
              <a:buChar char="•"/>
            </a:pPr>
            <a:r>
              <a:rPr lang="fr-FR" sz="3000" b="1" dirty="0" smtClean="0">
                <a:solidFill>
                  <a:schemeClr val="tx1"/>
                </a:solidFill>
              </a:rPr>
              <a:t>Au-delà de 15m, les couleurs dominantes deviennent le marron, le bleu et le vert (le rouge est absorbé par l’eau)</a:t>
            </a:r>
          </a:p>
          <a:p>
            <a:pPr lvl="2" algn="l">
              <a:buFont typeface="Arial" pitchFamily="34" charset="0"/>
              <a:buChar char="•"/>
            </a:pPr>
            <a:r>
              <a:rPr lang="fr-FR" sz="3000" b="1" dirty="0" smtClean="0">
                <a:solidFill>
                  <a:schemeClr val="tx1"/>
                </a:solidFill>
              </a:rPr>
              <a:t>La luminosité diminue assez vite avec la profondeur (luminosité meilleure quand le soleil est au zénith, les rayons ne sont pas réfléchis)</a:t>
            </a:r>
          </a:p>
          <a:p>
            <a:pPr lvl="2" algn="l">
              <a:buFont typeface="Arial" pitchFamily="34" charset="0"/>
              <a:buChar char="•"/>
            </a:pPr>
            <a:r>
              <a:rPr lang="fr-FR" sz="3000" b="1" dirty="0" smtClean="0">
                <a:solidFill>
                  <a:schemeClr val="tx1"/>
                </a:solidFill>
              </a:rPr>
              <a:t>Une lampe permet de mieux observer les couleurs naturelles; (attention s’il y a des particules « effet phares dans le brouillard »</a:t>
            </a:r>
          </a:p>
          <a:p>
            <a:pPr lvl="3" algn="l">
              <a:buFont typeface="Arial" pitchFamily="34" charset="0"/>
              <a:buChar char="•"/>
            </a:pPr>
            <a:endParaRPr lang="fr-FR" sz="2200" dirty="0" smtClean="0">
              <a:solidFill>
                <a:schemeClr val="tx1"/>
              </a:solidFill>
            </a:endParaRP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1142976" y="2214554"/>
            <a:ext cx="3786214" cy="7858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itre 1"/>
          <p:cNvSpPr txBox="1">
            <a:spLocks/>
          </p:cNvSpPr>
          <p:nvPr/>
        </p:nvSpPr>
        <p:spPr>
          <a:xfrm>
            <a:off x="1000100" y="1000109"/>
            <a:ext cx="1571636"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dirty="0" smtClean="0">
                <a:latin typeface="+mj-lt"/>
                <a:ea typeface="+mj-ea"/>
                <a:cs typeface="+mj-cs"/>
              </a:rPr>
              <a:t>Vision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1142976" y="3500438"/>
            <a:ext cx="7715304" cy="23574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85729"/>
            <a:ext cx="8429684" cy="785817"/>
          </a:xfrm>
        </p:spPr>
        <p:txBody>
          <a:bodyPr>
            <a:normAutofit/>
          </a:bodyPr>
          <a:lstStyle/>
          <a:p>
            <a:pPr marL="571500" indent="-571500" algn="l">
              <a:buFont typeface="+mj-lt"/>
              <a:buAutoNum type="romanUcPeriod" startAt="5"/>
            </a:pPr>
            <a:r>
              <a:rPr lang="fr-FR" sz="2800" b="1" u="sng" dirty="0" smtClean="0"/>
              <a:t>NOTIONS DE REGLEMENTATION</a:t>
            </a:r>
            <a:endParaRPr lang="fr-FR" sz="2800" b="1" u="sng" dirty="0"/>
          </a:p>
        </p:txBody>
      </p:sp>
      <p:sp>
        <p:nvSpPr>
          <p:cNvPr id="3" name="Sous-titre 2"/>
          <p:cNvSpPr>
            <a:spLocks noGrp="1"/>
          </p:cNvSpPr>
          <p:nvPr>
            <p:ph type="subTitle" idx="1"/>
          </p:nvPr>
        </p:nvSpPr>
        <p:spPr>
          <a:xfrm>
            <a:off x="285720" y="1357298"/>
            <a:ext cx="8643998" cy="4500594"/>
          </a:xfrm>
        </p:spPr>
        <p:txBody>
          <a:bodyPr>
            <a:normAutofit/>
          </a:bodyPr>
          <a:lstStyle/>
          <a:p>
            <a:pPr algn="just"/>
            <a:r>
              <a:rPr lang="fr-FR" sz="2000" dirty="0" smtClean="0">
                <a:solidFill>
                  <a:schemeClr val="tx1"/>
                </a:solidFill>
              </a:rPr>
              <a:t>	La plongée subaquatique en mer, pratiquée dans les clubs associatifs ou les structures commerciales, est régie par la loi (arrêté du 22 juin 1998). En particulier, les prérogatives des différents niveaux de plongée y sont définies.</a:t>
            </a:r>
          </a:p>
          <a:p>
            <a:pPr algn="just"/>
            <a:r>
              <a:rPr lang="fr-FR" sz="2000" dirty="0" smtClean="0">
                <a:solidFill>
                  <a:schemeClr val="tx1"/>
                </a:solidFill>
              </a:rPr>
              <a:t>	</a:t>
            </a:r>
            <a:r>
              <a:rPr lang="fr-FR" sz="2000" b="1" i="1" dirty="0" smtClean="0">
                <a:solidFill>
                  <a:schemeClr val="tx1"/>
                </a:solidFill>
              </a:rPr>
              <a:t>Prérogatives Niveau 1:</a:t>
            </a:r>
            <a:endParaRPr lang="fr-FR" sz="2000" dirty="0" smtClean="0">
              <a:solidFill>
                <a:schemeClr val="tx1"/>
              </a:solidFill>
            </a:endParaRPr>
          </a:p>
          <a:p>
            <a:pPr algn="just"/>
            <a:r>
              <a:rPr lang="fr-FR" sz="2000" dirty="0" smtClean="0">
                <a:solidFill>
                  <a:schemeClr val="tx1"/>
                </a:solidFill>
              </a:rPr>
              <a:t>	-Peut plonger uniquement dans l’espace médian (entre 0 et 20m) accidentellement jusqu’à 25m.</a:t>
            </a:r>
          </a:p>
          <a:p>
            <a:pPr algn="just"/>
            <a:r>
              <a:rPr lang="fr-FR" sz="2000" dirty="0" smtClean="0">
                <a:solidFill>
                  <a:schemeClr val="tx1"/>
                </a:solidFill>
              </a:rPr>
              <a:t>	-Doit être encadrés,</a:t>
            </a:r>
          </a:p>
          <a:p>
            <a:pPr lvl="1" algn="just">
              <a:buFont typeface="Arial" pitchFamily="34" charset="0"/>
              <a:buChar char="•"/>
            </a:pPr>
            <a:r>
              <a:rPr lang="fr-FR" sz="2000" dirty="0" smtClean="0">
                <a:solidFill>
                  <a:schemeClr val="tx1"/>
                </a:solidFill>
              </a:rPr>
              <a:t>En exploration, par un plongeur au moins de niveau 4</a:t>
            </a:r>
          </a:p>
          <a:p>
            <a:pPr lvl="1" algn="just">
              <a:buFont typeface="Arial" pitchFamily="34" charset="0"/>
              <a:buChar char="•"/>
            </a:pPr>
            <a:r>
              <a:rPr lang="fr-FR" sz="2000" dirty="0" smtClean="0">
                <a:solidFill>
                  <a:schemeClr val="tx1"/>
                </a:solidFill>
              </a:rPr>
              <a:t>En enseignement, par un moniteur au moins 1</a:t>
            </a:r>
            <a:r>
              <a:rPr lang="fr-FR" sz="2000" baseline="30000" dirty="0" smtClean="0">
                <a:solidFill>
                  <a:schemeClr val="tx1"/>
                </a:solidFill>
              </a:rPr>
              <a:t>er</a:t>
            </a:r>
            <a:r>
              <a:rPr lang="fr-FR" sz="2000" dirty="0" smtClean="0">
                <a:solidFill>
                  <a:schemeClr val="tx1"/>
                </a:solidFill>
              </a:rPr>
              <a:t> degré ( fédéral 1</a:t>
            </a:r>
            <a:r>
              <a:rPr lang="fr-FR" sz="2000" baseline="30000" dirty="0" smtClean="0">
                <a:solidFill>
                  <a:schemeClr val="tx1"/>
                </a:solidFill>
              </a:rPr>
              <a:t>er</a:t>
            </a:r>
            <a:r>
              <a:rPr lang="fr-FR" sz="2000" dirty="0" smtClean="0">
                <a:solidFill>
                  <a:schemeClr val="tx1"/>
                </a:solidFill>
              </a:rPr>
              <a:t> degré, MF1 ou BEES 1)</a:t>
            </a:r>
          </a:p>
          <a:p>
            <a:pPr lvl="1" algn="just"/>
            <a:r>
              <a:rPr lang="fr-FR" sz="2000" dirty="0" smtClean="0">
                <a:solidFill>
                  <a:schemeClr val="tx1"/>
                </a:solidFill>
              </a:rPr>
              <a:t>	-Par ailleurs, ne jamais plonger seul et ne rien remonter d’une plongée en scaphandre.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0"/>
            <a:ext cx="8643998" cy="6357958"/>
          </a:xfrm>
        </p:spPr>
        <p:txBody>
          <a:bodyPr>
            <a:normAutofit lnSpcReduction="10000"/>
          </a:bodyPr>
          <a:lstStyle/>
          <a:p>
            <a:pPr algn="just"/>
            <a:r>
              <a:rPr lang="fr-FR" sz="2000" dirty="0" smtClean="0">
                <a:solidFill>
                  <a:schemeClr val="tx1"/>
                </a:solidFill>
              </a:rPr>
              <a:t>	Pour passer un diplôme fédéral, tel le niveau 1, il faut être titulaire d’une licence fédérale qui vaut:</a:t>
            </a:r>
          </a:p>
          <a:p>
            <a:pPr algn="just"/>
            <a:r>
              <a:rPr lang="fr-FR" sz="2000" dirty="0" smtClean="0">
                <a:solidFill>
                  <a:schemeClr val="tx1"/>
                </a:solidFill>
              </a:rPr>
              <a:t>	- affiliation à la FFESSM</a:t>
            </a:r>
          </a:p>
          <a:p>
            <a:pPr algn="just"/>
            <a:r>
              <a:rPr lang="fr-FR" sz="2000" dirty="0" smtClean="0">
                <a:solidFill>
                  <a:schemeClr val="tx1"/>
                </a:solidFill>
              </a:rPr>
              <a:t>	- carte d’identité du sportif</a:t>
            </a:r>
          </a:p>
          <a:p>
            <a:pPr algn="just"/>
            <a:r>
              <a:rPr lang="fr-FR" sz="2000" dirty="0" smtClean="0">
                <a:solidFill>
                  <a:schemeClr val="tx1"/>
                </a:solidFill>
              </a:rPr>
              <a:t>	- participation aux activités organisés par la FFESSM</a:t>
            </a:r>
          </a:p>
          <a:p>
            <a:pPr algn="just"/>
            <a:r>
              <a:rPr lang="fr-FR" sz="2000" dirty="0" smtClean="0">
                <a:solidFill>
                  <a:schemeClr val="tx1"/>
                </a:solidFill>
              </a:rPr>
              <a:t>	- permis de chasse pour les plus de 16 ans</a:t>
            </a:r>
          </a:p>
          <a:p>
            <a:pPr algn="just"/>
            <a:r>
              <a:rPr lang="fr-FR" sz="2000" dirty="0" smtClean="0">
                <a:solidFill>
                  <a:schemeClr val="tx1"/>
                </a:solidFill>
              </a:rPr>
              <a:t>	- assurance en responsabilité civile</a:t>
            </a:r>
          </a:p>
          <a:p>
            <a:pPr algn="just"/>
            <a:r>
              <a:rPr lang="fr-FR" sz="2000" dirty="0" smtClean="0">
                <a:solidFill>
                  <a:schemeClr val="tx1"/>
                </a:solidFill>
              </a:rPr>
              <a:t>	- elle est valable 15 mois, du 1</a:t>
            </a:r>
            <a:r>
              <a:rPr lang="fr-FR" sz="2000" baseline="30000" dirty="0" smtClean="0">
                <a:solidFill>
                  <a:schemeClr val="tx1"/>
                </a:solidFill>
              </a:rPr>
              <a:t>er</a:t>
            </a:r>
            <a:r>
              <a:rPr lang="fr-FR" sz="2000" dirty="0" smtClean="0">
                <a:solidFill>
                  <a:schemeClr val="tx1"/>
                </a:solidFill>
              </a:rPr>
              <a:t> oct. au 31 déc. De l’année suivante.</a:t>
            </a:r>
          </a:p>
          <a:p>
            <a:pPr algn="just"/>
            <a:r>
              <a:rPr lang="fr-FR" sz="2000" dirty="0" smtClean="0">
                <a:solidFill>
                  <a:schemeClr val="tx1"/>
                </a:solidFill>
              </a:rPr>
              <a:t>L’assurance couvre</a:t>
            </a:r>
          </a:p>
          <a:p>
            <a:pPr algn="just"/>
            <a:r>
              <a:rPr lang="fr-FR" sz="2000" dirty="0" smtClean="0">
                <a:solidFill>
                  <a:schemeClr val="tx1"/>
                </a:solidFill>
              </a:rPr>
              <a:t>	- la protection juridique</a:t>
            </a:r>
          </a:p>
          <a:p>
            <a:pPr algn="just"/>
            <a:r>
              <a:rPr lang="fr-FR" sz="2000" dirty="0" smtClean="0">
                <a:solidFill>
                  <a:schemeClr val="tx1"/>
                </a:solidFill>
              </a:rPr>
              <a:t>	- pratique de la plongée dans le monde entier</a:t>
            </a:r>
          </a:p>
          <a:p>
            <a:pPr algn="just"/>
            <a:r>
              <a:rPr lang="fr-FR" sz="2000" dirty="0" smtClean="0">
                <a:solidFill>
                  <a:schemeClr val="tx1"/>
                </a:solidFill>
              </a:rPr>
              <a:t>	- validité de 15 mois (comme la licence)</a:t>
            </a:r>
          </a:p>
          <a:p>
            <a:pPr algn="just"/>
            <a:r>
              <a:rPr lang="fr-FR" sz="2000" dirty="0" smtClean="0">
                <a:solidFill>
                  <a:schemeClr val="tx1"/>
                </a:solidFill>
              </a:rPr>
              <a:t>	- dommages corporels à autrui sans limitation</a:t>
            </a:r>
          </a:p>
          <a:p>
            <a:pPr algn="just"/>
            <a:r>
              <a:rPr lang="fr-FR" sz="2000" dirty="0" smtClean="0">
                <a:solidFill>
                  <a:schemeClr val="tx1"/>
                </a:solidFill>
              </a:rPr>
              <a:t>	- dommages matériels à autrui avec plafond</a:t>
            </a:r>
          </a:p>
          <a:p>
            <a:pPr algn="just"/>
            <a:r>
              <a:rPr lang="fr-FR" sz="2000" dirty="0" smtClean="0">
                <a:solidFill>
                  <a:schemeClr val="tx1"/>
                </a:solidFill>
              </a:rPr>
              <a:t>	- usage des compresseurs</a:t>
            </a:r>
          </a:p>
          <a:p>
            <a:pPr algn="just"/>
            <a:r>
              <a:rPr lang="fr-FR" sz="2000" dirty="0" smtClean="0">
                <a:solidFill>
                  <a:schemeClr val="tx1"/>
                </a:solidFill>
              </a:rPr>
              <a:t>	- transport entre résidence (principale et occasionnelle) et lieu de plongée  </a:t>
            </a:r>
          </a:p>
          <a:p>
            <a:pPr algn="l"/>
            <a:r>
              <a:rPr lang="fr-FR" sz="2000" dirty="0" smtClean="0">
                <a:solidFill>
                  <a:schemeClr val="tx1"/>
                </a:solidFill>
              </a:rPr>
              <a:t>Il existe une équivalence internationale des niveaux, délivrée par la Confédération Mondiale des Activités Subaquatiques (CMAS)</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06"/>
          </a:xfrm>
        </p:spPr>
        <p:txBody>
          <a:bodyPr>
            <a:normAutofit/>
          </a:bodyPr>
          <a:lstStyle/>
          <a:p>
            <a:pPr algn="just"/>
            <a:r>
              <a:rPr lang="fr-FR" sz="2000" dirty="0" smtClean="0">
                <a:solidFill>
                  <a:schemeClr val="tx1"/>
                </a:solidFill>
              </a:rPr>
              <a: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pic>
        <p:nvPicPr>
          <p:cNvPr id="2050" name="Picture 2" descr="C:\Documents and Settings\randru\Bureau\Signes_plonge__m3kezf.jpg"/>
          <p:cNvPicPr>
            <a:picLocks noChangeAspect="1" noChangeArrowheads="1"/>
          </p:cNvPicPr>
          <p:nvPr/>
        </p:nvPicPr>
        <p:blipFill>
          <a:blip r:embed="rId3" cstate="print"/>
          <a:srcRect/>
          <a:stretch>
            <a:fillRect/>
          </a:stretch>
        </p:blipFill>
        <p:spPr bwMode="auto">
          <a:xfrm>
            <a:off x="0" y="0"/>
            <a:ext cx="8858280" cy="6357958"/>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85729"/>
            <a:ext cx="8429684" cy="785817"/>
          </a:xfrm>
        </p:spPr>
        <p:txBody>
          <a:bodyPr>
            <a:normAutofit/>
          </a:bodyPr>
          <a:lstStyle/>
          <a:p>
            <a:pPr marL="571500" indent="-571500" algn="l"/>
            <a:r>
              <a:rPr lang="fr-FR" sz="2800" b="1" u="sng" dirty="0" smtClean="0"/>
              <a:t>CONCLUSION</a:t>
            </a:r>
            <a:endParaRPr lang="fr-FR" sz="2800" b="1" u="sng" dirty="0"/>
          </a:p>
        </p:txBody>
      </p:sp>
      <p:sp>
        <p:nvSpPr>
          <p:cNvPr id="3" name="Sous-titre 2"/>
          <p:cNvSpPr>
            <a:spLocks noGrp="1"/>
          </p:cNvSpPr>
          <p:nvPr>
            <p:ph type="subTitle" idx="1"/>
          </p:nvPr>
        </p:nvSpPr>
        <p:spPr>
          <a:xfrm>
            <a:off x="285720" y="1071546"/>
            <a:ext cx="8643998" cy="4500594"/>
          </a:xfrm>
        </p:spPr>
        <p:txBody>
          <a:bodyPr>
            <a:normAutofit/>
          </a:bodyPr>
          <a:lstStyle/>
          <a:p>
            <a:pPr algn="just"/>
            <a:r>
              <a:rPr lang="fr-FR" sz="2000" dirty="0" smtClean="0">
                <a:solidFill>
                  <a:schemeClr val="tx1"/>
                </a:solidFill>
              </a:rPr>
              <a:t>	Vous possédez maintenant toutes les infos qui doivent vous permettre d’aborder la plongée en ayant conscience des risques, mais aussi en sachant que ces risques sont maîtrisables si l’on respecte des règles de sécurité claires. </a:t>
            </a:r>
          </a:p>
          <a:p>
            <a:pPr algn="just"/>
            <a:r>
              <a:rPr lang="fr-FR" sz="2000" dirty="0" smtClean="0">
                <a:solidFill>
                  <a:schemeClr val="tx1"/>
                </a:solidFill>
              </a:rPr>
              <a:t>	Vous devez vous mettre à l’eau en étant capable d’assurer votre propre sécurité.</a:t>
            </a:r>
          </a:p>
          <a:p>
            <a:pPr algn="just"/>
            <a:r>
              <a:rPr lang="fr-FR" sz="2000" dirty="0" smtClean="0">
                <a:solidFill>
                  <a:schemeClr val="tx1"/>
                </a:solidFill>
              </a:rPr>
              <a:t>	En France, le Niveau 1 est la seconde étape, après le baptême. Il permet de plonger en étant encadré. L’étape suivante est le Niveau 2, qui amène à l’autonomie (possibilité de plonger avec 1 ou 2 plongeurs du même niveau sans encadrement)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142852"/>
            <a:ext cx="3357586" cy="428627"/>
          </a:xfrm>
        </p:spPr>
        <p:txBody>
          <a:bodyPr>
            <a:normAutofit/>
          </a:bodyPr>
          <a:lstStyle/>
          <a:p>
            <a:pPr marL="571500" indent="-571500" algn="l"/>
            <a:r>
              <a:rPr lang="fr-FR" sz="2000" b="1" i="1" u="sng" dirty="0" smtClean="0"/>
              <a:t>Pour passer le niveau 2</a:t>
            </a:r>
            <a:endParaRPr lang="fr-FR" sz="2000" b="1" i="1" u="sng" dirty="0"/>
          </a:p>
        </p:txBody>
      </p:sp>
      <p:sp>
        <p:nvSpPr>
          <p:cNvPr id="3" name="Sous-titre 2"/>
          <p:cNvSpPr>
            <a:spLocks noGrp="1"/>
          </p:cNvSpPr>
          <p:nvPr>
            <p:ph type="subTitle" idx="1"/>
          </p:nvPr>
        </p:nvSpPr>
        <p:spPr>
          <a:xfrm>
            <a:off x="285720" y="571480"/>
            <a:ext cx="8643998" cy="5643602"/>
          </a:xfrm>
        </p:spPr>
        <p:txBody>
          <a:bodyPr>
            <a:noAutofit/>
          </a:bodyPr>
          <a:lstStyle/>
          <a:p>
            <a:pPr algn="just"/>
            <a:r>
              <a:rPr lang="fr-FR" sz="2000" dirty="0" smtClean="0">
                <a:solidFill>
                  <a:schemeClr val="tx1"/>
                </a:solidFill>
              </a:rPr>
              <a:t>Il faut:</a:t>
            </a:r>
          </a:p>
          <a:p>
            <a:pPr lvl="1" algn="just">
              <a:buFont typeface="Arial" pitchFamily="34" charset="0"/>
              <a:buChar char="•"/>
            </a:pPr>
            <a:r>
              <a:rPr lang="fr-FR" sz="2000" dirty="0" smtClean="0">
                <a:solidFill>
                  <a:schemeClr val="tx1"/>
                </a:solidFill>
              </a:rPr>
              <a:t>Posséder le Niveau 1</a:t>
            </a:r>
          </a:p>
          <a:p>
            <a:pPr lvl="1" algn="just">
              <a:buFont typeface="Arial" pitchFamily="34" charset="0"/>
              <a:buChar char="•"/>
            </a:pPr>
            <a:r>
              <a:rPr lang="fr-FR" sz="2000" dirty="0" smtClean="0">
                <a:solidFill>
                  <a:schemeClr val="tx1"/>
                </a:solidFill>
              </a:rPr>
              <a:t>Avoir plus de 16 ans</a:t>
            </a:r>
          </a:p>
          <a:p>
            <a:pPr lvl="1" algn="just">
              <a:buFont typeface="Arial" pitchFamily="34" charset="0"/>
              <a:buChar char="•"/>
            </a:pPr>
            <a:r>
              <a:rPr lang="fr-FR" sz="2000" dirty="0" smtClean="0">
                <a:solidFill>
                  <a:schemeClr val="tx1"/>
                </a:solidFill>
              </a:rPr>
              <a:t>Être titulaire d’une licence fédérale</a:t>
            </a:r>
          </a:p>
          <a:p>
            <a:pPr lvl="1" algn="just">
              <a:buFont typeface="Arial" pitchFamily="34" charset="0"/>
              <a:buChar char="•"/>
            </a:pPr>
            <a:r>
              <a:rPr lang="fr-FR" sz="2000" dirty="0" smtClean="0">
                <a:solidFill>
                  <a:schemeClr val="tx1"/>
                </a:solidFill>
              </a:rPr>
              <a:t>Un certificat médical de moins d’un an, délivré par un médecin fédéral ou du sport</a:t>
            </a:r>
          </a:p>
          <a:p>
            <a:pPr lvl="1" algn="just">
              <a:buFont typeface="Arial" pitchFamily="34" charset="0"/>
              <a:buChar char="•"/>
            </a:pPr>
            <a:r>
              <a:rPr lang="fr-FR" sz="2000" dirty="0" smtClean="0">
                <a:solidFill>
                  <a:schemeClr val="tx1"/>
                </a:solidFill>
              </a:rPr>
              <a:t>Une expérience de plongée en mer</a:t>
            </a:r>
          </a:p>
          <a:p>
            <a:pPr lvl="1" algn="just"/>
            <a:endParaRPr lang="fr-FR" sz="2000" dirty="0" smtClean="0">
              <a:solidFill>
                <a:schemeClr val="tx1"/>
              </a:solidFill>
            </a:endParaRPr>
          </a:p>
          <a:p>
            <a:pPr algn="just"/>
            <a:r>
              <a:rPr lang="fr-FR" sz="2000" b="1" i="1" u="sng" dirty="0" smtClean="0">
                <a:solidFill>
                  <a:schemeClr val="tx1"/>
                </a:solidFill>
              </a:rPr>
              <a:t>Les épreuves d’examen du Niveau 2 sont:</a:t>
            </a:r>
            <a:endParaRPr lang="fr-FR" sz="2000" dirty="0" smtClean="0">
              <a:solidFill>
                <a:schemeClr val="tx1"/>
              </a:solidFill>
            </a:endParaRPr>
          </a:p>
          <a:p>
            <a:pPr lvl="1" algn="just">
              <a:buFont typeface="Arial" pitchFamily="34" charset="0"/>
              <a:buChar char="•"/>
            </a:pPr>
            <a:r>
              <a:rPr lang="fr-FR" sz="2000" dirty="0" smtClean="0">
                <a:solidFill>
                  <a:schemeClr val="tx1"/>
                </a:solidFill>
              </a:rPr>
              <a:t>500 m PMT</a:t>
            </a:r>
          </a:p>
          <a:p>
            <a:pPr lvl="1" algn="just">
              <a:buFont typeface="Arial" pitchFamily="34" charset="0"/>
              <a:buChar char="•"/>
            </a:pPr>
            <a:r>
              <a:rPr lang="fr-FR" sz="2000" dirty="0" smtClean="0">
                <a:solidFill>
                  <a:schemeClr val="tx1"/>
                </a:solidFill>
              </a:rPr>
              <a:t>250 m capelé</a:t>
            </a:r>
          </a:p>
          <a:p>
            <a:pPr lvl="1" algn="just">
              <a:buFont typeface="Arial" pitchFamily="34" charset="0"/>
              <a:buChar char="•"/>
            </a:pPr>
            <a:r>
              <a:rPr lang="fr-FR" sz="2000" dirty="0" smtClean="0">
                <a:solidFill>
                  <a:schemeClr val="tx1"/>
                </a:solidFill>
              </a:rPr>
              <a:t>Apnée à 5 m sur une distance de 10m</a:t>
            </a:r>
          </a:p>
          <a:p>
            <a:pPr lvl="1" algn="just">
              <a:buFont typeface="Arial" pitchFamily="34" charset="0"/>
              <a:buChar char="•"/>
            </a:pPr>
            <a:r>
              <a:rPr lang="fr-FR" sz="2000" dirty="0" smtClean="0">
                <a:solidFill>
                  <a:schemeClr val="tx1"/>
                </a:solidFill>
              </a:rPr>
              <a:t>Sur fond de 5 m, décapelage, déplacement embout en bouche, recapelage</a:t>
            </a:r>
          </a:p>
          <a:p>
            <a:pPr lvl="1" algn="just">
              <a:buFont typeface="Arial" pitchFamily="34" charset="0"/>
              <a:buChar char="•"/>
            </a:pPr>
            <a:r>
              <a:rPr lang="fr-FR" sz="2000" dirty="0" smtClean="0">
                <a:solidFill>
                  <a:schemeClr val="tx1"/>
                </a:solidFill>
              </a:rPr>
              <a:t>Échange de scaphandre à 5 m</a:t>
            </a:r>
          </a:p>
          <a:p>
            <a:pPr lvl="1" algn="just">
              <a:buFont typeface="Arial" pitchFamily="34" charset="0"/>
              <a:buChar char="•"/>
            </a:pPr>
            <a:r>
              <a:rPr lang="fr-FR" sz="2000" dirty="0" smtClean="0">
                <a:solidFill>
                  <a:schemeClr val="tx1"/>
                </a:solidFill>
              </a:rPr>
              <a:t>Remontée sur expiration de 10 m</a:t>
            </a:r>
          </a:p>
          <a:p>
            <a:pPr lvl="1" algn="just">
              <a:buFont typeface="Arial" pitchFamily="34" charset="0"/>
              <a:buChar char="•"/>
            </a:pPr>
            <a:r>
              <a:rPr lang="fr-FR" sz="2000" dirty="0" smtClean="0">
                <a:solidFill>
                  <a:schemeClr val="tx1"/>
                </a:solidFill>
              </a:rPr>
              <a:t> saut masque à la main</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1071546"/>
            <a:ext cx="8643998" cy="3786214"/>
          </a:xfrm>
        </p:spPr>
        <p:txBody>
          <a:bodyPr>
            <a:normAutofit/>
          </a:bodyPr>
          <a:lstStyle/>
          <a:p>
            <a:pPr lvl="1" algn="just">
              <a:buFont typeface="Arial" pitchFamily="34" charset="0"/>
              <a:buChar char="•"/>
            </a:pPr>
            <a:r>
              <a:rPr lang="fr-FR" sz="2000" dirty="0" smtClean="0">
                <a:solidFill>
                  <a:schemeClr val="tx1"/>
                </a:solidFill>
              </a:rPr>
              <a:t>Descente en pleine eau jusqu’à 20m / interprétation des signes / lâcher d’embout, expiration, signe « plus d’air », prise d’embout du moniteur</a:t>
            </a:r>
          </a:p>
          <a:p>
            <a:pPr lvl="1" algn="just">
              <a:buFont typeface="Arial" pitchFamily="34" charset="0"/>
              <a:buChar char="•"/>
            </a:pPr>
            <a:r>
              <a:rPr lang="fr-FR" sz="2000" dirty="0" smtClean="0">
                <a:solidFill>
                  <a:schemeClr val="tx1"/>
                </a:solidFill>
              </a:rPr>
              <a:t>Vidage de masque à 20m</a:t>
            </a:r>
          </a:p>
          <a:p>
            <a:pPr lvl="1" algn="just">
              <a:buFont typeface="Arial" pitchFamily="34" charset="0"/>
              <a:buChar char="•"/>
            </a:pPr>
            <a:r>
              <a:rPr lang="fr-FR" sz="2000" dirty="0" smtClean="0">
                <a:solidFill>
                  <a:schemeClr val="tx1"/>
                </a:solidFill>
              </a:rPr>
              <a:t>Remontée à 2 sur un embout, l’élève assistant le moniteur, arrêt à 3m, puis poursuite de la remontée</a:t>
            </a:r>
          </a:p>
          <a:p>
            <a:pPr lvl="1" algn="just">
              <a:buFont typeface="Arial" pitchFamily="34" charset="0"/>
              <a:buChar char="•"/>
            </a:pPr>
            <a:r>
              <a:rPr lang="fr-FR" sz="2000" dirty="0" smtClean="0">
                <a:solidFill>
                  <a:schemeClr val="tx1"/>
                </a:solidFill>
              </a:rPr>
              <a:t>Aptitude à évoluer, entre niveau 2, en autonome, dans l’espace médian</a:t>
            </a:r>
          </a:p>
          <a:p>
            <a:pPr lvl="1" algn="just">
              <a:buFont typeface="Arial" pitchFamily="34" charset="0"/>
              <a:buChar char="•"/>
            </a:pPr>
            <a:r>
              <a:rPr lang="fr-FR" sz="2000" dirty="0" smtClean="0">
                <a:solidFill>
                  <a:schemeClr val="tx1"/>
                </a:solidFill>
              </a:rPr>
              <a:t>Stabilisation en pleine eau entre 15 et 20 m</a:t>
            </a:r>
          </a:p>
          <a:p>
            <a:pPr lvl="1" algn="just">
              <a:buFont typeface="Arial" pitchFamily="34" charset="0"/>
              <a:buChar char="•"/>
            </a:pPr>
            <a:r>
              <a:rPr lang="fr-FR" sz="2000" dirty="0" smtClean="0">
                <a:solidFill>
                  <a:schemeClr val="tx1"/>
                </a:solidFill>
              </a:rPr>
              <a:t>Assistance ou sauvetage de 20m à l’aide d’un gilet à vitesse constante (15m/min)</a:t>
            </a:r>
          </a:p>
          <a:p>
            <a:pPr lvl="1" algn="just">
              <a:buFont typeface="Arial" pitchFamily="34" charset="0"/>
              <a:buChar char="•"/>
            </a:pPr>
            <a:r>
              <a:rPr lang="fr-FR" sz="2000" dirty="0" smtClean="0">
                <a:solidFill>
                  <a:schemeClr val="tx1"/>
                </a:solidFill>
              </a:rPr>
              <a:t>Examen théoriques en 4 parties: tables, réglementation, physique, accidents</a:t>
            </a:r>
          </a:p>
          <a:p>
            <a:pPr lvl="1" algn="just">
              <a:buFont typeface="Arial" pitchFamily="34" charset="0"/>
              <a:buChar char="•"/>
            </a:pPr>
            <a:endParaRPr lang="fr-FR" sz="2000" dirty="0" smtClean="0">
              <a:solidFill>
                <a:schemeClr val="tx1"/>
              </a:solidFill>
            </a:endParaRPr>
          </a:p>
          <a:p>
            <a:pPr lvl="1" algn="just">
              <a:buFont typeface="Arial" pitchFamily="34" charset="0"/>
              <a:buChar char="•"/>
            </a:pPr>
            <a:endParaRPr lang="fr-FR" sz="20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06"/>
          </a:xfrm>
        </p:spPr>
        <p:txBody>
          <a:bodyPr>
            <a:normAutofit/>
          </a:bodyPr>
          <a:lstStyle/>
          <a:p>
            <a:pPr algn="just"/>
            <a:r>
              <a:rPr lang="fr-FR" sz="2000" dirty="0" smtClean="0">
                <a:solidFill>
                  <a:schemeClr val="tx1"/>
                </a:solidFill>
              </a:rPr>
              <a: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929595" y="2967335"/>
            <a:ext cx="7284816" cy="707886"/>
          </a:xfrm>
          <a:prstGeom prst="rect">
            <a:avLst/>
          </a:prstGeom>
          <a:noFill/>
        </p:spPr>
        <p:txBody>
          <a:bodyPr wrap="none" lIns="91440" tIns="45720" rIns="91440" bIns="45720">
            <a:spAutoFit/>
          </a:bodyPr>
          <a:lstStyle/>
          <a:p>
            <a:pPr algn="ctr"/>
            <a:r>
              <a:rPr lang="fr-FR"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MERCI DE VOTRE ATTENTION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9"/>
            <a:ext cx="5500726" cy="714379"/>
          </a:xfrm>
        </p:spPr>
        <p:txBody>
          <a:bodyPr>
            <a:normAutofit fontScale="90000"/>
          </a:bodyPr>
          <a:lstStyle/>
          <a:p>
            <a:pPr marL="571500" indent="-571500" algn="l">
              <a:buFont typeface="+mj-lt"/>
              <a:buAutoNum type="romanUcPeriod"/>
            </a:pPr>
            <a:r>
              <a:rPr lang="fr-FR" sz="2800" b="1" u="sng" dirty="0" smtClean="0"/>
              <a:t>PHYSIQUE DU MILIEU AQUATIQUE</a:t>
            </a:r>
            <a:endParaRPr lang="fr-FR" sz="2800" b="1" u="sng" dirty="0"/>
          </a:p>
        </p:txBody>
      </p:sp>
      <p:sp>
        <p:nvSpPr>
          <p:cNvPr id="3" name="Sous-titre 2"/>
          <p:cNvSpPr>
            <a:spLocks noGrp="1"/>
          </p:cNvSpPr>
          <p:nvPr>
            <p:ph type="subTitle" idx="1"/>
          </p:nvPr>
        </p:nvSpPr>
        <p:spPr>
          <a:xfrm>
            <a:off x="285720" y="1500174"/>
            <a:ext cx="8643998" cy="4857784"/>
          </a:xfrm>
        </p:spPr>
        <p:txBody>
          <a:bodyPr>
            <a:normAutofit/>
          </a:bodyPr>
          <a:lstStyle/>
          <a:p>
            <a:pPr algn="just"/>
            <a:r>
              <a:rPr lang="fr-FR" sz="2000" dirty="0" smtClean="0">
                <a:solidFill>
                  <a:schemeClr val="tx1"/>
                </a:solidFill>
              </a:rPr>
              <a:t>	</a:t>
            </a:r>
            <a:r>
              <a:rPr lang="fr-FR" sz="2200" dirty="0" smtClean="0">
                <a:solidFill>
                  <a:schemeClr val="tx1"/>
                </a:solidFill>
              </a:rPr>
              <a:t>L’eau étant plus dense que l’air, les vibrations sonores s’y propagent mieux et plus loin.</a:t>
            </a:r>
          </a:p>
          <a:p>
            <a:pPr algn="just"/>
            <a:endParaRPr lang="fr-FR" sz="2200" dirty="0" smtClean="0">
              <a:solidFill>
                <a:schemeClr val="tx1"/>
              </a:solidFill>
            </a:endParaRPr>
          </a:p>
          <a:p>
            <a:pPr lvl="3" algn="l"/>
            <a:r>
              <a:rPr lang="fr-FR" b="1" dirty="0" smtClean="0">
                <a:solidFill>
                  <a:schemeClr val="tx1"/>
                </a:solidFill>
              </a:rPr>
              <a:t>Donc, on entend très bien dans l’eau, voire trop bien </a:t>
            </a:r>
          </a:p>
          <a:p>
            <a:pPr lvl="3" algn="l"/>
            <a:endParaRPr lang="fr-FR" b="1" dirty="0" smtClean="0">
              <a:solidFill>
                <a:schemeClr val="tx1"/>
              </a:solidFill>
            </a:endParaRPr>
          </a:p>
          <a:p>
            <a:pPr algn="just"/>
            <a:r>
              <a:rPr lang="fr-FR" sz="2200" dirty="0" smtClean="0">
                <a:solidFill>
                  <a:schemeClr val="tx1"/>
                </a:solidFill>
              </a:rPr>
              <a:t>	</a:t>
            </a:r>
            <a:r>
              <a:rPr lang="fr-FR" sz="2000" dirty="0" smtClean="0">
                <a:solidFill>
                  <a:schemeClr val="tx1"/>
                </a:solidFill>
              </a:rPr>
              <a:t>Les sons s’y propagent plus vite: 1500 m/s pour 330m/s dans l’air.</a:t>
            </a:r>
          </a:p>
          <a:p>
            <a:pPr lvl="2" algn="l"/>
            <a:endParaRPr lang="fr-FR" sz="3000" b="1" dirty="0" smtClean="0">
              <a:solidFill>
                <a:schemeClr val="tx1"/>
              </a:solidFill>
            </a:endParaRPr>
          </a:p>
          <a:p>
            <a:pPr lvl="3" algn="l"/>
            <a:r>
              <a:rPr lang="fr-FR" sz="2200" b="1" dirty="0" smtClean="0">
                <a:solidFill>
                  <a:schemeClr val="tx1"/>
                </a:solidFill>
              </a:rPr>
              <a:t>De fait, notre oreille n’est pas assez rapide pour déterminer l’origine d’un son dans l’eau, d’où l’intérêt de faire un tour d’horizon en remontant, avant d’arriver à la surface.</a:t>
            </a: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4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1285852" y="2643182"/>
            <a:ext cx="650085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itre 1"/>
          <p:cNvSpPr txBox="1">
            <a:spLocks/>
          </p:cNvSpPr>
          <p:nvPr/>
        </p:nvSpPr>
        <p:spPr>
          <a:xfrm>
            <a:off x="1000100" y="1000109"/>
            <a:ext cx="1928826"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dirty="0" smtClean="0">
                <a:latin typeface="+mj-lt"/>
                <a:ea typeface="+mj-ea"/>
                <a:cs typeface="+mj-cs"/>
              </a:rPr>
              <a:t>Audition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1214414" y="4286256"/>
            <a:ext cx="7715304" cy="1285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5500726" cy="714379"/>
          </a:xfrm>
        </p:spPr>
        <p:txBody>
          <a:bodyPr>
            <a:normAutofit fontScale="90000"/>
          </a:bodyPr>
          <a:lstStyle/>
          <a:p>
            <a:pPr marL="571500" indent="-571500" algn="l">
              <a:buFont typeface="+mj-lt"/>
              <a:buAutoNum type="romanUcPeriod"/>
            </a:pPr>
            <a:r>
              <a:rPr lang="fr-FR" sz="2800" b="1" u="sng" dirty="0" smtClean="0"/>
              <a:t>PHYSIQUE DU MILIEU AQUATIQUE</a:t>
            </a:r>
            <a:endParaRPr lang="fr-FR" sz="2800" b="1" u="sng" dirty="0"/>
          </a:p>
        </p:txBody>
      </p:sp>
      <p:sp>
        <p:nvSpPr>
          <p:cNvPr id="3" name="Sous-titre 2"/>
          <p:cNvSpPr>
            <a:spLocks noGrp="1"/>
          </p:cNvSpPr>
          <p:nvPr>
            <p:ph type="subTitle" idx="1"/>
          </p:nvPr>
        </p:nvSpPr>
        <p:spPr>
          <a:xfrm>
            <a:off x="285720" y="1357298"/>
            <a:ext cx="8643998" cy="4857784"/>
          </a:xfrm>
        </p:spPr>
        <p:txBody>
          <a:bodyPr>
            <a:noAutofit/>
          </a:bodyPr>
          <a:lstStyle/>
          <a:p>
            <a:pPr algn="just"/>
            <a:r>
              <a:rPr lang="fr-FR" sz="2000" dirty="0" smtClean="0">
                <a:solidFill>
                  <a:schemeClr val="tx1"/>
                </a:solidFill>
              </a:rPr>
              <a:t>	L’eau et l’air, par leur masse et mouvements internes appliquent une « force »: on dit aussi « poussée ». Pour les fluides sans volume délimité on parle de « pression »</a:t>
            </a:r>
          </a:p>
          <a:p>
            <a:pPr algn="just"/>
            <a:r>
              <a:rPr lang="fr-FR" sz="2000" dirty="0" smtClean="0">
                <a:solidFill>
                  <a:schemeClr val="tx1"/>
                </a:solidFill>
              </a:rPr>
              <a:t>	Pour une force exercée de manière uniforme et perpendiculairement à une surface, la pression est la force par unité de surface: P= F/S</a:t>
            </a:r>
          </a:p>
          <a:p>
            <a:pPr algn="just"/>
            <a:r>
              <a:rPr lang="fr-FR" sz="2000" b="1" dirty="0" smtClean="0">
                <a:solidFill>
                  <a:schemeClr val="tx1"/>
                </a:solidFill>
              </a:rPr>
              <a:t>	L’unité de mesure en plongée est le Bar. Les différentes sources de pression subies par le plongeur sont:</a:t>
            </a:r>
          </a:p>
          <a:p>
            <a:pPr lvl="2" algn="just">
              <a:buFont typeface="Arial" pitchFamily="34" charset="0"/>
              <a:buChar char="•"/>
            </a:pPr>
            <a:r>
              <a:rPr lang="fr-FR" sz="2000" b="1" u="sng" dirty="0" smtClean="0">
                <a:solidFill>
                  <a:schemeClr val="tx1"/>
                </a:solidFill>
              </a:rPr>
              <a:t>Pression atmosphérique:</a:t>
            </a:r>
            <a:r>
              <a:rPr lang="fr-FR" sz="2000" b="1" dirty="0" smtClean="0">
                <a:solidFill>
                  <a:schemeClr val="tx1"/>
                </a:solidFill>
              </a:rPr>
              <a:t> exercée par l’ensemble de l’atmosphère. Au niveau de la mer, elle vaut 1 Bar.</a:t>
            </a:r>
          </a:p>
          <a:p>
            <a:pPr lvl="2" algn="just">
              <a:buFont typeface="Arial" pitchFamily="34" charset="0"/>
              <a:buChar char="•"/>
            </a:pPr>
            <a:r>
              <a:rPr lang="fr-FR" sz="2000" b="1" u="sng" dirty="0" smtClean="0">
                <a:solidFill>
                  <a:schemeClr val="tx1"/>
                </a:solidFill>
              </a:rPr>
              <a:t>Pression de l’eau:</a:t>
            </a:r>
            <a:r>
              <a:rPr lang="fr-FR" sz="2000" b="1" dirty="0" smtClean="0">
                <a:solidFill>
                  <a:schemeClr val="tx1"/>
                </a:solidFill>
              </a:rPr>
              <a:t> Plus on descend, plus elle augmente (plus en plus de masse au-dessus de nous) . 1 Bar tous les 10 m.</a:t>
            </a:r>
          </a:p>
          <a:p>
            <a:pPr lvl="2" algn="just">
              <a:buFont typeface="Arial" pitchFamily="34" charset="0"/>
              <a:buChar char="•"/>
            </a:pPr>
            <a:r>
              <a:rPr lang="fr-FR" sz="2000" b="1" u="sng" dirty="0" smtClean="0">
                <a:solidFill>
                  <a:schemeClr val="tx1"/>
                </a:solidFill>
              </a:rPr>
              <a:t>Pression absolue:</a:t>
            </a:r>
            <a:r>
              <a:rPr lang="fr-FR" sz="2000" b="1" dirty="0" smtClean="0">
                <a:solidFill>
                  <a:schemeClr val="tx1"/>
                </a:solidFill>
              </a:rPr>
              <a:t> c’est la somme des 2. Pression totale subie par le plongeur.</a:t>
            </a:r>
          </a:p>
          <a:p>
            <a:pPr lvl="2" algn="just"/>
            <a:r>
              <a:rPr lang="fr-FR" sz="2000" b="1" dirty="0" smtClean="0">
                <a:solidFill>
                  <a:schemeClr val="tx1"/>
                </a:solidFill>
              </a:rPr>
              <a:t>	 Pa = </a:t>
            </a:r>
            <a:r>
              <a:rPr lang="fr-FR" sz="2000" b="1" dirty="0" err="1" smtClean="0">
                <a:solidFill>
                  <a:schemeClr val="tx1"/>
                </a:solidFill>
              </a:rPr>
              <a:t>Patm</a:t>
            </a:r>
            <a:r>
              <a:rPr lang="fr-FR" sz="2000" b="1" dirty="0" smtClean="0">
                <a:solidFill>
                  <a:schemeClr val="tx1"/>
                </a:solidFill>
              </a:rPr>
              <a:t> + </a:t>
            </a:r>
            <a:r>
              <a:rPr lang="fr-FR" sz="2000" b="1" dirty="0" err="1" smtClean="0">
                <a:solidFill>
                  <a:schemeClr val="tx1"/>
                </a:solidFill>
              </a:rPr>
              <a:t>Pe</a:t>
            </a:r>
            <a:endParaRPr lang="fr-FR" sz="2000" b="1" dirty="0" smtClean="0">
              <a:solidFill>
                <a:schemeClr val="tx1"/>
              </a:solidFill>
            </a:endParaRPr>
          </a:p>
          <a:p>
            <a:pPr algn="just"/>
            <a:r>
              <a:rPr lang="fr-FR" sz="2000" dirty="0" smtClean="0">
                <a:solidFill>
                  <a:schemeClr val="tx1"/>
                </a:solidFill>
              </a:rPr>
              <a:t>	</a:t>
            </a:r>
          </a:p>
          <a:p>
            <a:pPr lvl="2" algn="l"/>
            <a:endParaRPr lang="fr-FR" sz="2000" b="1" dirty="0" smtClean="0">
              <a:solidFill>
                <a:schemeClr val="tx1"/>
              </a:solidFill>
            </a:endParaRP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857232"/>
            <a:ext cx="435771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dirty="0" smtClean="0">
                <a:latin typeface="+mj-lt"/>
                <a:ea typeface="+mj-ea"/>
                <a:cs typeface="+mj-cs"/>
              </a:rPr>
              <a:t>Pression et loi de Mariotte-Boyle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285720" y="3000372"/>
            <a:ext cx="8643998" cy="3214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6072198" y="6286520"/>
            <a:ext cx="2895600" cy="365125"/>
          </a:xfrm>
        </p:spPr>
        <p:txBody>
          <a:bodyPr/>
          <a:lstStyle/>
          <a:p>
            <a:pPr algn="r"/>
            <a:r>
              <a:rPr lang="fr-FR" smtClean="0"/>
              <a:t>Crée par CACPO le XX/XX/2013</a:t>
            </a:r>
            <a:endParaRPr lang="fr-FR"/>
          </a:p>
        </p:txBody>
      </p:sp>
      <p:sp>
        <p:nvSpPr>
          <p:cNvPr id="3" name="Titre 1"/>
          <p:cNvSpPr txBox="1">
            <a:spLocks/>
          </p:cNvSpPr>
          <p:nvPr/>
        </p:nvSpPr>
        <p:spPr>
          <a:xfrm>
            <a:off x="714348" y="214291"/>
            <a:ext cx="5500726" cy="642942"/>
          </a:xfrm>
          <a:prstGeom prst="rect">
            <a:avLst/>
          </a:prstGeom>
        </p:spPr>
        <p:txBody>
          <a:bodyPr>
            <a:normAutofit fontScale="900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romanUcPeriod"/>
              <a:tabLst/>
              <a:defRPr/>
            </a:pPr>
            <a:r>
              <a:rPr kumimoji="0" lang="fr-FR" sz="2800" b="1" i="0" u="sng" strike="noStrike" kern="1200" cap="none" spc="0" normalizeH="0" baseline="0" noProof="0" dirty="0" smtClean="0">
                <a:ln>
                  <a:noFill/>
                </a:ln>
                <a:solidFill>
                  <a:schemeClr val="tx1"/>
                </a:solidFill>
                <a:effectLst/>
                <a:uLnTx/>
                <a:uFillTx/>
                <a:latin typeface="+mj-lt"/>
                <a:ea typeface="+mj-ea"/>
                <a:cs typeface="+mj-cs"/>
              </a:rPr>
              <a:t>PHYSIQUE DU MILIEU AQUATIQUE</a:t>
            </a:r>
            <a:endParaRPr kumimoji="0" lang="fr-FR" sz="2000" b="1" i="0" u="sng" strike="noStrike" kern="1200" cap="none" spc="0" normalizeH="0" baseline="0" noProof="0" dirty="0" smtClean="0">
              <a:ln>
                <a:noFill/>
              </a:ln>
              <a:solidFill>
                <a:schemeClr val="tx1"/>
              </a:solidFill>
              <a:effectLst/>
              <a:uLnTx/>
              <a:uFillTx/>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lang="fr-FR" sz="2000" b="1" u="sng" dirty="0" smtClean="0">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kumimoji="0" lang="fr-FR" sz="2200" b="1" i="0" strike="noStrike" kern="1200" cap="none" spc="0" normalizeH="0" baseline="0" noProof="0" dirty="0" smtClean="0">
              <a:ln>
                <a:noFill/>
              </a:ln>
              <a:solidFill>
                <a:schemeClr val="tx1"/>
              </a:solidFill>
              <a:effectLst/>
              <a:uLnTx/>
              <a:uFillTx/>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lang="fr-FR" sz="2000" b="1" u="sng" dirty="0" smtClean="0">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kumimoji="0" lang="fr-FR" sz="2200" b="1" i="0" u="sng"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1357290" y="857232"/>
            <a:ext cx="6858048" cy="528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tx1"/>
                </a:solidFill>
              </a:rPr>
              <a:t>AIR   </a:t>
            </a:r>
          </a:p>
          <a:p>
            <a:r>
              <a:rPr lang="fr-FR" sz="2000" b="1" dirty="0" smtClean="0">
                <a:solidFill>
                  <a:schemeClr val="tx1"/>
                </a:solidFill>
              </a:rPr>
              <a:t>	- - - - - - - - - - - - - - - - - - - - - - - - - - - - - </a:t>
            </a:r>
          </a:p>
          <a:p>
            <a:endParaRPr lang="fr-FR" sz="2000" b="1" dirty="0" smtClean="0">
              <a:solidFill>
                <a:schemeClr val="tx1"/>
              </a:solidFill>
            </a:endParaRPr>
          </a:p>
          <a:p>
            <a:r>
              <a:rPr lang="fr-FR" sz="2000" b="1" dirty="0" smtClean="0">
                <a:solidFill>
                  <a:schemeClr val="tx1"/>
                </a:solidFill>
              </a:rPr>
              <a:t>Pression </a:t>
            </a:r>
            <a:r>
              <a:rPr lang="fr-FR" sz="2000" b="1" dirty="0" err="1" smtClean="0">
                <a:solidFill>
                  <a:schemeClr val="tx1"/>
                </a:solidFill>
              </a:rPr>
              <a:t>atm</a:t>
            </a:r>
            <a:r>
              <a:rPr lang="fr-FR" sz="2000" b="1" dirty="0" smtClean="0">
                <a:solidFill>
                  <a:schemeClr val="tx1"/>
                </a:solidFill>
              </a:rPr>
              <a:t>. (PA)</a:t>
            </a:r>
          </a:p>
          <a:p>
            <a:endParaRPr lang="fr-FR" sz="2000" b="1" dirty="0" smtClean="0">
              <a:solidFill>
                <a:schemeClr val="tx1"/>
              </a:solidFill>
            </a:endParaRPr>
          </a:p>
          <a:p>
            <a:r>
              <a:rPr lang="fr-FR" sz="2000" b="1" dirty="0" smtClean="0">
                <a:solidFill>
                  <a:schemeClr val="tx1"/>
                </a:solidFill>
              </a:rPr>
              <a:t>				Pression absolue= PA + Peau</a:t>
            </a:r>
          </a:p>
          <a:p>
            <a:endParaRPr lang="fr-FR" sz="2000" b="1" dirty="0" smtClean="0">
              <a:solidFill>
                <a:schemeClr val="tx1"/>
              </a:solidFill>
            </a:endParaRPr>
          </a:p>
          <a:p>
            <a:r>
              <a:rPr lang="fr-FR" sz="2000" b="1" dirty="0" smtClean="0">
                <a:solidFill>
                  <a:schemeClr val="tx1"/>
                </a:solidFill>
              </a:rPr>
              <a:t>Pression de l’eau (Peau)</a:t>
            </a:r>
          </a:p>
          <a:p>
            <a:endParaRPr lang="fr-FR" sz="2000" b="1" dirty="0" smtClean="0">
              <a:solidFill>
                <a:schemeClr val="tx1"/>
              </a:solidFill>
            </a:endParaRPr>
          </a:p>
          <a:p>
            <a:r>
              <a:rPr lang="fr-FR" sz="2000" b="1" dirty="0" smtClean="0">
                <a:solidFill>
                  <a:schemeClr val="tx1"/>
                </a:solidFill>
              </a:rPr>
              <a:t>0 m		1 bar		  Pression absolue = 1 bar</a:t>
            </a: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10 m __________+ 1 bar _________ Pression absolue = 2 bars</a:t>
            </a: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20m___________+ 1 bar _________ Pression absolue = 3 bars</a:t>
            </a:r>
            <a:endParaRPr lang="fr-FR" sz="2000" b="1" dirty="0">
              <a:solidFill>
                <a:schemeClr val="tx1"/>
              </a:solidFill>
            </a:endParaRPr>
          </a:p>
        </p:txBody>
      </p:sp>
      <p:cxnSp>
        <p:nvCxnSpPr>
          <p:cNvPr id="8" name="Connecteur droit avec flèche 7"/>
          <p:cNvCxnSpPr/>
          <p:nvPr/>
        </p:nvCxnSpPr>
        <p:spPr>
          <a:xfrm rot="5400000">
            <a:off x="4608513" y="1892289"/>
            <a:ext cx="642942" cy="1588"/>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21" name="Groupe 20"/>
          <p:cNvGrpSpPr/>
          <p:nvPr/>
        </p:nvGrpSpPr>
        <p:grpSpPr>
          <a:xfrm>
            <a:off x="2500298" y="2214554"/>
            <a:ext cx="3429024" cy="428628"/>
            <a:chOff x="2000232" y="4143380"/>
            <a:chExt cx="3429024" cy="428628"/>
          </a:xfrm>
        </p:grpSpPr>
        <p:cxnSp>
          <p:nvCxnSpPr>
            <p:cNvPr id="10" name="Connecteur en arc 9"/>
            <p:cNvCxnSpPr/>
            <p:nvPr/>
          </p:nvCxnSpPr>
          <p:spPr>
            <a:xfrm flipV="1">
              <a:off x="2000232" y="4214818"/>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4" name="Connecteur en arc 13"/>
            <p:cNvCxnSpPr/>
            <p:nvPr/>
          </p:nvCxnSpPr>
          <p:spPr>
            <a:xfrm>
              <a:off x="2928926" y="4214818"/>
              <a:ext cx="928694" cy="142876"/>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6" name="Connecteur en arc 15"/>
            <p:cNvCxnSpPr/>
            <p:nvPr/>
          </p:nvCxnSpPr>
          <p:spPr>
            <a:xfrm flipV="1">
              <a:off x="3857620" y="4143380"/>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7" name="Connecteur en arc 16"/>
            <p:cNvCxnSpPr/>
            <p:nvPr/>
          </p:nvCxnSpPr>
          <p:spPr>
            <a:xfrm>
              <a:off x="4786314" y="4143380"/>
              <a:ext cx="642942" cy="428628"/>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28" name="Groupe 27"/>
          <p:cNvGrpSpPr/>
          <p:nvPr/>
        </p:nvGrpSpPr>
        <p:grpSpPr>
          <a:xfrm>
            <a:off x="2071670" y="4000504"/>
            <a:ext cx="3429024" cy="428628"/>
            <a:chOff x="2000232" y="4143380"/>
            <a:chExt cx="3429024" cy="428628"/>
          </a:xfrm>
        </p:grpSpPr>
        <p:cxnSp>
          <p:nvCxnSpPr>
            <p:cNvPr id="29" name="Connecteur en arc 28"/>
            <p:cNvCxnSpPr/>
            <p:nvPr/>
          </p:nvCxnSpPr>
          <p:spPr>
            <a:xfrm flipV="1">
              <a:off x="2000232" y="4214818"/>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0" name="Connecteur en arc 29"/>
            <p:cNvCxnSpPr/>
            <p:nvPr/>
          </p:nvCxnSpPr>
          <p:spPr>
            <a:xfrm>
              <a:off x="2928926" y="4214818"/>
              <a:ext cx="928694" cy="142876"/>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1" name="Connecteur en arc 30"/>
            <p:cNvCxnSpPr/>
            <p:nvPr/>
          </p:nvCxnSpPr>
          <p:spPr>
            <a:xfrm flipV="1">
              <a:off x="3857620" y="4143380"/>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2" name="Connecteur en arc 31"/>
            <p:cNvCxnSpPr/>
            <p:nvPr/>
          </p:nvCxnSpPr>
          <p:spPr>
            <a:xfrm>
              <a:off x="4786314" y="4143380"/>
              <a:ext cx="642942" cy="428628"/>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5500726" cy="714379"/>
          </a:xfrm>
        </p:spPr>
        <p:txBody>
          <a:bodyPr>
            <a:normAutofit fontScale="90000"/>
          </a:bodyPr>
          <a:lstStyle/>
          <a:p>
            <a:pPr marL="571500" indent="-571500" algn="l">
              <a:buFont typeface="+mj-lt"/>
              <a:buAutoNum type="romanUcPeriod"/>
            </a:pPr>
            <a:r>
              <a:rPr lang="fr-FR" sz="2800" b="1" u="sng" dirty="0" smtClean="0"/>
              <a:t>PHYSIQUE DU MILIEU AQUATIQUE</a:t>
            </a:r>
            <a:endParaRPr lang="fr-FR" sz="2800" b="1" u="sng" dirty="0"/>
          </a:p>
        </p:txBody>
      </p:sp>
      <p:sp>
        <p:nvSpPr>
          <p:cNvPr id="3" name="Sous-titre 2"/>
          <p:cNvSpPr>
            <a:spLocks noGrp="1"/>
          </p:cNvSpPr>
          <p:nvPr>
            <p:ph type="subTitle" idx="1"/>
          </p:nvPr>
        </p:nvSpPr>
        <p:spPr>
          <a:xfrm>
            <a:off x="285720" y="1357298"/>
            <a:ext cx="8643998" cy="4857784"/>
          </a:xfrm>
        </p:spPr>
        <p:txBody>
          <a:bodyPr>
            <a:noAutofit/>
          </a:bodyPr>
          <a:lstStyle/>
          <a:p>
            <a:pPr algn="just"/>
            <a:r>
              <a:rPr lang="fr-FR" sz="2000" dirty="0" smtClean="0">
                <a:solidFill>
                  <a:schemeClr val="tx1"/>
                </a:solidFill>
              </a:rPr>
              <a:t>	La pression a un effet sur les gaz, qui sont compressibles, pas sur les liquides et les solides.</a:t>
            </a:r>
          </a:p>
          <a:p>
            <a:pPr algn="just"/>
            <a:r>
              <a:rPr lang="fr-FR" sz="2000" b="1" dirty="0" smtClean="0">
                <a:solidFill>
                  <a:schemeClr val="tx1"/>
                </a:solidFill>
              </a:rPr>
              <a:t>	Ainsi l’air que l’on respire, dans un volume clos et à température constante, se met à la pression environnante ou pression ambiante. Le volume de l’air que l’on respire varie donc au cours de la plongée lorsque la pression varie.</a:t>
            </a:r>
          </a:p>
          <a:p>
            <a:pPr algn="just"/>
            <a:r>
              <a:rPr lang="fr-FR" sz="2000" dirty="0" smtClean="0">
                <a:solidFill>
                  <a:schemeClr val="tx1"/>
                </a:solidFill>
              </a:rPr>
              <a:t>	La loi de Mariotte-Boyle dit que pour un système fermé et à température constante, le produit de la pression (P) par le volume (V) est constant.</a:t>
            </a:r>
          </a:p>
          <a:p>
            <a:r>
              <a:rPr lang="fr-FR" sz="2000" b="1" dirty="0" smtClean="0">
                <a:solidFill>
                  <a:schemeClr val="tx1"/>
                </a:solidFill>
              </a:rPr>
              <a:t>PV =  </a:t>
            </a:r>
            <a:r>
              <a:rPr lang="fr-FR" sz="2000" b="1" dirty="0" err="1" smtClean="0">
                <a:solidFill>
                  <a:schemeClr val="tx1"/>
                </a:solidFill>
              </a:rPr>
              <a:t>C</a:t>
            </a:r>
            <a:r>
              <a:rPr lang="fr-FR" sz="2000" b="1" baseline="30000" dirty="0" err="1" smtClean="0">
                <a:solidFill>
                  <a:schemeClr val="tx1"/>
                </a:solidFill>
              </a:rPr>
              <a:t>ste</a:t>
            </a:r>
            <a:r>
              <a:rPr lang="fr-FR" sz="2000" b="1" baseline="30000" dirty="0" smtClean="0">
                <a:solidFill>
                  <a:schemeClr val="tx1"/>
                </a:solidFill>
              </a:rPr>
              <a:t> </a:t>
            </a:r>
            <a:r>
              <a:rPr lang="fr-FR" sz="2000" b="1" dirty="0" smtClean="0">
                <a:solidFill>
                  <a:schemeClr val="tx1"/>
                </a:solidFill>
              </a:rPr>
              <a:t> ou P</a:t>
            </a:r>
            <a:r>
              <a:rPr lang="fr-FR" sz="2000" b="1" baseline="-25000" dirty="0" smtClean="0">
                <a:solidFill>
                  <a:schemeClr val="tx1"/>
                </a:solidFill>
              </a:rPr>
              <a:t>1</a:t>
            </a:r>
            <a:r>
              <a:rPr lang="fr-FR" sz="2000" b="1" dirty="0" smtClean="0">
                <a:solidFill>
                  <a:schemeClr val="tx1"/>
                </a:solidFill>
              </a:rPr>
              <a:t>V</a:t>
            </a:r>
            <a:r>
              <a:rPr lang="fr-FR" sz="2000" b="1" baseline="-25000" dirty="0" smtClean="0">
                <a:solidFill>
                  <a:schemeClr val="tx1"/>
                </a:solidFill>
              </a:rPr>
              <a:t>1</a:t>
            </a:r>
            <a:r>
              <a:rPr lang="fr-FR" sz="2000" b="1" dirty="0" smtClean="0">
                <a:solidFill>
                  <a:schemeClr val="tx1"/>
                </a:solidFill>
              </a:rPr>
              <a:t> = P</a:t>
            </a:r>
            <a:r>
              <a:rPr lang="fr-FR" sz="2000" b="1" baseline="-25000" dirty="0" smtClean="0">
                <a:solidFill>
                  <a:schemeClr val="tx1"/>
                </a:solidFill>
              </a:rPr>
              <a:t>2</a:t>
            </a:r>
            <a:r>
              <a:rPr lang="fr-FR" sz="2000" b="1" dirty="0" smtClean="0">
                <a:solidFill>
                  <a:schemeClr val="tx1"/>
                </a:solidFill>
              </a:rPr>
              <a:t>V</a:t>
            </a:r>
            <a:r>
              <a:rPr lang="fr-FR" sz="2000" b="1" baseline="-25000" dirty="0" smtClean="0">
                <a:solidFill>
                  <a:schemeClr val="tx1"/>
                </a:solidFill>
              </a:rPr>
              <a:t>2</a:t>
            </a:r>
          </a:p>
          <a:p>
            <a:pPr algn="l"/>
            <a:r>
              <a:rPr lang="fr-FR" sz="2000" b="1" dirty="0" smtClean="0">
                <a:solidFill>
                  <a:schemeClr val="tx1"/>
                </a:solidFill>
              </a:rPr>
              <a:t>	</a:t>
            </a:r>
            <a:r>
              <a:rPr lang="fr-FR" sz="2000" u="sng" dirty="0" smtClean="0">
                <a:solidFill>
                  <a:schemeClr val="tx1"/>
                </a:solidFill>
              </a:rPr>
              <a:t>En Plongée</a:t>
            </a:r>
            <a:r>
              <a:rPr lang="fr-FR" sz="2000" dirty="0" smtClean="0">
                <a:solidFill>
                  <a:schemeClr val="tx1"/>
                </a:solidFill>
              </a:rPr>
              <a:t>:</a:t>
            </a:r>
          </a:p>
          <a:p>
            <a:pPr algn="l"/>
            <a:r>
              <a:rPr lang="fr-FR" sz="2000" dirty="0" smtClean="0">
                <a:solidFill>
                  <a:schemeClr val="tx1"/>
                </a:solidFill>
              </a:rPr>
              <a:t>Si on descend, alors P ↗ donc pour l’air comprimé V ↘</a:t>
            </a:r>
          </a:p>
          <a:p>
            <a:pPr algn="l"/>
            <a:r>
              <a:rPr lang="fr-FR" sz="2000" dirty="0" smtClean="0">
                <a:solidFill>
                  <a:schemeClr val="tx1"/>
                </a:solidFill>
              </a:rPr>
              <a:t>Lors de la remontée, comme P ↘ pour l’air comprimé V ↗</a:t>
            </a:r>
          </a:p>
          <a:p>
            <a:pPr algn="l"/>
            <a:r>
              <a:rPr lang="fr-FR" sz="2000" dirty="0" smtClean="0">
                <a:solidFill>
                  <a:schemeClr val="tx1"/>
                </a:solidFill>
              </a:rPr>
              <a:t>	Attention, les variations relatives de pression les plus importantes arrivent dès la surface. Donc prudence !!!   </a:t>
            </a:r>
          </a:p>
          <a:p>
            <a:pPr algn="just"/>
            <a:endParaRPr lang="fr-FR" sz="2000" dirty="0" smtClean="0">
              <a:solidFill>
                <a:schemeClr val="tx1"/>
              </a:solidFill>
            </a:endParaRPr>
          </a:p>
          <a:p>
            <a:pPr algn="just"/>
            <a:endParaRPr lang="fr-FR" sz="2000" dirty="0" smtClean="0">
              <a:solidFill>
                <a:schemeClr val="tx1"/>
              </a:solidFill>
            </a:endParaRPr>
          </a:p>
          <a:p>
            <a:pPr algn="just"/>
            <a:r>
              <a:rPr lang="fr-FR" sz="2000" dirty="0" smtClean="0">
                <a:solidFill>
                  <a:schemeClr val="tx1"/>
                </a:solidFill>
              </a:rPr>
              <a:t>	</a:t>
            </a:r>
          </a:p>
          <a:p>
            <a:pPr lvl="2" algn="l"/>
            <a:endParaRPr lang="fr-FR" sz="2000" b="1" dirty="0" smtClean="0">
              <a:solidFill>
                <a:schemeClr val="tx1"/>
              </a:solidFill>
            </a:endParaRP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857232"/>
            <a:ext cx="435771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tabLst/>
              <a:defRPr/>
            </a:pPr>
            <a:r>
              <a:rPr lang="fr-FR" sz="2000" b="1" i="1" u="sng" dirty="0" smtClean="0">
                <a:latin typeface="+mj-lt"/>
                <a:ea typeface="+mj-ea"/>
                <a:cs typeface="+mj-cs"/>
              </a:rPr>
              <a:t>Loi de Mariotte-Boyle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285720" y="2071678"/>
            <a:ext cx="8643998" cy="1285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ourire 7"/>
          <p:cNvSpPr/>
          <p:nvPr/>
        </p:nvSpPr>
        <p:spPr>
          <a:xfrm>
            <a:off x="4857752" y="5786454"/>
            <a:ext cx="428628" cy="357190"/>
          </a:xfrm>
          <a:prstGeom prst="smileyFac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6072198" y="6286520"/>
            <a:ext cx="2895600" cy="365125"/>
          </a:xfrm>
        </p:spPr>
        <p:txBody>
          <a:bodyPr/>
          <a:lstStyle/>
          <a:p>
            <a:pPr algn="r"/>
            <a:r>
              <a:rPr lang="fr-FR" smtClean="0"/>
              <a:t>Crée par CACPO le XX/XX/2013</a:t>
            </a:r>
            <a:endParaRPr lang="fr-FR"/>
          </a:p>
        </p:txBody>
      </p:sp>
      <p:sp>
        <p:nvSpPr>
          <p:cNvPr id="3" name="Titre 1"/>
          <p:cNvSpPr txBox="1">
            <a:spLocks/>
          </p:cNvSpPr>
          <p:nvPr/>
        </p:nvSpPr>
        <p:spPr>
          <a:xfrm>
            <a:off x="714348" y="214291"/>
            <a:ext cx="5500726" cy="642942"/>
          </a:xfrm>
          <a:prstGeom prst="rect">
            <a:avLst/>
          </a:prstGeom>
        </p:spPr>
        <p:txBody>
          <a:bodyPr>
            <a:normAutofit fontScale="900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romanUcPeriod"/>
              <a:tabLst/>
              <a:defRPr/>
            </a:pPr>
            <a:r>
              <a:rPr kumimoji="0" lang="fr-FR" sz="2800" b="1" i="0" u="sng" strike="noStrike" kern="1200" cap="none" spc="0" normalizeH="0" baseline="0" noProof="0" dirty="0" smtClean="0">
                <a:ln>
                  <a:noFill/>
                </a:ln>
                <a:solidFill>
                  <a:schemeClr val="tx1"/>
                </a:solidFill>
                <a:effectLst/>
                <a:uLnTx/>
                <a:uFillTx/>
                <a:latin typeface="+mj-lt"/>
                <a:ea typeface="+mj-ea"/>
                <a:cs typeface="+mj-cs"/>
              </a:rPr>
              <a:t>PHYSIQUE DU MILIEU AQUATIQUE</a:t>
            </a:r>
            <a:endParaRPr kumimoji="0" lang="fr-FR" sz="2000" b="1" i="0" u="sng" strike="noStrike" kern="1200" cap="none" spc="0" normalizeH="0" baseline="0" noProof="0" dirty="0" smtClean="0">
              <a:ln>
                <a:noFill/>
              </a:ln>
              <a:solidFill>
                <a:schemeClr val="tx1"/>
              </a:solidFill>
              <a:effectLst/>
              <a:uLnTx/>
              <a:uFillTx/>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lang="fr-FR" sz="2000" b="1" u="sng" dirty="0" smtClean="0">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kumimoji="0" lang="fr-FR" sz="2200" b="1" i="0" strike="noStrike" kern="1200" cap="none" spc="0" normalizeH="0" baseline="0" noProof="0" dirty="0" smtClean="0">
              <a:ln>
                <a:noFill/>
              </a:ln>
              <a:solidFill>
                <a:schemeClr val="tx1"/>
              </a:solidFill>
              <a:effectLst/>
              <a:uLnTx/>
              <a:uFillTx/>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lang="fr-FR" sz="2000" b="1" u="sng" dirty="0" smtClean="0">
              <a:latin typeface="+mj-lt"/>
              <a:ea typeface="+mj-ea"/>
              <a:cs typeface="+mj-cs"/>
            </a:endParaRPr>
          </a:p>
          <a:p>
            <a:pPr marL="571500" marR="0" lvl="0" indent="-571500" algn="l" defTabSz="914400" rtl="0" eaLnBrk="1" fontAlgn="auto" latinLnBrk="0" hangingPunct="1">
              <a:lnSpc>
                <a:spcPct val="100000"/>
              </a:lnSpc>
              <a:spcBef>
                <a:spcPct val="0"/>
              </a:spcBef>
              <a:spcAft>
                <a:spcPts val="0"/>
              </a:spcAft>
              <a:buClrTx/>
              <a:buSzTx/>
              <a:tabLst/>
              <a:defRPr/>
            </a:pPr>
            <a:endParaRPr kumimoji="0" lang="fr-FR" sz="2200" b="1" i="0" u="sng" strike="noStrike" kern="1200" cap="none" spc="0" normalizeH="0" baseline="0" noProof="0" dirty="0">
              <a:ln>
                <a:noFill/>
              </a:ln>
              <a:solidFill>
                <a:schemeClr val="tx1"/>
              </a:solidFill>
              <a:effectLst/>
              <a:uLnTx/>
              <a:uFillTx/>
              <a:latin typeface="+mj-lt"/>
              <a:ea typeface="+mj-ea"/>
              <a:cs typeface="+mj-cs"/>
            </a:endParaRPr>
          </a:p>
        </p:txBody>
      </p:sp>
      <p:grpSp>
        <p:nvGrpSpPr>
          <p:cNvPr id="5" name="Groupe 27"/>
          <p:cNvGrpSpPr/>
          <p:nvPr/>
        </p:nvGrpSpPr>
        <p:grpSpPr>
          <a:xfrm>
            <a:off x="1928794" y="1214422"/>
            <a:ext cx="3429024" cy="428628"/>
            <a:chOff x="2000232" y="4143380"/>
            <a:chExt cx="3429024" cy="428628"/>
          </a:xfrm>
        </p:grpSpPr>
        <p:cxnSp>
          <p:nvCxnSpPr>
            <p:cNvPr id="29" name="Connecteur en arc 28"/>
            <p:cNvCxnSpPr/>
            <p:nvPr/>
          </p:nvCxnSpPr>
          <p:spPr>
            <a:xfrm flipV="1">
              <a:off x="2000232" y="4214818"/>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0" name="Connecteur en arc 29"/>
            <p:cNvCxnSpPr/>
            <p:nvPr/>
          </p:nvCxnSpPr>
          <p:spPr>
            <a:xfrm>
              <a:off x="2928926" y="4214818"/>
              <a:ext cx="928694" cy="142876"/>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1" name="Connecteur en arc 30"/>
            <p:cNvCxnSpPr/>
            <p:nvPr/>
          </p:nvCxnSpPr>
          <p:spPr>
            <a:xfrm flipV="1">
              <a:off x="3857620" y="4143380"/>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2" name="Connecteur en arc 31"/>
            <p:cNvCxnSpPr/>
            <p:nvPr/>
          </p:nvCxnSpPr>
          <p:spPr>
            <a:xfrm>
              <a:off x="4786314" y="4143380"/>
              <a:ext cx="642942" cy="428628"/>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27" name="Groupe 26"/>
          <p:cNvGrpSpPr/>
          <p:nvPr/>
        </p:nvGrpSpPr>
        <p:grpSpPr>
          <a:xfrm>
            <a:off x="1357290" y="857232"/>
            <a:ext cx="6858048" cy="5286412"/>
            <a:chOff x="1357290" y="857232"/>
            <a:chExt cx="6858048" cy="5286412"/>
          </a:xfrm>
        </p:grpSpPr>
        <p:grpSp>
          <p:nvGrpSpPr>
            <p:cNvPr id="21" name="Groupe 20"/>
            <p:cNvGrpSpPr/>
            <p:nvPr/>
          </p:nvGrpSpPr>
          <p:grpSpPr>
            <a:xfrm>
              <a:off x="1357290" y="857232"/>
              <a:ext cx="6858048" cy="5286412"/>
              <a:chOff x="1357290" y="857232"/>
              <a:chExt cx="6858048" cy="5286412"/>
            </a:xfrm>
          </p:grpSpPr>
          <p:sp>
            <p:nvSpPr>
              <p:cNvPr id="6" name="Rectangle 5"/>
              <p:cNvSpPr/>
              <p:nvPr/>
            </p:nvSpPr>
            <p:spPr>
              <a:xfrm>
                <a:off x="1357290" y="857232"/>
                <a:ext cx="6858048" cy="528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tx1"/>
                    </a:solidFill>
                  </a:rPr>
                  <a:t>   </a:t>
                </a:r>
              </a:p>
              <a:p>
                <a:r>
                  <a:rPr lang="fr-FR" sz="2000" b="1" dirty="0" smtClean="0">
                    <a:solidFill>
                      <a:schemeClr val="tx1"/>
                    </a:solidFill>
                  </a:rPr>
                  <a:t>	</a:t>
                </a:r>
              </a:p>
              <a:p>
                <a:r>
                  <a:rPr lang="fr-FR" sz="2000" b="1" dirty="0" smtClean="0">
                    <a:solidFill>
                      <a:schemeClr val="tx1"/>
                    </a:solidFill>
                  </a:rPr>
                  <a:t>			</a:t>
                </a: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0 m		1 bar		  P abs = 1 bar</a:t>
                </a:r>
              </a:p>
              <a:p>
                <a:endParaRPr lang="fr-FR" sz="2000" b="1" dirty="0" smtClean="0">
                  <a:solidFill>
                    <a:schemeClr val="tx1"/>
                  </a:solidFill>
                </a:endParaRPr>
              </a:p>
              <a:p>
                <a:r>
                  <a:rPr lang="fr-FR" sz="2000" b="1" dirty="0" smtClean="0">
                    <a:solidFill>
                      <a:schemeClr val="tx1"/>
                    </a:solidFill>
                  </a:rPr>
                  <a:t>				 V= 15 l</a:t>
                </a: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10 m __________+ 1 bar _________ P abs = 2 bars</a:t>
                </a:r>
              </a:p>
              <a:p>
                <a:endParaRPr lang="fr-FR" sz="2000" b="1" dirty="0" smtClean="0">
                  <a:solidFill>
                    <a:schemeClr val="tx1"/>
                  </a:solidFill>
                </a:endParaRPr>
              </a:p>
              <a:p>
                <a:r>
                  <a:rPr lang="fr-FR" sz="2000" b="1" dirty="0" smtClean="0">
                    <a:solidFill>
                      <a:schemeClr val="tx1"/>
                    </a:solidFill>
                  </a:rPr>
                  <a:t>				V= 7,5 l</a:t>
                </a: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a:p>
                <a:r>
                  <a:rPr lang="fr-FR" sz="2000" b="1" dirty="0" smtClean="0">
                    <a:solidFill>
                      <a:schemeClr val="tx1"/>
                    </a:solidFill>
                  </a:rPr>
                  <a:t>20m___________+ 1 bar _________ P abs = 3 bars</a:t>
                </a:r>
              </a:p>
              <a:p>
                <a:endParaRPr lang="fr-FR" sz="2000" b="1" dirty="0" smtClean="0">
                  <a:solidFill>
                    <a:schemeClr val="tx1"/>
                  </a:solidFill>
                </a:endParaRPr>
              </a:p>
              <a:p>
                <a:r>
                  <a:rPr lang="fr-FR" sz="2000" b="1" dirty="0" smtClean="0">
                    <a:solidFill>
                      <a:schemeClr val="tx1"/>
                    </a:solidFill>
                  </a:rPr>
                  <a:t>				V= 5 l</a:t>
                </a: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a:p>
                <a:endParaRPr lang="fr-FR" sz="2000" b="1" dirty="0" smtClean="0">
                  <a:solidFill>
                    <a:schemeClr val="tx1"/>
                  </a:solidFill>
                </a:endParaRPr>
              </a:p>
            </p:txBody>
          </p:sp>
          <p:sp>
            <p:nvSpPr>
              <p:cNvPr id="18" name="Ellipse 17"/>
              <p:cNvSpPr/>
              <p:nvPr/>
            </p:nvSpPr>
            <p:spPr>
              <a:xfrm>
                <a:off x="6000760" y="1428736"/>
                <a:ext cx="928694"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6072198" y="3429000"/>
                <a:ext cx="714380"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6215074" y="5286388"/>
                <a:ext cx="428628"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2" name="Groupe 21"/>
            <p:cNvGrpSpPr/>
            <p:nvPr/>
          </p:nvGrpSpPr>
          <p:grpSpPr>
            <a:xfrm>
              <a:off x="1785918" y="1142984"/>
              <a:ext cx="3429024" cy="428628"/>
              <a:chOff x="2000232" y="4143380"/>
              <a:chExt cx="3429024" cy="428628"/>
            </a:xfrm>
          </p:grpSpPr>
          <p:cxnSp>
            <p:nvCxnSpPr>
              <p:cNvPr id="23" name="Connecteur en arc 22"/>
              <p:cNvCxnSpPr/>
              <p:nvPr/>
            </p:nvCxnSpPr>
            <p:spPr>
              <a:xfrm flipV="1">
                <a:off x="2000232" y="4214818"/>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4" name="Connecteur en arc 23"/>
              <p:cNvCxnSpPr/>
              <p:nvPr/>
            </p:nvCxnSpPr>
            <p:spPr>
              <a:xfrm>
                <a:off x="2928926" y="4214818"/>
                <a:ext cx="928694" cy="142876"/>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5" name="Connecteur en arc 24"/>
              <p:cNvCxnSpPr/>
              <p:nvPr/>
            </p:nvCxnSpPr>
            <p:spPr>
              <a:xfrm flipV="1">
                <a:off x="3857620" y="4143380"/>
                <a:ext cx="928694" cy="21431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6" name="Connecteur en arc 25"/>
              <p:cNvCxnSpPr/>
              <p:nvPr/>
            </p:nvCxnSpPr>
            <p:spPr>
              <a:xfrm>
                <a:off x="4786314" y="4143380"/>
                <a:ext cx="642942" cy="428628"/>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5500726" cy="714379"/>
          </a:xfrm>
        </p:spPr>
        <p:txBody>
          <a:bodyPr>
            <a:normAutofit fontScale="90000"/>
          </a:bodyPr>
          <a:lstStyle/>
          <a:p>
            <a:pPr marL="571500" indent="-571500" algn="l">
              <a:buFont typeface="+mj-lt"/>
              <a:buAutoNum type="romanUcPeriod"/>
            </a:pPr>
            <a:r>
              <a:rPr lang="fr-FR" sz="2800" b="1" u="sng" dirty="0" smtClean="0"/>
              <a:t>PHYSIQUE DU MILIEU AQUATIQUE</a:t>
            </a:r>
            <a:endParaRPr lang="fr-FR" sz="2800" b="1" u="sng" dirty="0"/>
          </a:p>
        </p:txBody>
      </p:sp>
      <p:sp>
        <p:nvSpPr>
          <p:cNvPr id="3" name="Sous-titre 2"/>
          <p:cNvSpPr>
            <a:spLocks noGrp="1"/>
          </p:cNvSpPr>
          <p:nvPr>
            <p:ph type="subTitle" idx="1"/>
          </p:nvPr>
        </p:nvSpPr>
        <p:spPr>
          <a:xfrm>
            <a:off x="285720" y="1357298"/>
            <a:ext cx="8643998" cy="4857784"/>
          </a:xfrm>
        </p:spPr>
        <p:txBody>
          <a:bodyPr>
            <a:noAutofit/>
          </a:bodyPr>
          <a:lstStyle/>
          <a:p>
            <a:pPr algn="just"/>
            <a:r>
              <a:rPr lang="fr-FR" sz="2000" dirty="0" smtClean="0">
                <a:solidFill>
                  <a:schemeClr val="tx1"/>
                </a:solidFill>
              </a:rPr>
              <a:t>	Poussée d’Archimède: « </a:t>
            </a:r>
            <a:r>
              <a:rPr lang="fr-FR" sz="2000" i="1" dirty="0" smtClean="0">
                <a:solidFill>
                  <a:schemeClr val="tx1"/>
                </a:solidFill>
              </a:rPr>
              <a:t>tout corps plongé dans un fluide reçoit de la part de celui-ci une force dirigée du bas vers le haut et égale au poids du volume de fluide déplacé</a:t>
            </a:r>
            <a:r>
              <a:rPr lang="fr-FR" sz="2000" dirty="0" smtClean="0">
                <a:solidFill>
                  <a:schemeClr val="tx1"/>
                </a:solidFill>
              </a:rPr>
              <a:t> »</a:t>
            </a:r>
          </a:p>
          <a:p>
            <a:pPr algn="just"/>
            <a:r>
              <a:rPr lang="fr-FR" sz="2000" dirty="0" smtClean="0">
                <a:solidFill>
                  <a:schemeClr val="tx1"/>
                </a:solidFill>
              </a:rPr>
              <a:t>	</a:t>
            </a:r>
            <a:r>
              <a:rPr lang="fr-FR" sz="2000" u="sng" dirty="0" smtClean="0">
                <a:solidFill>
                  <a:schemeClr val="tx1"/>
                </a:solidFill>
              </a:rPr>
              <a:t>Ex</a:t>
            </a:r>
            <a:r>
              <a:rPr lang="fr-FR" sz="2000" dirty="0" smtClean="0">
                <a:solidFill>
                  <a:schemeClr val="tx1"/>
                </a:solidFill>
              </a:rPr>
              <a:t>: On considère qu’1 l d’eau = 1 Kg. Ainsi, un plongeur ayant un volume de 85 l, déplacent 85 l d’eau et don reçoit une poussée de 85 Kg vers le haut.</a:t>
            </a:r>
          </a:p>
          <a:p>
            <a:pPr algn="just"/>
            <a:r>
              <a:rPr lang="fr-FR" sz="2000" dirty="0" smtClean="0">
                <a:solidFill>
                  <a:schemeClr val="tx1"/>
                </a:solidFill>
              </a:rPr>
              <a:t>	s’il pèse 80 Kg, il flotte; 90 Kg, il coule; 85 Kg, il ne bouge pas</a:t>
            </a:r>
          </a:p>
          <a:p>
            <a:pPr algn="just"/>
            <a:r>
              <a:rPr lang="fr-FR" sz="2000" dirty="0" smtClean="0">
                <a:solidFill>
                  <a:schemeClr val="tx1"/>
                </a:solidFill>
              </a:rPr>
              <a:t> </a:t>
            </a:r>
          </a:p>
          <a:p>
            <a:pPr algn="just"/>
            <a:r>
              <a:rPr lang="fr-FR" sz="2000" b="1" dirty="0" smtClean="0">
                <a:solidFill>
                  <a:schemeClr val="tx1"/>
                </a:solidFill>
              </a:rPr>
              <a:t>	</a:t>
            </a:r>
            <a:r>
              <a:rPr lang="fr-FR" sz="2000" dirty="0" smtClean="0">
                <a:solidFill>
                  <a:schemeClr val="tx1"/>
                </a:solidFill>
              </a:rPr>
              <a:t>Si je gonfle mes poumons en respirant, mon volume ↗, donc la poussée de l’eau vers le haut ↗. Si je souffle, le volume ↘ donc la poussée ↘. C’est le </a:t>
            </a:r>
            <a:r>
              <a:rPr lang="fr-FR" sz="2000" b="1" dirty="0" smtClean="0">
                <a:solidFill>
                  <a:schemeClr val="tx1"/>
                </a:solidFill>
              </a:rPr>
              <a:t>poumon-ballast</a:t>
            </a:r>
            <a:r>
              <a:rPr lang="fr-FR" sz="2000" dirty="0" smtClean="0">
                <a:solidFill>
                  <a:schemeClr val="tx1"/>
                </a:solidFill>
              </a:rPr>
              <a:t>.</a:t>
            </a:r>
          </a:p>
          <a:p>
            <a:pPr algn="just"/>
            <a:r>
              <a:rPr lang="fr-FR" sz="2000" dirty="0" smtClean="0">
                <a:solidFill>
                  <a:schemeClr val="tx1"/>
                </a:solidFill>
              </a:rPr>
              <a:t>	La combinaison néoprène fait flotter car la matière est remplie de bulles de gaz.</a:t>
            </a:r>
          </a:p>
          <a:p>
            <a:pPr algn="just"/>
            <a:r>
              <a:rPr lang="fr-FR" sz="2000" dirty="0" smtClean="0">
                <a:solidFill>
                  <a:schemeClr val="tx1"/>
                </a:solidFill>
              </a:rPr>
              <a:t>	Pour compenser, il faut une ceinture de plombs. Le </a:t>
            </a:r>
            <a:r>
              <a:rPr lang="fr-FR" sz="2000" b="1" dirty="0" smtClean="0">
                <a:solidFill>
                  <a:schemeClr val="tx1"/>
                </a:solidFill>
              </a:rPr>
              <a:t>lestage</a:t>
            </a:r>
            <a:r>
              <a:rPr lang="fr-FR" sz="2000" dirty="0" smtClean="0">
                <a:solidFill>
                  <a:schemeClr val="tx1"/>
                </a:solidFill>
              </a:rPr>
              <a:t> est idéal lorsqu’on est équilibré à 3m. (En général entre 2 et 6 Kg)</a:t>
            </a:r>
          </a:p>
          <a:p>
            <a:pPr algn="just"/>
            <a:endParaRPr lang="fr-FR" sz="2000" dirty="0" smtClean="0">
              <a:solidFill>
                <a:schemeClr val="tx1"/>
              </a:solidFill>
            </a:endParaRPr>
          </a:p>
          <a:p>
            <a:pPr algn="just"/>
            <a:r>
              <a:rPr lang="fr-FR" sz="2000" dirty="0" smtClean="0">
                <a:solidFill>
                  <a:schemeClr val="tx1"/>
                </a:solidFill>
              </a:rPr>
              <a:t>	</a:t>
            </a:r>
          </a:p>
          <a:p>
            <a:pPr lvl="2" algn="l"/>
            <a:endParaRPr lang="fr-FR" sz="2000" b="1" dirty="0" smtClean="0">
              <a:solidFill>
                <a:schemeClr val="tx1"/>
              </a:solidFill>
            </a:endParaRPr>
          </a:p>
          <a:p>
            <a:pPr algn="l"/>
            <a:endParaRPr lang="fr-FR" sz="2000" b="1" dirty="0">
              <a:solidFill>
                <a:schemeClr val="tx1"/>
              </a:solidFill>
            </a:endParaRPr>
          </a:p>
          <a:p>
            <a:pPr algn="l"/>
            <a:r>
              <a:rPr lang="fr-FR" sz="2000" b="1" dirty="0" smtClean="0">
                <a:solidFill>
                  <a:schemeClr val="tx1"/>
                </a:solidFill>
              </a:rPr>
              <a:t>	</a:t>
            </a:r>
            <a:endParaRPr lang="fr-FR" sz="2000" dirty="0" smtClean="0">
              <a:solidFill>
                <a:schemeClr val="tx1"/>
              </a:solidFill>
            </a:endParaRPr>
          </a:p>
          <a:p>
            <a:endParaRPr lang="fr-FR" sz="2000" b="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857232"/>
            <a:ext cx="435771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dirty="0" smtClean="0">
                <a:latin typeface="+mj-lt"/>
                <a:ea typeface="+mj-ea"/>
                <a:cs typeface="+mj-cs"/>
              </a:rPr>
              <a:t>Flottabilité</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214282" y="3500438"/>
            <a:ext cx="8643998" cy="2857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4510</Words>
  <Application>Microsoft Macintosh PowerPoint</Application>
  <PresentationFormat>Présentation à l'écran (4:3)</PresentationFormat>
  <Paragraphs>497</Paragraphs>
  <Slides>36</Slides>
  <Notes>34</Notes>
  <HiddenSlides>0</HiddenSlides>
  <MMClips>0</MMClips>
  <ScaleCrop>false</ScaleCrop>
  <HeadingPairs>
    <vt:vector size="4" baseType="variant">
      <vt:variant>
        <vt:lpstr>Modèle de conception</vt:lpstr>
      </vt:variant>
      <vt:variant>
        <vt:i4>1</vt:i4>
      </vt:variant>
      <vt:variant>
        <vt:lpstr>Titres des diapositives</vt:lpstr>
      </vt:variant>
      <vt:variant>
        <vt:i4>36</vt:i4>
      </vt:variant>
    </vt:vector>
  </HeadingPairs>
  <TitlesOfParts>
    <vt:vector size="37" baseType="lpstr">
      <vt:lpstr>Thème Office</vt:lpstr>
      <vt:lpstr>COURS THEORIQUES PLONGEE</vt:lpstr>
      <vt:lpstr>INTRODUCTION</vt:lpstr>
      <vt:lpstr>PHYSIQUE DU MILIEU AQUATIQUE</vt:lpstr>
      <vt:lpstr>PHYSIQUE DU MILIEU AQUATIQUE</vt:lpstr>
      <vt:lpstr>PHYSIQUE DU MILIEU AQUATIQUE</vt:lpstr>
      <vt:lpstr>Diapositive 6</vt:lpstr>
      <vt:lpstr>PHYSIQUE DU MILIEU AQUATIQUE</vt:lpstr>
      <vt:lpstr>Diapositive 8</vt:lpstr>
      <vt:lpstr>PHYSIQUE DU MILIEU AQUATIQUE</vt:lpstr>
      <vt:lpstr>ACCIDENTS DE PLONGEE</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LA COURBE DE SECURITE</vt:lpstr>
      <vt:lpstr>Diapositive 23</vt:lpstr>
      <vt:lpstr>Diapositive 24</vt:lpstr>
      <vt:lpstr>DEROULEMENT D’UNE PLONGEE ET CONSIGNES DE SECURITE (à connaître parfaitement)</vt:lpstr>
      <vt:lpstr>Diapositive 26</vt:lpstr>
      <vt:lpstr>Diapositive 27</vt:lpstr>
      <vt:lpstr>Diapositive 28</vt:lpstr>
      <vt:lpstr>Diapositive 29</vt:lpstr>
      <vt:lpstr>NOTIONS DE REGLEMENTATION</vt:lpstr>
      <vt:lpstr>Diapositive 31</vt:lpstr>
      <vt:lpstr>Diapositive 32</vt:lpstr>
      <vt:lpstr>CONCLUSION</vt:lpstr>
      <vt:lpstr>Pour passer le niveau 2</vt:lpstr>
      <vt:lpstr>Diapositive 35</vt:lpstr>
      <vt:lpstr>Diapositive 36</vt:lpstr>
    </vt:vector>
  </TitlesOfParts>
  <Company>SDIS62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THEORIQUES PLONGEE</dc:title>
  <dc:creator>randru</dc:creator>
  <cp:lastModifiedBy>yannick pouchenaud</cp:lastModifiedBy>
  <cp:revision>87</cp:revision>
  <dcterms:created xsi:type="dcterms:W3CDTF">2013-10-31T22:00:33Z</dcterms:created>
  <dcterms:modified xsi:type="dcterms:W3CDTF">2013-10-31T22:02:13Z</dcterms:modified>
</cp:coreProperties>
</file>